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21"/>
  </p:notesMasterIdLst>
  <p:sldIdLst>
    <p:sldId id="294" r:id="rId2"/>
    <p:sldId id="324" r:id="rId3"/>
    <p:sldId id="342" r:id="rId4"/>
    <p:sldId id="317" r:id="rId5"/>
    <p:sldId id="319" r:id="rId6"/>
    <p:sldId id="327" r:id="rId7"/>
    <p:sldId id="329" r:id="rId8"/>
    <p:sldId id="343" r:id="rId9"/>
    <p:sldId id="345" r:id="rId10"/>
    <p:sldId id="344" r:id="rId11"/>
    <p:sldId id="328" r:id="rId12"/>
    <p:sldId id="347" r:id="rId13"/>
    <p:sldId id="351" r:id="rId14"/>
    <p:sldId id="350" r:id="rId15"/>
    <p:sldId id="349" r:id="rId16"/>
    <p:sldId id="352" r:id="rId17"/>
    <p:sldId id="353" r:id="rId18"/>
    <p:sldId id="354" r:id="rId19"/>
    <p:sldId id="355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D1FFF3"/>
    <a:srgbClr val="FFFF66"/>
    <a:srgbClr val="9FD5A9"/>
    <a:srgbClr val="CCFF99"/>
    <a:srgbClr val="C3FDE7"/>
    <a:srgbClr val="7DFBCB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721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4ADB07-F098-43C5-91CD-67CAA5FA2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0CE433D-2739-40A2-9696-B1A8B7DC9CC8}" type="slidenum">
              <a:rPr lang="en-GB" sz="1200">
                <a:solidFill>
                  <a:srgbClr val="000000"/>
                </a:solidFill>
                <a:latin typeface="Arial" charset="0"/>
              </a:rPr>
              <a:pPr algn="r"/>
              <a:t>17</a:t>
            </a:fld>
            <a:endParaRPr lang="en-GB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184700F-D3D7-44E8-8504-F8826DDD7745}" type="slidenum">
              <a:rPr lang="en-GB" sz="1200">
                <a:solidFill>
                  <a:srgbClr val="000000"/>
                </a:solidFill>
                <a:latin typeface="Arial" charset="0"/>
              </a:rPr>
              <a:pPr algn="r"/>
              <a:t>18</a:t>
            </a:fld>
            <a:endParaRPr lang="en-GB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E359A15-B51B-4E4D-A287-B17B0DF7BCB4}" type="slidenum">
              <a:rPr lang="en-GB" sz="1200">
                <a:solidFill>
                  <a:srgbClr val="000000"/>
                </a:solidFill>
                <a:latin typeface="Arial" charset="0"/>
              </a:rPr>
              <a:pPr algn="r"/>
              <a:t>19</a:t>
            </a:fld>
            <a:endParaRPr lang="en-GB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10916-C469-4D17-85B7-02AE8C81CC42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7F41E-EE69-4B74-AB1A-A5E732F918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E30D3-FC24-4CA2-82E7-CF9F5E90325C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9284C-8D3F-46BF-9D34-A9C525331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CE324-0C98-4711-B12C-7469143B0A14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CF1F9-11D8-4A11-B8D5-E0AC28FDF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E143B-A30E-4DB2-A988-6E61B5A16299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4E676-C528-4F91-96F6-741ADBE5C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9D044-2B53-4235-902B-F93E8BD3796F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88F61-0531-4CB8-BBCB-589A0DA252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8101C-293F-4312-A6B8-30798FC7EB7E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53C97-C734-48A0-A452-11695940BC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606C1-4E7D-4DF7-8C9C-BB4C575233C4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79D68-EFC8-4BFC-B8A5-491AC1FCB1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492A9-C8AF-4943-A04B-773F1CFA53DE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8E494A-A699-45D0-BA3D-FD9C45E73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2053F-B6EF-400E-B558-31B1AAFF2FFE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B0F42-5B2C-455F-86EA-308D86A534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E514E-3562-46BD-9BDC-894829165291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7C27D-D9A6-4351-B087-D94A278497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69029-C630-4B7E-8D40-59D1A78CD493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4994D-567D-466B-B5F4-DCF0580B7C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fld id="{782532B6-8924-4400-8F8C-6456DF255FF7}" type="datetimeFigureOut">
              <a:rPr lang="ru-RU"/>
              <a:pPr>
                <a:defRPr/>
              </a:pPr>
              <a:t>14.02.2022</a:t>
            </a:fld>
            <a:endParaRPr lang="ru-RU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5D3D0102-A7C4-420E-8341-999148DE15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349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349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3499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0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1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2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3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4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5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6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07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351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1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1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63513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3514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3515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3517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18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19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20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21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22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23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24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63526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3527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3530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3532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3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2" y="328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4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2" y="178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5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6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1" y="893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7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2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8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3539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1" y="138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63540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4" r:id="rId2"/>
    <p:sldLayoutId id="2147483723" r:id="rId3"/>
    <p:sldLayoutId id="2147483722" r:id="rId4"/>
    <p:sldLayoutId id="2147483721" r:id="rId5"/>
    <p:sldLayoutId id="2147483720" r:id="rId6"/>
    <p:sldLayoutId id="2147483719" r:id="rId7"/>
    <p:sldLayoutId id="2147483718" r:id="rId8"/>
    <p:sldLayoutId id="2147483717" r:id="rId9"/>
    <p:sldLayoutId id="2147483716" r:id="rId10"/>
    <p:sldLayoutId id="21474837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ua/image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 txBox="1">
            <a:spLocks noChangeArrowheads="1"/>
          </p:cNvSpPr>
          <p:nvPr/>
        </p:nvSpPr>
        <p:spPr bwMode="auto">
          <a:xfrm>
            <a:off x="1143000" y="838200"/>
            <a:ext cx="6781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3600" b="1" dirty="0" err="1">
                <a:solidFill>
                  <a:srgbClr val="008000"/>
                </a:solidFill>
                <a:cs typeface="Times New Roman" pitchFamily="18" charset="0"/>
              </a:rPr>
              <a:t>Розвʼязування</a:t>
            </a:r>
            <a:r>
              <a:rPr lang="uk-UA" sz="3600" b="1">
                <a:solidFill>
                  <a:srgbClr val="008000"/>
                </a:solidFill>
                <a:cs typeface="Times New Roman" pitchFamily="18" charset="0"/>
              </a:rPr>
              <a:t> </a:t>
            </a:r>
            <a:r>
              <a:rPr lang="uk-UA" sz="3600" b="1" smtClean="0">
                <a:solidFill>
                  <a:srgbClr val="008000"/>
                </a:solidFill>
                <a:cs typeface="Times New Roman" pitchFamily="18" charset="0"/>
              </a:rPr>
              <a:t>задач по темі:     « Механічний рух»</a:t>
            </a:r>
            <a:endParaRPr lang="uk-UA" sz="3600" b="1" dirty="0">
              <a:solidFill>
                <a:srgbClr val="008000"/>
              </a:solidFill>
              <a:cs typeface="Times New Roman" pitchFamily="18" charset="0"/>
            </a:endParaRPr>
          </a:p>
          <a:p>
            <a:pPr algn="ctr"/>
            <a:endParaRPr lang="uk-UA" b="1" i="1" dirty="0">
              <a:solidFill>
                <a:srgbClr val="008000"/>
              </a:solidFill>
              <a:latin typeface="Calibri" pitchFamily="34" charset="0"/>
            </a:endParaRPr>
          </a:p>
          <a:p>
            <a:pPr algn="ctr"/>
            <a:endParaRPr lang="uk-UA" b="1" i="1" dirty="0">
              <a:solidFill>
                <a:srgbClr val="008000"/>
              </a:solidFill>
              <a:latin typeface="Calibri" pitchFamily="34" charset="0"/>
            </a:endParaRPr>
          </a:p>
          <a:p>
            <a:pPr algn="ctr"/>
            <a:endParaRPr lang="uk-UA" sz="4000" b="1" dirty="0">
              <a:solidFill>
                <a:srgbClr val="008000"/>
              </a:solidFill>
              <a:latin typeface="Calibri" pitchFamily="34" charset="0"/>
            </a:endParaRPr>
          </a:p>
          <a:p>
            <a:pPr algn="ctr"/>
            <a:endParaRPr lang="uk-UA" sz="4000" b="1" dirty="0">
              <a:solidFill>
                <a:srgbClr val="008000"/>
              </a:solidFill>
              <a:latin typeface="Arial" charset="0"/>
            </a:endParaRPr>
          </a:p>
          <a:p>
            <a:pPr algn="ctr"/>
            <a:endParaRPr lang="ru-RU" sz="4000" b="1" dirty="0">
              <a:solidFill>
                <a:srgbClr val="008000"/>
              </a:solidFill>
              <a:latin typeface="Calibri" pitchFamily="34" charset="0"/>
            </a:endParaRPr>
          </a:p>
        </p:txBody>
      </p:sp>
      <p:pic>
        <p:nvPicPr>
          <p:cNvPr id="14338" name="Picture 2" descr="D:\База данных\HMUDIK\Школа\Анимации\1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4953000"/>
            <a:ext cx="12096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752600" y="2394972"/>
            <a:ext cx="4953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b="1" i="1" dirty="0" err="1">
                <a:solidFill>
                  <a:srgbClr val="17375E"/>
                </a:solidFill>
              </a:rPr>
              <a:t>Баранник</a:t>
            </a:r>
            <a:r>
              <a:rPr lang="uk-UA" b="1" i="1" dirty="0">
                <a:solidFill>
                  <a:srgbClr val="17375E"/>
                </a:solidFill>
              </a:rPr>
              <a:t> Ольга Іванівна, вчитель </a:t>
            </a:r>
            <a:r>
              <a:rPr lang="uk-UA" b="1" i="1" dirty="0" smtClean="0">
                <a:solidFill>
                  <a:srgbClr val="17375E"/>
                </a:solidFill>
              </a:rPr>
              <a:t>фізики закладу загальної середньої  І-ІІІ ступенів  с. Ковалівка </a:t>
            </a:r>
            <a:r>
              <a:rPr lang="uk-UA" b="1" i="1" dirty="0" err="1" smtClean="0">
                <a:solidFill>
                  <a:srgbClr val="17375E"/>
                </a:solidFill>
              </a:rPr>
              <a:t>Шрамківської</a:t>
            </a:r>
            <a:r>
              <a:rPr lang="uk-UA" b="1" i="1" dirty="0" smtClean="0">
                <a:solidFill>
                  <a:srgbClr val="17375E"/>
                </a:solidFill>
              </a:rPr>
              <a:t> сільської ради </a:t>
            </a:r>
            <a:r>
              <a:rPr lang="uk-UA" b="1" i="1" dirty="0" err="1" smtClean="0">
                <a:solidFill>
                  <a:srgbClr val="17375E"/>
                </a:solidFill>
              </a:rPr>
              <a:t>Золотоніського</a:t>
            </a:r>
            <a:r>
              <a:rPr lang="uk-UA" b="1" i="1" dirty="0" smtClean="0">
                <a:solidFill>
                  <a:srgbClr val="17375E"/>
                </a:solidFill>
              </a:rPr>
              <a:t> району Черкаської </a:t>
            </a:r>
            <a:r>
              <a:rPr lang="uk-UA" b="1" i="1" dirty="0">
                <a:solidFill>
                  <a:srgbClr val="17375E"/>
                </a:solidFill>
              </a:rPr>
              <a:t>області</a:t>
            </a:r>
            <a:r>
              <a:rPr lang="en-US" b="1" i="1" dirty="0">
                <a:solidFill>
                  <a:srgbClr val="17375E"/>
                </a:solidFill>
              </a:rPr>
              <a:t>  </a:t>
            </a:r>
          </a:p>
          <a:p>
            <a:r>
              <a:rPr lang="en-US" b="1" i="1" dirty="0">
                <a:solidFill>
                  <a:srgbClr val="17375E"/>
                </a:solidFill>
              </a:rPr>
              <a:t>                        </a:t>
            </a:r>
            <a:r>
              <a:rPr lang="uk-UA" b="1" i="1" dirty="0" smtClean="0">
                <a:solidFill>
                  <a:srgbClr val="17375E"/>
                </a:solidFill>
              </a:rPr>
              <a:t>2022</a:t>
            </a:r>
            <a:endParaRPr lang="uk-UA" b="1" i="1" dirty="0">
              <a:solidFill>
                <a:srgbClr val="17375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D:\фізика 2016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896938" y="333375"/>
            <a:ext cx="7345362" cy="70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Механічний рух</a:t>
            </a:r>
          </a:p>
        </p:txBody>
      </p:sp>
      <p:pic>
        <p:nvPicPr>
          <p:cNvPr id="2051" name="Picture 3" descr="D:\фізика 2016\images (1).jpg"/>
          <p:cNvPicPr>
            <a:picLocks noChangeAspect="1" noChangeArrowheads="1"/>
          </p:cNvPicPr>
          <p:nvPr/>
        </p:nvPicPr>
        <p:blipFill rotWithShape="1">
          <a:blip r:embed="rId3"/>
          <a:srcRect b="9949"/>
          <a:stretch/>
        </p:blipFill>
        <p:spPr bwMode="auto">
          <a:xfrm>
            <a:off x="4708525" y="1341438"/>
            <a:ext cx="3562350" cy="2211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2" name="Picture 4" descr="D:\фізика 2016\4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0588" y="3908425"/>
            <a:ext cx="3573462" cy="225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3" name="Picture 5" descr="D:\фізика 2016\4152_345p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3800" y="3876675"/>
            <a:ext cx="3600450" cy="2287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4" name="Picture 6" descr="D:\фізика 2016\Aist-polyot-_o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3238" y="1341438"/>
            <a:ext cx="3586162" cy="2211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295400"/>
            <a:ext cx="7315200" cy="4191000"/>
          </a:xfrm>
        </p:spPr>
        <p:txBody>
          <a:bodyPr/>
          <a:lstStyle/>
          <a:p>
            <a:r>
              <a:rPr lang="uk-UA" sz="4000" b="1" smtClean="0">
                <a:solidFill>
                  <a:srgbClr val="0070C0"/>
                </a:solidFill>
              </a:rPr>
              <a:t>Тремтить, як …</a:t>
            </a:r>
            <a:endParaRPr lang="uk-UA" sz="4000" smtClean="0">
              <a:solidFill>
                <a:srgbClr val="0070C0"/>
              </a:solidFill>
            </a:endParaRPr>
          </a:p>
          <a:p>
            <a:r>
              <a:rPr lang="uk-UA" sz="4000" b="1" smtClean="0">
                <a:solidFill>
                  <a:srgbClr val="0070C0"/>
                </a:solidFill>
              </a:rPr>
              <a:t>Без вітру й билинка … </a:t>
            </a:r>
            <a:endParaRPr lang="uk-UA" sz="4000" smtClean="0">
              <a:solidFill>
                <a:srgbClr val="0070C0"/>
              </a:solidFill>
            </a:endParaRPr>
          </a:p>
          <a:p>
            <a:r>
              <a:rPr lang="uk-UA" sz="4000" b="1" smtClean="0">
                <a:solidFill>
                  <a:srgbClr val="0070C0"/>
                </a:solidFill>
              </a:rPr>
              <a:t>Багато води утекло … </a:t>
            </a:r>
            <a:endParaRPr lang="uk-UA" sz="4000" smtClean="0">
              <a:solidFill>
                <a:srgbClr val="0070C0"/>
              </a:solidFill>
            </a:endParaRPr>
          </a:p>
          <a:p>
            <a:r>
              <a:rPr lang="uk-UA" sz="4000" b="1" smtClean="0">
                <a:solidFill>
                  <a:srgbClr val="0070C0"/>
                </a:solidFill>
              </a:rPr>
              <a:t>Що нині утече, того … </a:t>
            </a:r>
            <a:endParaRPr lang="uk-UA" sz="4000" smtClean="0">
              <a:solidFill>
                <a:srgbClr val="0070C0"/>
              </a:solidFill>
            </a:endParaRPr>
          </a:p>
          <a:p>
            <a:r>
              <a:rPr lang="uk-UA" sz="4000" b="1" smtClean="0">
                <a:solidFill>
                  <a:srgbClr val="0070C0"/>
                </a:solidFill>
              </a:rPr>
              <a:t>Нема ранку без… </a:t>
            </a:r>
            <a:endParaRPr lang="uk-UA" sz="4000" smtClean="0">
              <a:solidFill>
                <a:srgbClr val="0070C0"/>
              </a:solidFill>
            </a:endParaRPr>
          </a:p>
          <a:p>
            <a:r>
              <a:rPr lang="uk-UA" sz="4000" b="1" smtClean="0">
                <a:solidFill>
                  <a:srgbClr val="0070C0"/>
                </a:solidFill>
              </a:rPr>
              <a:t>Тиха вода … </a:t>
            </a:r>
            <a:endParaRPr lang="ru-RU" sz="400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8"/>
          <p:cNvSpPr>
            <a:spLocks noChangeArrowheads="1"/>
          </p:cNvSpPr>
          <p:nvPr/>
        </p:nvSpPr>
        <p:spPr bwMode="auto">
          <a:xfrm>
            <a:off x="2667000" y="990600"/>
            <a:ext cx="5486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b="1" i="1">
                <a:solidFill>
                  <a:srgbClr val="008000"/>
                </a:solidFill>
              </a:rPr>
              <a:t>ЖОДНОЇ ХВИЛИНИ БЕЗ РУХУ ВПЕРЕД</a:t>
            </a:r>
            <a:endParaRPr lang="ru-RU" sz="3600" b="1" i="1">
              <a:solidFill>
                <a:srgbClr val="008000"/>
              </a:solidFill>
            </a:endParaRPr>
          </a:p>
        </p:txBody>
      </p:sp>
      <p:pic>
        <p:nvPicPr>
          <p:cNvPr id="17410" name="Picture 2" descr="http://schoolinformati.my1.ru/_ld/1/475129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743200"/>
            <a:ext cx="4229100" cy="325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 txBox="1">
            <a:spLocks noChangeArrowheads="1"/>
          </p:cNvSpPr>
          <p:nvPr/>
        </p:nvSpPr>
        <p:spPr bwMode="auto">
          <a:xfrm>
            <a:off x="838200" y="609600"/>
            <a:ext cx="7543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defRPr/>
            </a:pPr>
            <a:r>
              <a:rPr lang="uk-UA" sz="4000" b="1" dirty="0">
                <a:solidFill>
                  <a:srgbClr val="008000"/>
                </a:solidFill>
                <a:cs typeface="Times New Roman" pitchFamily="18" charset="0"/>
              </a:rPr>
              <a:t>Фізичний диктант</a:t>
            </a:r>
          </a:p>
          <a:p>
            <a:pPr marL="514350" indent="-514350">
              <a:defRPr/>
            </a:pPr>
            <a:r>
              <a:rPr lang="uk-UA" sz="3200" b="1" dirty="0">
                <a:latin typeface="+mj-lt"/>
              </a:rPr>
              <a:t>1.Механічний рух – це</a:t>
            </a:r>
            <a:endParaRPr lang="uk-UA" sz="3200" dirty="0">
              <a:latin typeface="+mj-lt"/>
            </a:endParaRPr>
          </a:p>
          <a:p>
            <a:pPr>
              <a:defRPr/>
            </a:pPr>
            <a:r>
              <a:rPr lang="uk-UA" sz="3200" b="1" dirty="0">
                <a:latin typeface="+mj-lt"/>
              </a:rPr>
              <a:t>2. Назвати види механічного руху за формою траєкторії:</a:t>
            </a:r>
            <a:endParaRPr lang="uk-UA" sz="3200" dirty="0">
              <a:latin typeface="+mj-lt"/>
            </a:endParaRPr>
          </a:p>
          <a:p>
            <a:pPr>
              <a:defRPr/>
            </a:pPr>
            <a:r>
              <a:rPr lang="uk-UA" sz="3200" b="1" dirty="0">
                <a:latin typeface="+mj-lt"/>
              </a:rPr>
              <a:t>3.Як обчислити середню швидкість руху?</a:t>
            </a:r>
            <a:endParaRPr lang="uk-UA" sz="3200" dirty="0">
              <a:latin typeface="+mj-lt"/>
            </a:endParaRPr>
          </a:p>
          <a:p>
            <a:pPr>
              <a:defRPr/>
            </a:pPr>
            <a:r>
              <a:rPr lang="uk-UA" sz="3200" b="1" dirty="0">
                <a:latin typeface="+mj-lt"/>
              </a:rPr>
              <a:t>4.Період обертання – це</a:t>
            </a:r>
            <a:endParaRPr lang="uk-UA" sz="3200" dirty="0">
              <a:latin typeface="+mj-lt"/>
            </a:endParaRPr>
          </a:p>
          <a:p>
            <a:pPr>
              <a:defRPr/>
            </a:pPr>
            <a:r>
              <a:rPr lang="uk-UA" sz="3200" b="1" dirty="0">
                <a:latin typeface="+mj-lt"/>
              </a:rPr>
              <a:t>5.Амплітуда коливань  - це</a:t>
            </a:r>
            <a:endParaRPr lang="uk-UA" sz="3200" dirty="0">
              <a:latin typeface="+mj-lt"/>
            </a:endParaRPr>
          </a:p>
          <a:p>
            <a:pPr marL="514350" indent="-514350">
              <a:defRPr/>
            </a:pPr>
            <a:endParaRPr lang="uk-UA" sz="20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>
              <a:defRPr/>
            </a:pPr>
            <a:endParaRPr lang="uk-UA" sz="20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>
              <a:buFontTx/>
              <a:buAutoNum type="arabicPeriod"/>
              <a:defRPr/>
            </a:pPr>
            <a:endParaRPr lang="uk-UA" sz="36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 algn="ctr">
              <a:defRPr/>
            </a:pPr>
            <a:endParaRPr lang="uk-UA" sz="36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 algn="ctr">
              <a:defRPr/>
            </a:pPr>
            <a:endParaRPr lang="uk-UA" b="1" i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>
              <a:defRPr/>
            </a:pPr>
            <a:endParaRPr lang="uk-UA" b="1" i="1" dirty="0">
              <a:solidFill>
                <a:srgbClr val="17375E"/>
              </a:solidFill>
              <a:latin typeface="Calibri" pitchFamily="34" charset="0"/>
            </a:endParaRPr>
          </a:p>
          <a:p>
            <a:pPr marL="514350" indent="-514350">
              <a:buFont typeface="Arial" charset="0"/>
              <a:buChar char="•"/>
              <a:defRPr/>
            </a:pPr>
            <a:endParaRPr lang="uk-UA" b="1" i="1" dirty="0">
              <a:solidFill>
                <a:srgbClr val="17375E"/>
              </a:solidFill>
              <a:latin typeface="Calibri" pitchFamily="34" charset="0"/>
            </a:endParaRPr>
          </a:p>
          <a:p>
            <a:pPr marL="514350" indent="-514350">
              <a:buFont typeface="Arial" charset="0"/>
              <a:buChar char="•"/>
              <a:defRPr/>
            </a:pPr>
            <a:endParaRPr lang="uk-UA" b="1" i="1" dirty="0">
              <a:solidFill>
                <a:srgbClr val="17375E"/>
              </a:solidFill>
              <a:latin typeface="Calibri" pitchFamily="34" charset="0"/>
            </a:endParaRPr>
          </a:p>
          <a:p>
            <a:pPr marL="514350" indent="-514350">
              <a:buFont typeface="Arial" charset="0"/>
              <a:buChar char="•"/>
              <a:defRPr/>
            </a:pPr>
            <a:endParaRPr lang="uk-UA" b="1" i="1" dirty="0">
              <a:solidFill>
                <a:srgbClr val="17375E"/>
              </a:solidFill>
              <a:latin typeface="Calibri" pitchFamily="34" charset="0"/>
            </a:endParaRPr>
          </a:p>
          <a:p>
            <a:pPr marL="514350" indent="-514350" algn="ctr">
              <a:defRPr/>
            </a:pPr>
            <a:endParaRPr lang="uk-UA" sz="40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 algn="ctr">
              <a:defRPr/>
            </a:pPr>
            <a:endParaRPr lang="uk-UA" sz="4000" b="1" dirty="0">
              <a:solidFill>
                <a:srgbClr val="008000"/>
              </a:solidFill>
              <a:latin typeface="Calibri" pitchFamily="34" charset="0"/>
            </a:endParaRPr>
          </a:p>
          <a:p>
            <a:pPr marL="514350" indent="-514350" algn="ctr">
              <a:defRPr/>
            </a:pPr>
            <a:endParaRPr lang="ru-RU" sz="4000" b="1" dirty="0">
              <a:solidFill>
                <a:srgbClr val="008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66800"/>
          </a:xfrm>
        </p:spPr>
        <p:txBody>
          <a:bodyPr/>
          <a:lstStyle/>
          <a:p>
            <a:pPr eaLnBrk="1" hangingPunct="1"/>
            <a:r>
              <a:rPr lang="uk-UA" b="1" smtClean="0"/>
              <a:t>«Знайди помилку» </a:t>
            </a:r>
            <a:endParaRPr lang="ru-RU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8686800" cy="4343400"/>
          </a:xfrm>
        </p:spPr>
        <p:txBody>
          <a:bodyPr/>
          <a:lstStyle/>
          <a:p>
            <a:r>
              <a:rPr lang="uk-UA" b="1" smtClean="0"/>
              <a:t>Переміщення – це довжина траєкторії.</a:t>
            </a:r>
            <a:endParaRPr lang="uk-UA" smtClean="0"/>
          </a:p>
          <a:p>
            <a:r>
              <a:rPr lang="uk-UA" b="1" smtClean="0"/>
              <a:t>Швидкість –це лінія, вздовж якої рухається тіло.</a:t>
            </a:r>
            <a:endParaRPr lang="uk-UA" smtClean="0"/>
          </a:p>
          <a:p>
            <a:pPr eaLnBrk="1" hangingPunct="1"/>
            <a:r>
              <a:rPr lang="uk-UA" b="1" smtClean="0"/>
              <a:t>Частота обертання – це фізична величина, яка дорівнює  часу, за який тіло здійснює один повний оберт. ●Період  і частота коливань – прямо пропорційні величини </a:t>
            </a:r>
            <a:endParaRPr lang="ru-RU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b="1" i="1" smtClean="0"/>
              <a:t>Задача 1. Усно.</a:t>
            </a:r>
            <a:r>
              <a:rPr lang="uk-UA" smtClean="0"/>
              <a:t/>
            </a:r>
            <a:br>
              <a:rPr lang="uk-UA" smtClean="0"/>
            </a:br>
            <a:endParaRPr lang="ru-RU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057400"/>
            <a:ext cx="7696200" cy="3429000"/>
          </a:xfrm>
        </p:spPr>
        <p:txBody>
          <a:bodyPr/>
          <a:lstStyle/>
          <a:p>
            <a:pPr eaLnBrk="1" hangingPunct="1"/>
            <a:r>
              <a:rPr lang="uk-UA" b="1" smtClean="0"/>
              <a:t>Назвіть шахові фігури, які рухаються тільки прямолінійно, а які – ні. </a:t>
            </a:r>
            <a:endParaRPr lang="ru-RU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smtClean="0"/>
              <a:t>Задача 2.</a:t>
            </a:r>
            <a:r>
              <a:rPr lang="uk-UA" b="1" smtClean="0"/>
              <a:t> Усно.</a:t>
            </a:r>
            <a:endParaRPr lang="uk-UA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b="1" smtClean="0"/>
              <a:t>Чи пережене мотоцикліст, який їхатиме зі швидкістю 20 м/с, легковий автомобіль, що їде зі швидкістю 90 км/год?</a:t>
            </a:r>
            <a:endParaRPr lang="uk-UA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Задача </a:t>
            </a:r>
            <a:r>
              <a:rPr lang="uk-UA" b="1" i="1" smtClean="0"/>
              <a:t>3</a:t>
            </a:r>
            <a:r>
              <a:rPr lang="ru-RU" b="1" i="1" smtClean="0"/>
              <a:t>.</a:t>
            </a:r>
            <a:r>
              <a:rPr lang="uk-UA" smtClean="0"/>
              <a:t/>
            </a:r>
            <a:br>
              <a:rPr lang="uk-UA" smtClean="0"/>
            </a:br>
            <a:endParaRPr lang="ru-RU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b="1" smtClean="0"/>
              <a:t>Скласти  рівняння руху для автомобіля та  екскаватора,       використовуючи модель координатної прямої та іграшок. Побудуйте графік швидкості для них.</a:t>
            </a:r>
            <a:endParaRPr lang="uk-UA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Задача </a:t>
            </a:r>
            <a:r>
              <a:rPr lang="uk-UA" b="1" i="1" smtClean="0"/>
              <a:t>4</a:t>
            </a:r>
            <a:r>
              <a:rPr lang="ru-RU" b="1" i="1" smtClean="0"/>
              <a:t>.</a:t>
            </a:r>
            <a:r>
              <a:rPr lang="ru-RU" b="1" smtClean="0"/>
              <a:t> </a:t>
            </a:r>
            <a:endParaRPr lang="ru-RU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b="1" smtClean="0"/>
              <a:t>Визначити середню швидкість руху шкільного автобуса, який проїхав першу частину шляху (  12,6 км ) за  30 хвилин,  другу частину </a:t>
            </a:r>
          </a:p>
          <a:p>
            <a:pPr eaLnBrk="1" hangingPunct="1">
              <a:buFontTx/>
              <a:buNone/>
            </a:pPr>
            <a:r>
              <a:rPr lang="uk-UA" b="1" smtClean="0"/>
              <a:t>   (11,4 км) за 40 хвилин, а третю  (   12 км) за 40 хвилин.</a:t>
            </a:r>
            <a:endParaRPr lang="uk-UA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Задача 5. </a:t>
            </a:r>
            <a:r>
              <a:rPr lang="uk-UA" b="1" i="1" smtClean="0"/>
              <a:t>Усно.</a:t>
            </a:r>
            <a:r>
              <a:rPr lang="uk-UA" smtClean="0"/>
              <a:t/>
            </a:r>
            <a:br>
              <a:rPr lang="uk-UA" smtClean="0"/>
            </a:br>
            <a:endParaRPr lang="ru-RU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smtClean="0"/>
              <a:t>Скільки часу та обертів ручки криничного коловороту необхідно для того, щоб підняти відро з водою з криниці?</a:t>
            </a:r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b="1" i="1" smtClean="0"/>
              <a:t>Задача 6.</a:t>
            </a:r>
            <a:r>
              <a:rPr lang="uk-UA" smtClean="0"/>
              <a:t/>
            </a:r>
            <a:br>
              <a:rPr lang="uk-UA" smtClean="0"/>
            </a:br>
            <a:endParaRPr lang="ru-RU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b="1" smtClean="0"/>
              <a:t>Скільки обертів ручки криничного коловороту необхідно зробити, щоб підняти відро з водою з криниці глибиною 8 м? Ланцюг, на якому висить відро, намотується на вал радіусом 10 см.</a:t>
            </a:r>
            <a:endParaRPr lang="uk-UA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b="1" smtClean="0"/>
              <a:t>Задача 7. Усно.</a:t>
            </a:r>
            <a:r>
              <a:rPr lang="uk-UA" smtClean="0"/>
              <a:t/>
            </a:r>
            <a:br>
              <a:rPr lang="uk-UA" smtClean="0"/>
            </a:br>
            <a:endParaRPr lang="ru-RU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915400" cy="2895600"/>
          </a:xfrm>
        </p:spPr>
        <p:txBody>
          <a:bodyPr/>
          <a:lstStyle/>
          <a:p>
            <a:pPr eaLnBrk="1" hangingPunct="1"/>
            <a:r>
              <a:rPr lang="uk-UA" b="1" smtClean="0"/>
              <a:t>Людина запізнюється на потяг. До станції можна дістатися, рухаючись або 2 км по втрамбованій дорозі зі швидкістю 5 км/год, або 1,6 км по некошеному лузі зі швидкістю 4 км/год. Який шлях обрати? </a:t>
            </a:r>
            <a:endParaRPr lang="uk-UA" smtClean="0"/>
          </a:p>
          <a:p>
            <a:pPr eaLnBrk="1" hangingPunct="1"/>
            <a:endParaRPr lang="ru-RU" smtClean="0"/>
          </a:p>
        </p:txBody>
      </p:sp>
      <p:pic>
        <p:nvPicPr>
          <p:cNvPr id="27651" name="Picture 2" descr="http://img0.liveinternet.ru/images/attach/c/2/72/106/72106101_1300228334_Lu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3657600"/>
            <a:ext cx="401320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934200" cy="1600200"/>
          </a:xfrm>
        </p:spPr>
        <p:txBody>
          <a:bodyPr/>
          <a:lstStyle/>
          <a:p>
            <a:r>
              <a:rPr lang="uk-UA" b="1" i="1" dirty="0" smtClean="0"/>
              <a:t>Задача 8 </a:t>
            </a:r>
            <a:br>
              <a:rPr lang="uk-UA" b="1" i="1" dirty="0" smtClean="0"/>
            </a:br>
            <a:r>
              <a:rPr lang="uk-UA" b="1" i="1" dirty="0" smtClean="0"/>
              <a:t>(експеримент </a:t>
            </a:r>
            <a:r>
              <a:rPr lang="uk-UA" b="1" i="1" dirty="0" err="1" smtClean="0"/>
              <a:t>альна</a:t>
            </a:r>
            <a:r>
              <a:rPr lang="uk-UA" b="1" i="1" dirty="0" smtClean="0"/>
              <a:t>).</a:t>
            </a:r>
            <a:endParaRPr lang="uk-UA" dirty="0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696200" cy="3352800"/>
          </a:xfrm>
        </p:spPr>
        <p:txBody>
          <a:bodyPr/>
          <a:lstStyle/>
          <a:p>
            <a:pPr eaLnBrk="1" hangingPunct="1"/>
            <a:r>
              <a:rPr lang="uk-UA" b="1" dirty="0" smtClean="0"/>
              <a:t>Визначити період і частоту коливань кульки іграшки « йо-йо» </a:t>
            </a:r>
            <a:endParaRPr lang="uk-UA" dirty="0" smtClean="0"/>
          </a:p>
          <a:p>
            <a:pPr eaLnBrk="1" hangingPunct="1">
              <a:buFontTx/>
              <a:buNone/>
            </a:pPr>
            <a:r>
              <a:rPr lang="uk-UA" b="1" dirty="0" smtClean="0"/>
              <a:t>  та математичного маятника.</a:t>
            </a:r>
            <a:endParaRPr lang="ru-RU" b="1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://alextoon.com/anima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057400"/>
            <a:ext cx="2819400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66800"/>
          </a:xfrm>
        </p:spPr>
        <p:txBody>
          <a:bodyPr/>
          <a:lstStyle/>
          <a:p>
            <a:pPr eaLnBrk="1" hangingPunct="1"/>
            <a:r>
              <a:rPr lang="ru-RU" smtClean="0"/>
              <a:t>Сьогодні на уроці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6600" y="1295400"/>
            <a:ext cx="5105400" cy="4191000"/>
          </a:xfrm>
        </p:spPr>
        <p:txBody>
          <a:bodyPr/>
          <a:lstStyle/>
          <a:p>
            <a:r>
              <a:rPr lang="uk-UA" smtClean="0"/>
              <a:t>Я зрозумів, що…</a:t>
            </a:r>
          </a:p>
          <a:p>
            <a:r>
              <a:rPr lang="uk-UA" smtClean="0"/>
              <a:t>Мене зацікавило те, що…</a:t>
            </a:r>
          </a:p>
          <a:p>
            <a:r>
              <a:rPr lang="uk-UA" smtClean="0"/>
              <a:t>Я дізнався про…</a:t>
            </a:r>
          </a:p>
          <a:p>
            <a:r>
              <a:rPr lang="uk-UA" smtClean="0"/>
              <a:t>Я сьогодні з’ясував…</a:t>
            </a:r>
          </a:p>
          <a:p>
            <a:r>
              <a:rPr lang="uk-UA" smtClean="0"/>
              <a:t>Тепер я можу…</a:t>
            </a:r>
          </a:p>
          <a:p>
            <a:r>
              <a:rPr lang="uk-UA" smtClean="0"/>
              <a:t>Сьогодні на уроці мені сподобалось…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5"/>
          <p:cNvSpPr>
            <a:spLocks noChangeArrowheads="1"/>
          </p:cNvSpPr>
          <p:nvPr/>
        </p:nvSpPr>
        <p:spPr bwMode="auto">
          <a:xfrm>
            <a:off x="1219200" y="4953000"/>
            <a:ext cx="6781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 i="1">
                <a:solidFill>
                  <a:srgbClr val="008000"/>
                </a:solidFill>
              </a:rPr>
              <a:t>Молодці!</a:t>
            </a:r>
            <a:endParaRPr lang="en-US" sz="4000" b="1" i="1">
              <a:solidFill>
                <a:srgbClr val="008000"/>
              </a:solidFill>
            </a:endParaRPr>
          </a:p>
        </p:txBody>
      </p:sp>
      <p:pic>
        <p:nvPicPr>
          <p:cNvPr id="30722" name="Picture 2" descr="http://ilchakov.net.ua/music/photo/200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1524000"/>
            <a:ext cx="367665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/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/>
          </a:p>
        </p:txBody>
      </p:sp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0" y="1390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 sz="1800"/>
          </a:p>
        </p:txBody>
      </p:sp>
      <p:sp>
        <p:nvSpPr>
          <p:cNvPr id="32773" name="TextBox 10"/>
          <p:cNvSpPr txBox="1">
            <a:spLocks noChangeArrowheads="1"/>
          </p:cNvSpPr>
          <p:nvPr/>
        </p:nvSpPr>
        <p:spPr bwMode="auto">
          <a:xfrm>
            <a:off x="609600" y="1371600"/>
            <a:ext cx="7924800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sz="3200"/>
          </a:p>
          <a:p>
            <a:pPr>
              <a:buFont typeface="Arial" charset="0"/>
              <a:buChar char="•"/>
            </a:pPr>
            <a:r>
              <a:rPr lang="uk-UA" sz="3200"/>
              <a:t> </a:t>
            </a:r>
            <a:r>
              <a:rPr lang="uk-UA" sz="2800" b="1">
                <a:cs typeface="Times New Roman" pitchFamily="18" charset="0"/>
              </a:rPr>
              <a:t>Повторитити  §  6 -13</a:t>
            </a:r>
          </a:p>
          <a:p>
            <a:pPr>
              <a:buFont typeface="Arial" charset="0"/>
              <a:buChar char="•"/>
            </a:pPr>
            <a:r>
              <a:rPr lang="uk-UA" sz="2800">
                <a:cs typeface="Times New Roman" pitchFamily="18" charset="0"/>
              </a:rPr>
              <a:t>  </a:t>
            </a:r>
            <a:r>
              <a:rPr lang="uk-UA" sz="2800" b="1">
                <a:cs typeface="Times New Roman" pitchFamily="18" charset="0"/>
              </a:rPr>
              <a:t>Виконати вправу 13 № 3,  4.</a:t>
            </a:r>
          </a:p>
          <a:p>
            <a:pPr>
              <a:buFont typeface="Arial" charset="0"/>
              <a:buChar char="•"/>
            </a:pPr>
            <a:r>
              <a:rPr lang="uk-UA" sz="2800" b="1">
                <a:solidFill>
                  <a:srgbClr val="008000"/>
                </a:solidFill>
                <a:cs typeface="Times New Roman" pitchFamily="18" charset="0"/>
              </a:rPr>
              <a:t>Творче завдання</a:t>
            </a:r>
          </a:p>
          <a:p>
            <a:pPr algn="just"/>
            <a:r>
              <a:rPr lang="uk-UA" sz="2800" b="1">
                <a:cs typeface="Times New Roman" pitchFamily="18" charset="0"/>
              </a:rPr>
              <a:t>Підготувати цікаві повідомлення про коливальний рух у природі.</a:t>
            </a:r>
            <a:endParaRPr lang="ru-RU" sz="2800" b="1"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57210" y="609600"/>
            <a:ext cx="6115841" cy="92333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dirty="0">
                <a:ln/>
                <a:solidFill>
                  <a:srgbClr val="008000"/>
                </a:solidFill>
              </a:rPr>
              <a:t>Домашнє завдання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4"/>
          <p:cNvSpPr>
            <a:spLocks noChangeArrowheads="1"/>
          </p:cNvSpPr>
          <p:nvPr/>
        </p:nvSpPr>
        <p:spPr bwMode="auto">
          <a:xfrm>
            <a:off x="762000" y="4419600"/>
            <a:ext cx="76438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000000"/>
                </a:solidFill>
              </a:rPr>
              <a:t>	</a:t>
            </a:r>
          </a:p>
          <a:p>
            <a:endParaRPr lang="ru-RU" sz="3600">
              <a:solidFill>
                <a:srgbClr val="000000"/>
              </a:solidFill>
            </a:endParaRPr>
          </a:p>
          <a:p>
            <a:r>
              <a:rPr lang="en-US" sz="3600">
                <a:solidFill>
                  <a:srgbClr val="000000"/>
                </a:solidFill>
              </a:rPr>
              <a:t> </a:t>
            </a:r>
            <a:endParaRPr lang="ru-RU" sz="1800">
              <a:solidFill>
                <a:srgbClr val="000000"/>
              </a:solidFill>
            </a:endParaRPr>
          </a:p>
        </p:txBody>
      </p:sp>
      <p:sp>
        <p:nvSpPr>
          <p:cNvPr id="34819" name="Прямоугольник 17"/>
          <p:cNvSpPr>
            <a:spLocks noChangeArrowheads="1"/>
          </p:cNvSpPr>
          <p:nvPr/>
        </p:nvSpPr>
        <p:spPr bwMode="auto">
          <a:xfrm>
            <a:off x="1219200" y="609600"/>
            <a:ext cx="6702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600" b="1">
                <a:solidFill>
                  <a:srgbClr val="008000"/>
                </a:solidFill>
                <a:cs typeface="Times New Roman" pitchFamily="18" charset="0"/>
              </a:rPr>
              <a:t>Список використаних джерел:</a:t>
            </a:r>
            <a:endParaRPr lang="ru-RU" sz="3600">
              <a:solidFill>
                <a:srgbClr val="008000"/>
              </a:solidFill>
            </a:endParaRPr>
          </a:p>
        </p:txBody>
      </p:sp>
      <p:sp>
        <p:nvSpPr>
          <p:cNvPr id="34820" name="Прямоугольник 18"/>
          <p:cNvSpPr>
            <a:spLocks noChangeArrowheads="1"/>
          </p:cNvSpPr>
          <p:nvPr/>
        </p:nvSpPr>
        <p:spPr bwMode="auto">
          <a:xfrm>
            <a:off x="838200" y="1219200"/>
            <a:ext cx="7620000" cy="394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b="1" dirty="0">
                <a:solidFill>
                  <a:srgbClr val="000000"/>
                </a:solidFill>
                <a:cs typeface="Times New Roman" pitchFamily="18" charset="0"/>
              </a:rPr>
              <a:t>Література: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800" dirty="0" err="1">
                <a:solidFill>
                  <a:srgbClr val="000000"/>
                </a:solidFill>
              </a:rPr>
              <a:t>Фізика</a:t>
            </a:r>
            <a:r>
              <a:rPr lang="ru-RU" sz="1800" dirty="0">
                <a:solidFill>
                  <a:srgbClr val="000000"/>
                </a:solidFill>
              </a:rPr>
              <a:t>: </a:t>
            </a:r>
            <a:r>
              <a:rPr lang="ru-RU" sz="1800" dirty="0" err="1">
                <a:solidFill>
                  <a:srgbClr val="000000"/>
                </a:solidFill>
              </a:rPr>
              <a:t>підруч</a:t>
            </a:r>
            <a:r>
              <a:rPr lang="ru-RU" sz="1800" dirty="0">
                <a:solidFill>
                  <a:srgbClr val="000000"/>
                </a:solidFill>
              </a:rPr>
              <a:t>. для 7 </a:t>
            </a:r>
            <a:r>
              <a:rPr lang="ru-RU" sz="1800" dirty="0" err="1">
                <a:solidFill>
                  <a:srgbClr val="000000"/>
                </a:solidFill>
              </a:rPr>
              <a:t>кл</a:t>
            </a:r>
            <a:r>
              <a:rPr lang="ru-RU" sz="1800" dirty="0">
                <a:solidFill>
                  <a:srgbClr val="000000"/>
                </a:solidFill>
              </a:rPr>
              <a:t>. </a:t>
            </a:r>
            <a:r>
              <a:rPr lang="ru-RU" sz="1800" dirty="0" err="1">
                <a:solidFill>
                  <a:srgbClr val="000000"/>
                </a:solidFill>
              </a:rPr>
              <a:t>загальноосвіт</a:t>
            </a:r>
            <a:r>
              <a:rPr lang="ru-RU" sz="1800" dirty="0">
                <a:solidFill>
                  <a:srgbClr val="000000"/>
                </a:solidFill>
              </a:rPr>
              <a:t>. </a:t>
            </a:r>
            <a:r>
              <a:rPr lang="ru-RU" sz="1800" dirty="0" err="1">
                <a:solidFill>
                  <a:srgbClr val="000000"/>
                </a:solidFill>
              </a:rPr>
              <a:t>навч</a:t>
            </a:r>
            <a:r>
              <a:rPr lang="ru-RU" sz="1800" dirty="0">
                <a:solidFill>
                  <a:srgbClr val="000000"/>
                </a:solidFill>
              </a:rPr>
              <a:t>. </a:t>
            </a:r>
            <a:r>
              <a:rPr lang="ru-RU" sz="1800" dirty="0" err="1">
                <a:solidFill>
                  <a:srgbClr val="000000"/>
                </a:solidFill>
              </a:rPr>
              <a:t>закладів</a:t>
            </a:r>
            <a:r>
              <a:rPr lang="ru-RU" sz="1800" dirty="0">
                <a:solidFill>
                  <a:srgbClr val="000000"/>
                </a:solidFill>
              </a:rPr>
              <a:t> / [В. Г. </a:t>
            </a:r>
            <a:r>
              <a:rPr lang="ru-RU" sz="1800" dirty="0" err="1">
                <a:solidFill>
                  <a:srgbClr val="000000"/>
                </a:solidFill>
              </a:rPr>
              <a:t>Бар’яхтар</a:t>
            </a:r>
            <a:r>
              <a:rPr lang="ru-RU" sz="1800" dirty="0">
                <a:solidFill>
                  <a:srgbClr val="000000"/>
                </a:solidFill>
              </a:rPr>
              <a:t>,</a:t>
            </a:r>
            <a:br>
              <a:rPr lang="ru-RU" sz="1800" dirty="0">
                <a:solidFill>
                  <a:srgbClr val="000000"/>
                </a:solidFill>
              </a:rPr>
            </a:br>
            <a:r>
              <a:rPr lang="ru-RU" sz="1800" dirty="0">
                <a:solidFill>
                  <a:srgbClr val="000000"/>
                </a:solidFill>
              </a:rPr>
              <a:t>С. О. </a:t>
            </a:r>
            <a:r>
              <a:rPr lang="ru-RU" sz="1800" dirty="0" err="1">
                <a:solidFill>
                  <a:srgbClr val="000000"/>
                </a:solidFill>
              </a:rPr>
              <a:t>Довгий</a:t>
            </a:r>
            <a:r>
              <a:rPr lang="ru-RU" sz="1800" dirty="0">
                <a:solidFill>
                  <a:srgbClr val="000000"/>
                </a:solidFill>
              </a:rPr>
              <a:t>, Ф. Я. </a:t>
            </a:r>
            <a:r>
              <a:rPr lang="ru-RU" sz="1800" dirty="0" err="1">
                <a:solidFill>
                  <a:srgbClr val="000000"/>
                </a:solidFill>
              </a:rPr>
              <a:t>Божинова</a:t>
            </a:r>
            <a:r>
              <a:rPr lang="ru-RU" sz="1800" dirty="0">
                <a:solidFill>
                  <a:srgbClr val="000000"/>
                </a:solidFill>
              </a:rPr>
              <a:t> та </a:t>
            </a:r>
            <a:r>
              <a:rPr lang="ru-RU" sz="1800" dirty="0" err="1">
                <a:solidFill>
                  <a:srgbClr val="000000"/>
                </a:solidFill>
              </a:rPr>
              <a:t>ін</a:t>
            </a:r>
            <a:r>
              <a:rPr lang="ru-RU" sz="1800" dirty="0">
                <a:solidFill>
                  <a:srgbClr val="000000"/>
                </a:solidFill>
              </a:rPr>
              <a:t>.]; за ред. В. Г. </a:t>
            </a:r>
            <a:r>
              <a:rPr lang="ru-RU" sz="1800" dirty="0" err="1">
                <a:solidFill>
                  <a:srgbClr val="000000"/>
                </a:solidFill>
              </a:rPr>
              <a:t>Бар’яхтара</a:t>
            </a:r>
            <a:r>
              <a:rPr lang="ru-RU" sz="1800" dirty="0">
                <a:solidFill>
                  <a:srgbClr val="000000"/>
                </a:solidFill>
              </a:rPr>
              <a:t>, С. О. </a:t>
            </a:r>
            <a:r>
              <a:rPr lang="ru-RU" sz="1800" dirty="0" err="1">
                <a:solidFill>
                  <a:srgbClr val="000000"/>
                </a:solidFill>
              </a:rPr>
              <a:t>Довгого</a:t>
            </a:r>
            <a:r>
              <a:rPr lang="ru-RU" sz="1800" dirty="0">
                <a:solidFill>
                  <a:srgbClr val="000000"/>
                </a:solidFill>
              </a:rPr>
              <a:t>. </a:t>
            </a:r>
            <a:r>
              <a:rPr lang="uk-UA" sz="1800" dirty="0">
                <a:solidFill>
                  <a:srgbClr val="000000"/>
                </a:solidFill>
              </a:rPr>
              <a:t>– Харків: </a:t>
            </a:r>
            <a:r>
              <a:rPr lang="ru-RU" sz="1800">
                <a:solidFill>
                  <a:srgbClr val="000000"/>
                </a:solidFill>
              </a:rPr>
              <a:t>«Ранок», </a:t>
            </a:r>
            <a:r>
              <a:rPr lang="ru-RU" sz="1800" smtClean="0">
                <a:solidFill>
                  <a:srgbClr val="000000"/>
                </a:solidFill>
              </a:rPr>
              <a:t>2020. </a:t>
            </a:r>
            <a:r>
              <a:rPr lang="ru-RU" sz="1800" dirty="0">
                <a:solidFill>
                  <a:srgbClr val="000000"/>
                </a:solidFill>
              </a:rPr>
              <a:t>– 268 с.</a:t>
            </a:r>
            <a:r>
              <a:rPr lang="ru-RU" sz="1800" dirty="0"/>
              <a:t> </a:t>
            </a:r>
            <a:endParaRPr lang="uk-UA" sz="1800" dirty="0">
              <a:solidFill>
                <a:srgbClr val="000000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Фізика.7 клас: збірник задач  / І. М. </a:t>
            </a:r>
            <a:r>
              <a:rPr lang="uk-UA" sz="1800" dirty="0" err="1">
                <a:solidFill>
                  <a:srgbClr val="000000"/>
                </a:solidFill>
                <a:cs typeface="Times New Roman" pitchFamily="18" charset="0"/>
              </a:rPr>
              <a:t>Гельфгат</a:t>
            </a: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, І. Ю. Ненашев. – Харків: “Ранок”, 2015. – 160с. – </a:t>
            </a:r>
            <a:r>
              <a:rPr lang="uk-UA" sz="1800" dirty="0" err="1">
                <a:solidFill>
                  <a:srgbClr val="000000"/>
                </a:solidFill>
                <a:cs typeface="Times New Roman" pitchFamily="18" charset="0"/>
              </a:rPr>
              <a:t>іл</a:t>
            </a: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- Міністерство освіти і науки України. </a:t>
            </a:r>
            <a:r>
              <a:rPr lang="uk-UA" sz="1800" dirty="0">
                <a:solidFill>
                  <a:srgbClr val="000000"/>
                </a:solidFill>
              </a:rPr>
              <a:t>  Навчальна програма </a:t>
            </a: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фізика 7-9 </a:t>
            </a:r>
            <a:r>
              <a:rPr lang="uk-UA" sz="1800" dirty="0" err="1">
                <a:solidFill>
                  <a:srgbClr val="000000"/>
                </a:solidFill>
                <a:cs typeface="Times New Roman" pitchFamily="18" charset="0"/>
              </a:rPr>
              <a:t>кл</a:t>
            </a:r>
            <a:r>
              <a:rPr lang="uk-UA" sz="1800" dirty="0">
                <a:solidFill>
                  <a:srgbClr val="000000"/>
                </a:solidFill>
                <a:cs typeface="Times New Roman" pitchFamily="18" charset="0"/>
              </a:rPr>
              <a:t>. Програма для загальноосвітніх навчальних закладів </a:t>
            </a:r>
            <a:r>
              <a:rPr lang="ru-RU" sz="1800" dirty="0">
                <a:solidFill>
                  <a:srgbClr val="000000"/>
                </a:solidFill>
              </a:rPr>
              <a:t>(за </a:t>
            </a:r>
            <a:r>
              <a:rPr lang="ru-RU" sz="1800" dirty="0" err="1">
                <a:solidFill>
                  <a:srgbClr val="000000"/>
                </a:solidFill>
              </a:rPr>
              <a:t>новим</a:t>
            </a:r>
            <a:r>
              <a:rPr lang="ru-RU" sz="1800" dirty="0">
                <a:solidFill>
                  <a:srgbClr val="000000"/>
                </a:solidFill>
              </a:rPr>
              <a:t> </a:t>
            </a:r>
            <a:r>
              <a:rPr lang="ru-RU" sz="1800" dirty="0" err="1">
                <a:solidFill>
                  <a:srgbClr val="000000"/>
                </a:solidFill>
              </a:rPr>
              <a:t>Державним</a:t>
            </a:r>
            <a:r>
              <a:rPr lang="ru-RU" sz="1800" dirty="0">
                <a:solidFill>
                  <a:srgbClr val="000000"/>
                </a:solidFill>
              </a:rPr>
              <a:t> стандартом </a:t>
            </a:r>
            <a:r>
              <a:rPr lang="ru-RU" sz="1800" dirty="0" err="1">
                <a:solidFill>
                  <a:srgbClr val="000000"/>
                </a:solidFill>
              </a:rPr>
              <a:t>базової</a:t>
            </a:r>
            <a:r>
              <a:rPr lang="ru-RU" sz="1800" dirty="0">
                <a:solidFill>
                  <a:srgbClr val="000000"/>
                </a:solidFill>
              </a:rPr>
              <a:t> і </a:t>
            </a:r>
            <a:r>
              <a:rPr lang="ru-RU" sz="1800" dirty="0" err="1">
                <a:solidFill>
                  <a:srgbClr val="000000"/>
                </a:solidFill>
              </a:rPr>
              <a:t>повної</a:t>
            </a:r>
            <a:r>
              <a:rPr lang="ru-RU" sz="1800" dirty="0">
                <a:solidFill>
                  <a:srgbClr val="000000"/>
                </a:solidFill>
              </a:rPr>
              <a:t> </a:t>
            </a:r>
            <a:r>
              <a:rPr lang="ru-RU" sz="1800" dirty="0" err="1">
                <a:solidFill>
                  <a:srgbClr val="000000"/>
                </a:solidFill>
              </a:rPr>
              <a:t>загальної</a:t>
            </a:r>
            <a:r>
              <a:rPr lang="ru-RU" sz="1800" dirty="0">
                <a:solidFill>
                  <a:srgbClr val="000000"/>
                </a:solidFill>
              </a:rPr>
              <a:t> </a:t>
            </a:r>
            <a:r>
              <a:rPr lang="ru-RU" sz="1800" dirty="0" err="1">
                <a:solidFill>
                  <a:srgbClr val="000000"/>
                </a:solidFill>
              </a:rPr>
              <a:t>середньої</a:t>
            </a:r>
            <a:r>
              <a:rPr lang="ru-RU" sz="1800" dirty="0">
                <a:solidFill>
                  <a:srgbClr val="000000"/>
                </a:solidFill>
              </a:rPr>
              <a:t> </a:t>
            </a:r>
            <a:r>
              <a:rPr lang="ru-RU" sz="1800" dirty="0" err="1">
                <a:solidFill>
                  <a:srgbClr val="000000"/>
                </a:solidFill>
              </a:rPr>
              <a:t>освіти</a:t>
            </a:r>
            <a:r>
              <a:rPr lang="ru-RU" sz="1800" dirty="0">
                <a:solidFill>
                  <a:srgbClr val="000000"/>
                </a:solidFill>
              </a:rPr>
              <a:t>)</a:t>
            </a:r>
            <a:r>
              <a:rPr lang="uk-UA" sz="180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34821" name="Прямоугольник 7"/>
          <p:cNvSpPr>
            <a:spLocks noChangeArrowheads="1"/>
          </p:cNvSpPr>
          <p:nvPr/>
        </p:nvSpPr>
        <p:spPr bwMode="auto">
          <a:xfrm>
            <a:off x="838200" y="5181600"/>
            <a:ext cx="6781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800">
              <a:solidFill>
                <a:srgbClr val="000000"/>
              </a:solidFill>
            </a:endParaRPr>
          </a:p>
        </p:txBody>
      </p:sp>
      <p:sp>
        <p:nvSpPr>
          <p:cNvPr id="34822" name="Прямоугольник 8"/>
          <p:cNvSpPr>
            <a:spLocks noChangeArrowheads="1"/>
          </p:cNvSpPr>
          <p:nvPr/>
        </p:nvSpPr>
        <p:spPr bwMode="auto">
          <a:xfrm>
            <a:off x="4038600" y="57150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4"/>
          <p:cNvSpPr>
            <a:spLocks noChangeArrowheads="1"/>
          </p:cNvSpPr>
          <p:nvPr/>
        </p:nvSpPr>
        <p:spPr bwMode="auto">
          <a:xfrm>
            <a:off x="990600" y="1981200"/>
            <a:ext cx="34528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000000"/>
                </a:solidFill>
              </a:rPr>
              <a:t>	</a:t>
            </a:r>
          </a:p>
          <a:p>
            <a:endParaRPr lang="ru-RU" sz="3600">
              <a:solidFill>
                <a:srgbClr val="000000"/>
              </a:solidFill>
            </a:endParaRPr>
          </a:p>
          <a:p>
            <a:r>
              <a:rPr lang="en-US" sz="3600">
                <a:solidFill>
                  <a:srgbClr val="000000"/>
                </a:solidFill>
              </a:rPr>
              <a:t> </a:t>
            </a:r>
            <a:r>
              <a:rPr lang="en-US" sz="1800">
                <a:solidFill>
                  <a:srgbClr val="000000"/>
                </a:solidFill>
                <a:hlinkClick r:id="rId3"/>
              </a:rPr>
              <a:t>https://yandex.ua/images/</a:t>
            </a:r>
            <a:r>
              <a:rPr lang="uk-UA" sz="1800">
                <a:solidFill>
                  <a:srgbClr val="000000"/>
                </a:solidFill>
              </a:rPr>
              <a:t> </a:t>
            </a:r>
            <a:endParaRPr lang="ru-RU" sz="1800">
              <a:solidFill>
                <a:srgbClr val="000000"/>
              </a:solidFill>
            </a:endParaRPr>
          </a:p>
        </p:txBody>
      </p:sp>
      <p:sp>
        <p:nvSpPr>
          <p:cNvPr id="36867" name="Прямоугольник 17"/>
          <p:cNvSpPr>
            <a:spLocks noChangeArrowheads="1"/>
          </p:cNvSpPr>
          <p:nvPr/>
        </p:nvSpPr>
        <p:spPr bwMode="auto">
          <a:xfrm>
            <a:off x="1219200" y="609600"/>
            <a:ext cx="6702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600" b="1">
                <a:solidFill>
                  <a:srgbClr val="008000"/>
                </a:solidFill>
                <a:cs typeface="Times New Roman" pitchFamily="18" charset="0"/>
              </a:rPr>
              <a:t>Список використаних джерел:</a:t>
            </a:r>
            <a:endParaRPr lang="ru-RU" sz="3600">
              <a:solidFill>
                <a:srgbClr val="008000"/>
              </a:solidFill>
            </a:endParaRPr>
          </a:p>
        </p:txBody>
      </p:sp>
      <p:sp>
        <p:nvSpPr>
          <p:cNvPr id="36868" name="Прямоугольник 18"/>
          <p:cNvSpPr>
            <a:spLocks noChangeArrowheads="1"/>
          </p:cNvSpPr>
          <p:nvPr/>
        </p:nvSpPr>
        <p:spPr bwMode="auto">
          <a:xfrm>
            <a:off x="827088" y="1196975"/>
            <a:ext cx="7620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b="1">
                <a:solidFill>
                  <a:srgbClr val="000000"/>
                </a:solidFill>
                <a:cs typeface="Times New Roman" pitchFamily="18" charset="0"/>
              </a:rPr>
              <a:t>Інтернет – ресурси:</a:t>
            </a:r>
          </a:p>
          <a:p>
            <a:pPr algn="ctr">
              <a:lnSpc>
                <a:spcPct val="150000"/>
              </a:lnSpc>
            </a:pPr>
            <a:endParaRPr lang="uk-UA" b="1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36869" name="Прямоугольник 7"/>
          <p:cNvSpPr>
            <a:spLocks noChangeArrowheads="1"/>
          </p:cNvSpPr>
          <p:nvPr/>
        </p:nvSpPr>
        <p:spPr bwMode="auto">
          <a:xfrm>
            <a:off x="1066800" y="2133600"/>
            <a:ext cx="3810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rgbClr val="000000"/>
                </a:solidFill>
              </a:rPr>
              <a:t>https://sites.google.com/</a:t>
            </a:r>
            <a:endParaRPr lang="ru-RU" sz="1800">
              <a:solidFill>
                <a:srgbClr val="000000"/>
              </a:solidFill>
            </a:endParaRPr>
          </a:p>
        </p:txBody>
      </p:sp>
      <p:sp>
        <p:nvSpPr>
          <p:cNvPr id="36870" name="Прямоугольник 8"/>
          <p:cNvSpPr>
            <a:spLocks noChangeArrowheads="1"/>
          </p:cNvSpPr>
          <p:nvPr/>
        </p:nvSpPr>
        <p:spPr bwMode="auto">
          <a:xfrm>
            <a:off x="1066800" y="2743200"/>
            <a:ext cx="3094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</a:rPr>
              <a:t>http://www.slideshare.net/ssuse</a:t>
            </a:r>
            <a:endParaRPr lang="ru-RU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ELEGANT</Template>
  <TotalTime>2406</TotalTime>
  <Words>482</Words>
  <Application>Microsoft Office PowerPoint</Application>
  <PresentationFormat>Экран (4:3)</PresentationFormat>
  <Paragraphs>84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Comic Sans MS</vt:lpstr>
      <vt:lpstr>Times New Roman</vt:lpstr>
      <vt:lpstr>Пастель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«Знайди помилку» </vt:lpstr>
      <vt:lpstr>Задача 1. Усно. </vt:lpstr>
      <vt:lpstr>Задача 2. Усно.</vt:lpstr>
      <vt:lpstr>Задача 3. </vt:lpstr>
      <vt:lpstr>Задача 4. </vt:lpstr>
      <vt:lpstr>Задача 5. Усно. </vt:lpstr>
      <vt:lpstr>Задача 6. </vt:lpstr>
      <vt:lpstr>Задача 7. Усно. </vt:lpstr>
      <vt:lpstr>Задача 8  (експеримент альна).</vt:lpstr>
      <vt:lpstr>Сьогодні на уроці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Администратор</dc:creator>
  <cp:lastModifiedBy>Сергій</cp:lastModifiedBy>
  <cp:revision>222</cp:revision>
  <cp:lastPrinted>1601-01-01T00:00:00Z</cp:lastPrinted>
  <dcterms:created xsi:type="dcterms:W3CDTF">1601-01-01T00:00:00Z</dcterms:created>
  <dcterms:modified xsi:type="dcterms:W3CDTF">2022-02-14T18:08:46Z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