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22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959E6-847B-4937-8C3D-49CDB5BA4EF3}" type="datetimeFigureOut">
              <a:rPr lang="uk-UA" smtClean="0"/>
              <a:pPr/>
              <a:t>22.12.2023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841011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959E6-847B-4937-8C3D-49CDB5BA4EF3}" type="datetimeFigureOut">
              <a:rPr lang="uk-UA" smtClean="0"/>
              <a:pPr/>
              <a:t>22.12.2023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127879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959E6-847B-4937-8C3D-49CDB5BA4EF3}" type="datetimeFigureOut">
              <a:rPr lang="uk-UA" smtClean="0"/>
              <a:pPr/>
              <a:t>22.12.2023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0929543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959E6-847B-4937-8C3D-49CDB5BA4EF3}" type="datetimeFigureOut">
              <a:rPr lang="uk-UA" smtClean="0"/>
              <a:pPr/>
              <a:t>22.12.2023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8402676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959E6-847B-4937-8C3D-49CDB5BA4EF3}" type="datetimeFigureOut">
              <a:rPr lang="uk-UA" smtClean="0"/>
              <a:pPr/>
              <a:t>22.12.2023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0129565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959E6-847B-4937-8C3D-49CDB5BA4EF3}" type="datetimeFigureOut">
              <a:rPr lang="uk-UA" smtClean="0"/>
              <a:pPr/>
              <a:t>22.12.2023</a:t>
            </a:fld>
            <a:endParaRPr lang="uk-UA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42133773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959E6-847B-4937-8C3D-49CDB5BA4EF3}" type="datetimeFigureOut">
              <a:rPr lang="uk-UA" smtClean="0"/>
              <a:pPr/>
              <a:t>22.12.2023</a:t>
            </a:fld>
            <a:endParaRPr lang="uk-UA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0047588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959E6-847B-4937-8C3D-49CDB5BA4EF3}" type="datetimeFigureOut">
              <a:rPr lang="uk-UA" smtClean="0"/>
              <a:pPr/>
              <a:t>22.12.2023</a:t>
            </a:fld>
            <a:endParaRPr lang="uk-UA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0353487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959E6-847B-4937-8C3D-49CDB5BA4EF3}" type="datetimeFigureOut">
              <a:rPr lang="uk-UA" smtClean="0"/>
              <a:pPr/>
              <a:t>22.12.2023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3436227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959E6-847B-4937-8C3D-49CDB5BA4EF3}" type="datetimeFigureOut">
              <a:rPr lang="uk-UA" smtClean="0"/>
              <a:pPr/>
              <a:t>22.12.2023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7903369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959E6-847B-4937-8C3D-49CDB5BA4EF3}" type="datetimeFigureOut">
              <a:rPr lang="uk-UA" smtClean="0"/>
              <a:pPr/>
              <a:t>22.12.2023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2500032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448177" y="3771174"/>
            <a:ext cx="546115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959E6-847B-4937-8C3D-49CDB5BA4EF3}" type="datetimeFigureOut">
              <a:rPr lang="uk-UA" smtClean="0"/>
              <a:pPr/>
              <a:t>22.12.2023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12" name="TextBox 11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21717062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3124201"/>
            <a:ext cx="662096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959E6-847B-4937-8C3D-49CDB5BA4EF3}" type="datetimeFigureOut">
              <a:rPr lang="uk-UA" smtClean="0"/>
              <a:pPr/>
              <a:t>22.12.2023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507356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959E6-847B-4937-8C3D-49CDB5BA4EF3}" type="datetimeFigureOut">
              <a:rPr lang="uk-UA" smtClean="0"/>
              <a:pPr/>
              <a:t>22.12.2023</a:t>
            </a:fld>
            <a:endParaRPr lang="uk-UA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5044307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959E6-847B-4937-8C3D-49CDB5BA4EF3}" type="datetimeFigureOut">
              <a:rPr lang="uk-UA" smtClean="0"/>
              <a:pPr/>
              <a:t>22.12.2023</a:t>
            </a:fld>
            <a:endParaRPr lang="uk-UA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7103835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959E6-847B-4937-8C3D-49CDB5BA4EF3}" type="datetimeFigureOut">
              <a:rPr lang="uk-UA" smtClean="0"/>
              <a:pPr/>
              <a:t>22.12.2023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659137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959E6-847B-4937-8C3D-49CDB5BA4EF3}" type="datetimeFigureOut">
              <a:rPr lang="uk-UA" smtClean="0"/>
              <a:pPr/>
              <a:t>22.12.2023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2029721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4000"/>
                </a:schemeClr>
              </a:gs>
              <a:gs pos="73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9000"/>
                </a:schemeClr>
              </a:gs>
              <a:gs pos="66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1000"/>
                </a:schemeClr>
              </a:gs>
              <a:gs pos="75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8000"/>
                </a:schemeClr>
              </a:gs>
              <a:gs pos="72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893959E6-847B-4937-8C3D-49CDB5BA4EF3}" type="datetimeFigureOut">
              <a:rPr lang="uk-UA" smtClean="0"/>
              <a:pPr/>
              <a:t>22.12.2023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BD255C-740D-4BFE-A60D-37750E3706A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70915945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7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6" indent="-342906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62" indent="-285755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20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2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3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42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49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5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6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7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5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2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38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46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53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6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я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997986524"/>
              </p:ext>
            </p:extLst>
          </p:nvPr>
        </p:nvGraphicFramePr>
        <p:xfrm>
          <a:off x="1000101" y="1214416"/>
          <a:ext cx="6786611" cy="5525418"/>
        </p:xfrm>
        <a:graphic>
          <a:graphicData uri="http://schemas.openxmlformats.org/drawingml/2006/table">
            <a:tbl>
              <a:tblPr/>
              <a:tblGrid>
                <a:gridCol w="68894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9787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59787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59787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597876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597876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36521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836521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717620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717620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</a:tblGrid>
              <a:tr h="347129"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 Варіант </a:t>
                      </a:r>
                      <a:r>
                        <a:rPr lang="uk-UA" sz="2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strike="noStrike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Варіант 2</a:t>
                      </a:r>
                      <a:endParaRPr lang="uk-UA" sz="2400" b="1" strike="noStrik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779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Calibri"/>
                          <a:ea typeface="Calibri"/>
                          <a:cs typeface="Times New Roman"/>
                        </a:rPr>
                        <a:t>№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Calibri"/>
                          <a:ea typeface="Calibri"/>
                          <a:cs typeface="Times New Roman"/>
                        </a:rPr>
                        <a:t>Відповідь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>
                          <a:latin typeface="Calibri"/>
                          <a:ea typeface="Calibri"/>
                          <a:cs typeface="Times New Roman"/>
                        </a:rPr>
                        <a:t>№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Calibri"/>
                          <a:ea typeface="Calibri"/>
                          <a:cs typeface="Times New Roman"/>
                        </a:rPr>
                        <a:t>Відповідь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471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Calibri"/>
                          <a:ea typeface="Calibri"/>
                          <a:cs typeface="Times New Roman"/>
                        </a:rPr>
                        <a:t>в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Calibri"/>
                          <a:ea typeface="Calibri"/>
                          <a:cs typeface="Times New Roman"/>
                        </a:rPr>
                        <a:t>в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471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Calibri"/>
                          <a:ea typeface="Calibri"/>
                          <a:cs typeface="Times New Roman"/>
                        </a:rPr>
                        <a:t>б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Calibri"/>
                          <a:ea typeface="Calibri"/>
                          <a:cs typeface="Times New Roman"/>
                        </a:rPr>
                        <a:t>б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47129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Calibri"/>
                          <a:ea typeface="Calibri"/>
                          <a:cs typeface="Times New Roman"/>
                        </a:rPr>
                        <a:t>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Calibri"/>
                          <a:ea typeface="Calibri"/>
                          <a:cs typeface="Times New Roman"/>
                        </a:rPr>
                        <a:t>а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Calibri"/>
                          <a:ea typeface="Calibri"/>
                          <a:cs typeface="Times New Roman"/>
                        </a:rPr>
                        <a:t>б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Calibri"/>
                          <a:ea typeface="Calibri"/>
                          <a:cs typeface="Times New Roman"/>
                        </a:rPr>
                        <a:t>в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Calibri"/>
                          <a:ea typeface="Calibri"/>
                          <a:cs typeface="Times New Roman"/>
                        </a:rPr>
                        <a:t>г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Calibri"/>
                          <a:ea typeface="Calibri"/>
                          <a:cs typeface="Times New Roman"/>
                        </a:rPr>
                        <a:t>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Calibri"/>
                          <a:ea typeface="Calibri"/>
                          <a:cs typeface="Times New Roman"/>
                        </a:rPr>
                        <a:t>а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Calibri"/>
                          <a:ea typeface="Calibri"/>
                          <a:cs typeface="Times New Roman"/>
                        </a:rPr>
                        <a:t>б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Calibri"/>
                          <a:ea typeface="Calibri"/>
                          <a:cs typeface="Times New Roman"/>
                        </a:rPr>
                        <a:t>в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Calibri"/>
                          <a:ea typeface="Calibri"/>
                          <a:cs typeface="Times New Roman"/>
                        </a:rPr>
                        <a:t>г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47129"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Calibri"/>
                          <a:ea typeface="Calibri"/>
                          <a:cs typeface="Times New Roman"/>
                        </a:rPr>
                        <a:t>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>
                          <a:latin typeface="Calibri"/>
                          <a:ea typeface="Calibri"/>
                          <a:cs typeface="Times New Roman"/>
                        </a:rPr>
                        <a:t>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Calibri"/>
                          <a:ea typeface="Calibri"/>
                          <a:cs typeface="Times New Roman"/>
                        </a:rPr>
                        <a:t>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Calibri"/>
                          <a:ea typeface="Calibri"/>
                          <a:cs typeface="Times New Roman"/>
                        </a:rPr>
                        <a:t>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>
                          <a:latin typeface="Calibri"/>
                          <a:ea typeface="Calibri"/>
                          <a:cs typeface="Times New Roman"/>
                        </a:rPr>
                        <a:t>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Calibri"/>
                          <a:ea typeface="Calibri"/>
                          <a:cs typeface="Times New Roman"/>
                        </a:rPr>
                        <a:t>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471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Calibri"/>
                          <a:ea typeface="Calibri"/>
                          <a:cs typeface="Times New Roman"/>
                        </a:rPr>
                        <a:t>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Calibri"/>
                          <a:ea typeface="Calibri"/>
                          <a:cs typeface="Times New Roman"/>
                        </a:rPr>
                        <a:t>б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Calibri"/>
                          <a:ea typeface="Calibri"/>
                          <a:cs typeface="Times New Roman"/>
                        </a:rPr>
                        <a:t>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Calibri"/>
                          <a:ea typeface="Calibri"/>
                          <a:cs typeface="Times New Roman"/>
                        </a:rPr>
                        <a:t>в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471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Calibri"/>
                          <a:ea typeface="Calibri"/>
                          <a:cs typeface="Times New Roman"/>
                        </a:rPr>
                        <a:t>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Calibri"/>
                          <a:ea typeface="Calibri"/>
                          <a:cs typeface="Times New Roman"/>
                        </a:rPr>
                        <a:t>б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Calibri"/>
                          <a:ea typeface="Calibri"/>
                          <a:cs typeface="Times New Roman"/>
                        </a:rPr>
                        <a:t>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Calibri"/>
                          <a:ea typeface="Calibri"/>
                          <a:cs typeface="Times New Roman"/>
                        </a:rPr>
                        <a:t>в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471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Calibri"/>
                          <a:ea typeface="Calibri"/>
                          <a:cs typeface="Times New Roman"/>
                        </a:rPr>
                        <a:t>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Calibri"/>
                          <a:ea typeface="Calibri"/>
                          <a:cs typeface="Times New Roman"/>
                        </a:rPr>
                        <a:t>а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Calibri"/>
                          <a:ea typeface="Calibri"/>
                          <a:cs typeface="Times New Roman"/>
                        </a:rPr>
                        <a:t>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Calibri"/>
                          <a:ea typeface="Calibri"/>
                          <a:cs typeface="Times New Roman"/>
                        </a:rPr>
                        <a:t>б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471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Calibri"/>
                          <a:ea typeface="Calibri"/>
                          <a:cs typeface="Times New Roman"/>
                        </a:rPr>
                        <a:t>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Calibri"/>
                          <a:ea typeface="Calibri"/>
                          <a:cs typeface="Times New Roman"/>
                        </a:rPr>
                        <a:t>в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Calibri"/>
                          <a:ea typeface="Calibri"/>
                          <a:cs typeface="Times New Roman"/>
                        </a:rPr>
                        <a:t>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Calibri"/>
                          <a:ea typeface="Calibri"/>
                          <a:cs typeface="Times New Roman"/>
                        </a:rPr>
                        <a:t>г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3471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Calibri"/>
                          <a:ea typeface="Calibri"/>
                          <a:cs typeface="Times New Roman"/>
                        </a:rPr>
                        <a:t>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Calibri"/>
                          <a:ea typeface="Calibri"/>
                          <a:cs typeface="Times New Roman"/>
                        </a:rPr>
                        <a:t>б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Calibri"/>
                          <a:ea typeface="Calibri"/>
                          <a:cs typeface="Times New Roman"/>
                        </a:rPr>
                        <a:t>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Calibri"/>
                          <a:ea typeface="Calibri"/>
                          <a:cs typeface="Times New Roman"/>
                        </a:rPr>
                        <a:t>в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3471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Calibri"/>
                          <a:ea typeface="Calibri"/>
                          <a:cs typeface="Times New Roman"/>
                        </a:rPr>
                        <a:t>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Calibri"/>
                          <a:ea typeface="Calibri"/>
                          <a:cs typeface="Times New Roman"/>
                        </a:rPr>
                        <a:t>а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Calibri"/>
                          <a:ea typeface="Calibri"/>
                          <a:cs typeface="Times New Roman"/>
                        </a:rPr>
                        <a:t>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Calibri"/>
                          <a:ea typeface="Calibri"/>
                          <a:cs typeface="Times New Roman"/>
                        </a:rPr>
                        <a:t>в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3471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Calibri"/>
                          <a:ea typeface="Calibri"/>
                          <a:cs typeface="Times New Roman"/>
                        </a:rPr>
                        <a:t>10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Calibri"/>
                          <a:ea typeface="Calibri"/>
                          <a:cs typeface="Times New Roman"/>
                        </a:rPr>
                        <a:t>г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Calibri"/>
                          <a:ea typeface="Calibri"/>
                          <a:cs typeface="Times New Roman"/>
                        </a:rPr>
                        <a:t>10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Calibri"/>
                          <a:ea typeface="Calibri"/>
                          <a:cs typeface="Times New Roman"/>
                        </a:rPr>
                        <a:t>б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57200" y="242505"/>
            <a:ext cx="8229600" cy="70609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Відповіді до тестових завдань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888050"/>
          </a:xfrm>
        </p:spPr>
        <p:txBody>
          <a:bodyPr/>
          <a:lstStyle/>
          <a:p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ККД теплових двигунів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611560" y="1340768"/>
            <a:ext cx="7272808" cy="4968551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Поршнева </a:t>
            </a:r>
            <a:r>
              <a:rPr lang="ru-RU" sz="2800" dirty="0" err="1" smtClean="0"/>
              <a:t>парова</a:t>
            </a:r>
            <a:r>
              <a:rPr lang="ru-RU" sz="2800" dirty="0" smtClean="0"/>
              <a:t> машина: </a:t>
            </a:r>
            <a:r>
              <a:rPr lang="ru-RU" sz="2800" dirty="0" err="1" smtClean="0"/>
              <a:t>робочим</a:t>
            </a:r>
            <a:r>
              <a:rPr lang="ru-RU" sz="2800" dirty="0" smtClean="0"/>
              <a:t> </a:t>
            </a:r>
            <a:r>
              <a:rPr lang="ru-RU" sz="2800" dirty="0" err="1" smtClean="0"/>
              <a:t>тілом</a:t>
            </a:r>
            <a:r>
              <a:rPr lang="ru-RU" sz="2800" dirty="0" smtClean="0"/>
              <a:t> </a:t>
            </a:r>
            <a:r>
              <a:rPr lang="ru-RU" sz="2800" dirty="0" err="1" smtClean="0"/>
              <a:t>є</a:t>
            </a:r>
            <a:r>
              <a:rPr lang="ru-RU" sz="2800" dirty="0" smtClean="0"/>
              <a:t> пара, температура </a:t>
            </a:r>
            <a:r>
              <a:rPr lang="ru-RU" sz="2800" dirty="0" err="1" smtClean="0"/>
              <a:t>нагрівника</a:t>
            </a:r>
            <a:r>
              <a:rPr lang="ru-RU" sz="2800" dirty="0" smtClean="0"/>
              <a:t> становить 207 °С, температура холодильника - 27 °С, ККД - 7-15 %.</a:t>
            </a:r>
            <a:endParaRPr lang="uk-UA" sz="2800" dirty="0" smtClean="0"/>
          </a:p>
          <a:p>
            <a:r>
              <a:rPr lang="ru-RU" sz="2800" dirty="0" err="1" smtClean="0"/>
              <a:t>Парова</a:t>
            </a:r>
            <a:r>
              <a:rPr lang="ru-RU" sz="2800" dirty="0" smtClean="0"/>
              <a:t> </a:t>
            </a:r>
            <a:r>
              <a:rPr lang="ru-RU" sz="2800" dirty="0" err="1" smtClean="0"/>
              <a:t>турбіна</a:t>
            </a:r>
            <a:r>
              <a:rPr lang="ru-RU" sz="2800" dirty="0" smtClean="0"/>
              <a:t>: </a:t>
            </a:r>
            <a:r>
              <a:rPr lang="ru-RU" sz="2800" dirty="0" err="1" smtClean="0"/>
              <a:t>робочим</a:t>
            </a:r>
            <a:r>
              <a:rPr lang="ru-RU" sz="2800" dirty="0" smtClean="0"/>
              <a:t> </a:t>
            </a:r>
            <a:r>
              <a:rPr lang="ru-RU" sz="2800" dirty="0" err="1" smtClean="0"/>
              <a:t>тілом</a:t>
            </a:r>
            <a:r>
              <a:rPr lang="ru-RU" sz="2800" dirty="0" smtClean="0"/>
              <a:t> </a:t>
            </a:r>
            <a:r>
              <a:rPr lang="ru-RU" sz="2800" dirty="0" err="1" smtClean="0"/>
              <a:t>є</a:t>
            </a:r>
            <a:r>
              <a:rPr lang="ru-RU" sz="2800" dirty="0" smtClean="0"/>
              <a:t> пара, температура </a:t>
            </a:r>
            <a:r>
              <a:rPr lang="ru-RU" sz="2800" dirty="0" err="1" smtClean="0"/>
              <a:t>нагрівника</a:t>
            </a:r>
            <a:r>
              <a:rPr lang="ru-RU" sz="2800" dirty="0" smtClean="0"/>
              <a:t> становить 577 °С, температура холодильника - 107 °С, ККД - 20-25 %.</a:t>
            </a:r>
            <a:endParaRPr lang="uk-UA" sz="2800" dirty="0" smtClean="0"/>
          </a:p>
          <a:p>
            <a:endParaRPr lang="uk-UA" sz="2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74638"/>
            <a:ext cx="8186766" cy="45719"/>
          </a:xfrm>
        </p:spPr>
        <p:txBody>
          <a:bodyPr>
            <a:normAutofit fontScale="90000"/>
          </a:bodyPr>
          <a:lstStyle/>
          <a:p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683568" y="980728"/>
            <a:ext cx="7128792" cy="4752528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Дизель: </a:t>
            </a:r>
            <a:r>
              <a:rPr lang="ru-RU" sz="2400" dirty="0" err="1" smtClean="0"/>
              <a:t>робочим</a:t>
            </a:r>
            <a:r>
              <a:rPr lang="ru-RU" sz="2400" dirty="0" smtClean="0"/>
              <a:t> </a:t>
            </a:r>
            <a:r>
              <a:rPr lang="ru-RU" sz="2400" dirty="0" err="1" smtClean="0"/>
              <a:t>тілом</a:t>
            </a:r>
            <a:r>
              <a:rPr lang="ru-RU" sz="2400" dirty="0" smtClean="0"/>
              <a:t> </a:t>
            </a:r>
            <a:r>
              <a:rPr lang="ru-RU" sz="2400" dirty="0" err="1" smtClean="0"/>
              <a:t>є</a:t>
            </a:r>
            <a:r>
              <a:rPr lang="ru-RU" sz="2400" dirty="0" smtClean="0"/>
              <a:t> </a:t>
            </a:r>
            <a:r>
              <a:rPr lang="ru-RU" sz="2400" dirty="0" err="1" smtClean="0"/>
              <a:t>продукти</a:t>
            </a:r>
            <a:r>
              <a:rPr lang="ru-RU" sz="2400" dirty="0" smtClean="0"/>
              <a:t> </a:t>
            </a:r>
            <a:r>
              <a:rPr lang="ru-RU" sz="2400" dirty="0" err="1" smtClean="0"/>
              <a:t>згоряння</a:t>
            </a:r>
            <a:r>
              <a:rPr lang="ru-RU" sz="2400" dirty="0" smtClean="0"/>
              <a:t> </a:t>
            </a:r>
            <a:r>
              <a:rPr lang="ru-RU" sz="2400" dirty="0" err="1" smtClean="0"/>
              <a:t>палива</a:t>
            </a:r>
            <a:r>
              <a:rPr lang="ru-RU" sz="2400" dirty="0" smtClean="0"/>
              <a:t>, температура </a:t>
            </a:r>
            <a:r>
              <a:rPr lang="ru-RU" sz="2400" dirty="0" err="1" smtClean="0"/>
              <a:t>нагрівника</a:t>
            </a:r>
            <a:r>
              <a:rPr lang="ru-RU" sz="2400" dirty="0" smtClean="0"/>
              <a:t> становить 1827 °С, температура холодильника - 107 °С, ККД - 30-39 %.</a:t>
            </a:r>
            <a:endParaRPr lang="uk-UA" sz="2400" dirty="0" smtClean="0"/>
          </a:p>
          <a:p>
            <a:r>
              <a:rPr lang="ru-RU" sz="2400" dirty="0" err="1" smtClean="0"/>
              <a:t>Карбюраторний</a:t>
            </a:r>
            <a:r>
              <a:rPr lang="ru-RU" sz="2400" dirty="0" smtClean="0"/>
              <a:t> </a:t>
            </a:r>
            <a:r>
              <a:rPr lang="ru-RU" sz="2400" dirty="0" err="1" smtClean="0"/>
              <a:t>двигун</a:t>
            </a:r>
            <a:r>
              <a:rPr lang="ru-RU" sz="2400" dirty="0" smtClean="0"/>
              <a:t>: </a:t>
            </a:r>
            <a:r>
              <a:rPr lang="ru-RU" sz="2400" dirty="0" err="1" smtClean="0"/>
              <a:t>робочим</a:t>
            </a:r>
            <a:r>
              <a:rPr lang="ru-RU" sz="2400" dirty="0" smtClean="0"/>
              <a:t> </a:t>
            </a:r>
            <a:r>
              <a:rPr lang="ru-RU" sz="2400" dirty="0" err="1" smtClean="0"/>
              <a:t>тілом</a:t>
            </a:r>
            <a:r>
              <a:rPr lang="ru-RU" sz="2400" dirty="0" smtClean="0"/>
              <a:t> </a:t>
            </a:r>
            <a:r>
              <a:rPr lang="ru-RU" sz="2400" dirty="0" err="1" smtClean="0"/>
              <a:t>є</a:t>
            </a:r>
            <a:r>
              <a:rPr lang="ru-RU" sz="2400" dirty="0" smtClean="0"/>
              <a:t> </a:t>
            </a:r>
            <a:r>
              <a:rPr lang="ru-RU" sz="2400" dirty="0" err="1" smtClean="0"/>
              <a:t>продукти</a:t>
            </a:r>
            <a:r>
              <a:rPr lang="ru-RU" sz="2400" dirty="0" smtClean="0"/>
              <a:t> </a:t>
            </a:r>
            <a:r>
              <a:rPr lang="ru-RU" sz="2400" dirty="0" err="1" smtClean="0"/>
              <a:t>згоряння</a:t>
            </a:r>
            <a:r>
              <a:rPr lang="ru-RU" sz="2400" dirty="0" smtClean="0"/>
              <a:t> </a:t>
            </a:r>
            <a:r>
              <a:rPr lang="ru-RU" sz="2400" dirty="0" err="1" smtClean="0"/>
              <a:t>палива</a:t>
            </a:r>
            <a:r>
              <a:rPr lang="ru-RU" sz="2400" dirty="0" smtClean="0"/>
              <a:t>, температура </a:t>
            </a:r>
            <a:r>
              <a:rPr lang="ru-RU" sz="2400" dirty="0" err="1" smtClean="0"/>
              <a:t>нагрівника</a:t>
            </a:r>
            <a:r>
              <a:rPr lang="ru-RU" sz="2400" dirty="0" smtClean="0"/>
              <a:t> становить 1827 °С, температура холодильника - 107 °С, ККД - 18-24 %.</a:t>
            </a:r>
            <a:endParaRPr lang="uk-UA" sz="2400" dirty="0" smtClean="0"/>
          </a:p>
          <a:p>
            <a:endParaRPr lang="uk-UA" sz="24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D0CB"/>
      </a:folHlink>
    </a:clrScheme>
    <a:fontScheme name="Ион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37</TotalTime>
  <Words>178</Words>
  <Application>Microsoft Office PowerPoint</Application>
  <PresentationFormat>Экран (4:3)</PresentationFormat>
  <Paragraphs>66</Paragraphs>
  <Slides>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4" baseType="lpstr">
      <vt:lpstr>Ион</vt:lpstr>
      <vt:lpstr>Слайд 1</vt:lpstr>
      <vt:lpstr>ККД теплових двигунів</vt:lpstr>
      <vt:lpstr>Слайд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samsung</cp:lastModifiedBy>
  <cp:revision>5</cp:revision>
  <dcterms:created xsi:type="dcterms:W3CDTF">2019-02-27T17:24:42Z</dcterms:created>
  <dcterms:modified xsi:type="dcterms:W3CDTF">2023-12-22T08:57:39Z</dcterms:modified>
</cp:coreProperties>
</file>