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9" r:id="rId3"/>
    <p:sldId id="260" r:id="rId4"/>
    <p:sldId id="274" r:id="rId5"/>
    <p:sldId id="261" r:id="rId6"/>
    <p:sldId id="262" r:id="rId7"/>
    <p:sldId id="263" r:id="rId8"/>
    <p:sldId id="264" r:id="rId9"/>
    <p:sldId id="275" r:id="rId10"/>
    <p:sldId id="267" r:id="rId11"/>
    <p:sldId id="271" r:id="rId12"/>
    <p:sldId id="277" r:id="rId13"/>
    <p:sldId id="278" r:id="rId14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Директор школи" initials="Дш" lastIdx="1" clrIdx="0">
    <p:extLst>
      <p:ext uri="{19B8F6BF-5375-455C-9EA6-DF929625EA0E}">
        <p15:presenceInfo xmlns:p15="http://schemas.microsoft.com/office/powerpoint/2012/main" userId="Директор школи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3187"/>
    <a:srgbClr val="B2220A"/>
    <a:srgbClr val="F5644C"/>
    <a:srgbClr val="5B84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1"/>
  </p:normalViewPr>
  <p:slideViewPr>
    <p:cSldViewPr snapToGrid="0">
      <p:cViewPr varScale="1">
        <p:scale>
          <a:sx n="104" d="100"/>
          <a:sy n="104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3CA4D8-25D7-4A4E-B0E8-EC4174F94054}" type="datetimeFigureOut">
              <a:rPr lang="uk-UA" smtClean="0"/>
              <a:t>28.08.2024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FA6F6E-798E-4EF6-B5CD-96FA7DE1E8B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192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C1B95B2-A95D-D201-AFF1-7ED6EA4E38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2E5C64-7C0A-9DE4-19D2-748CFB4E44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01816" y="320184"/>
            <a:ext cx="6188365" cy="2684892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rgbClr val="0F318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1F2551F-6158-2508-10F5-164DBEA107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01816" y="3140224"/>
            <a:ext cx="6188365" cy="1071554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B2220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ru-UA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67A9DC-16CE-2F48-D411-F90ECBBD3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08/28/2024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5517AB-C880-05F1-B457-350443643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A65AED-40F6-2F0E-FB5A-BE748E81B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6257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39B040-B387-1CAC-325D-18764E344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4A5386-C660-E45B-44C4-43AB1595C9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43E344-205E-671F-AF2C-E1B54717F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08/28/2024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DEE1867-8F8B-BFF3-CC0C-026B575F3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512D5F-4C12-1F43-1F33-C9A65A386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3854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98C02A-A011-1173-B82B-E54B0F7A9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68B7844-FAC2-9C7E-7FC9-0D4720889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F37676-FB92-8060-5879-C06AA16DE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08/28/2024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CCDCDE-4F03-2AB2-2F25-32C144C10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0F9D81-62AE-6AA0-7125-BB15C5B32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4141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F3D062-4425-9D60-8860-52D778891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F1E99D-ADFD-F3BB-8C51-492941D099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97EF27E-A528-0BC6-27A5-DC9B594EEE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EDAC4A9-3E73-AD92-7B86-05A1A862F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08/28/2024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6DA6579-D497-3F7E-E4C0-6DF21BBD3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C010233-4FE4-9507-8C5D-00E076115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9208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EE4343-2D39-2A67-F5CE-DAB69296D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0264FF-12C9-1576-6585-BD872E875D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853080B-9435-C377-D8D2-9EF982CC67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5C746C8-1D45-9982-DAC9-809C2177C3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547FBD6-3F82-4ECD-55A4-21ABF61B56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B60F596-5724-1000-BF04-1356D13D1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08/28/2024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63BF29E-1967-2D5B-F360-095290C65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FE94024-10EB-8E88-A180-DEEE73E83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8725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7F7E27-131A-C1A8-7E9F-5D12D7A72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D1BDBAA-B2A3-13F9-3EAD-FF8CC6F8F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08/28/2024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CAFB9A4-76A8-0A34-E74D-9B691C5E3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8184BE3-03E7-060D-3855-36E671AB6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3896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CC6ACB9-A759-9B7D-8A23-B7C1F1247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08/28/2024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C554224-1FFB-E129-775C-5B80F84C0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FD37E5B-B512-BA59-8077-986615987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4740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05C690-56A1-B502-1BE4-91C1FF167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8ECEB9-3575-7275-55A4-D5E4FA764A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DA71A8D-F1E6-5842-A870-DDCE63B96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8A8E596-85AF-62E4-B613-990663CC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08/28/2024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F2EA5A0-15D6-3596-E59E-783FFADE3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97E598C-17E3-A727-DD78-E9AA793F3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5542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908C2F-0CAA-C674-6E6C-B16623258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F513C53-054C-2F1E-26CA-8C8D73DA02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B6E5D19-1074-F7E1-9CAA-9AC3BE713A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0070542-28BA-C4AE-D59D-83DF59CD4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08/28/2024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D2747B3-E881-7CE4-EA4C-12CF3330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1044392-C8A2-346F-B842-4696A1D76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9570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BB14D8-F247-41E0-D377-6BB8842FA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530AF41-2C56-404E-F13A-824A8887BD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6E2EF0-B45A-BE32-57B6-B1347AAD9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08/28/2024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616F66E-C556-E3B8-7B31-0FD54123F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E39993-4E2D-BBA4-D639-CB640F79A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1304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6B065BA-F926-5FD0-5678-DF6BAD051B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813FEBE-2FEA-66F0-637A-45BA948359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98A7CE6-3990-98D5-3432-3042FAD3D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08/28/2024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DACD99-FA7A-EA70-8C22-2279E4CD3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37D339-F955-C2BA-0A0A-7B9E519C5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5816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9A00F3D-1198-7FB6-6AD0-E1BE3356C189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974F1F-D43E-933E-020D-1AA065D05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346" y="365126"/>
            <a:ext cx="10515600" cy="410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C5AF68E-BFC0-624F-412A-19607A85C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231973-D871-0356-AFEB-F078BEE819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DD822-E1D6-4A37-BD16-9B04252F3360}" type="datetimeFigureOut">
              <a:rPr lang="ru-UA" smtClean="0"/>
              <a:t>08/28/2024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B69EF2B-0101-C21C-E784-DB1DB6DAD1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89B8C0-9231-7967-3808-B3180809E9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9526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QDd2zd791vU" TargetMode="External"/><Relationship Id="rId5" Type="http://schemas.openxmlformats.org/officeDocument/2006/relationships/image" Target="../media/image4.jpg"/><Relationship Id="rId4" Type="http://schemas.openxmlformats.org/officeDocument/2006/relationships/hyperlink" Target="https://www.youtube.com/channel/UCYtu9EnlIk3Nph-Yj_nHd6A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youtu.be/QDd2zd791vU" TargetMode="Externa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youtu.be/QDd2zd791vU" TargetMode="Externa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QDd2zd791vU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youtu.be/QDd2zd791vU" TargetMode="Externa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youtu.be/QDd2zd791vU" TargetMode="Externa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4.jpg"/><Relationship Id="rId7" Type="http://schemas.openxmlformats.org/officeDocument/2006/relationships/hyperlink" Target="https://youtu.be/QDd2zd791vU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microsoft.com/office/2007/relationships/hdphoto" Target="../media/hdphoto2.wdp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youtu.be/QDd2zd791vU" TargetMode="Externa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4.jpg"/><Relationship Id="rId7" Type="http://schemas.openxmlformats.org/officeDocument/2006/relationships/image" Target="../media/image16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5.png"/><Relationship Id="rId10" Type="http://schemas.openxmlformats.org/officeDocument/2006/relationships/image" Target="../media/image5.png"/><Relationship Id="rId4" Type="http://schemas.openxmlformats.org/officeDocument/2006/relationships/image" Target="../media/image8.png"/><Relationship Id="rId9" Type="http://schemas.openxmlformats.org/officeDocument/2006/relationships/hyperlink" Target="https://youtu.be/QDd2zd791vU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QDd2zd791vU" TargetMode="External"/><Relationship Id="rId3" Type="http://schemas.openxmlformats.org/officeDocument/2006/relationships/image" Target="../media/image4.jpg"/><Relationship Id="rId7" Type="http://schemas.microsoft.com/office/2007/relationships/hdphoto" Target="../media/hdphoto5.wdp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microsoft.com/office/2007/relationships/hdphoto" Target="../media/hdphoto4.wdp"/><Relationship Id="rId4" Type="http://schemas.openxmlformats.org/officeDocument/2006/relationships/image" Target="../media/image18.png"/><Relationship Id="rId9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4.jpg"/><Relationship Id="rId7" Type="http://schemas.openxmlformats.org/officeDocument/2006/relationships/hyperlink" Target="https://youtu.be/QDd2zd791vU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4.jpg"/><Relationship Id="rId7" Type="http://schemas.openxmlformats.org/officeDocument/2006/relationships/hyperlink" Target="https://youtu.be/QDd2zd791vU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1.png"/><Relationship Id="rId3" Type="http://schemas.openxmlformats.org/officeDocument/2006/relationships/image" Target="../media/image23.jpg"/><Relationship Id="rId7" Type="http://schemas.openxmlformats.org/officeDocument/2006/relationships/hyperlink" Target="https://youtu.be/QDd2zd791vU" TargetMode="External"/><Relationship Id="rId12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11" Type="http://schemas.openxmlformats.org/officeDocument/2006/relationships/image" Target="../media/image29.png"/><Relationship Id="rId5" Type="http://schemas.openxmlformats.org/officeDocument/2006/relationships/image" Target="../media/image25.jpeg"/><Relationship Id="rId10" Type="http://schemas.openxmlformats.org/officeDocument/2006/relationships/image" Target="../media/image28.png"/><Relationship Id="rId4" Type="http://schemas.openxmlformats.org/officeDocument/2006/relationships/image" Target="../media/image24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НУШ і перші класи | Черкаська спеціалізована школа №3">
            <a:extLst>
              <a:ext uri="{FF2B5EF4-FFF2-40B4-BE49-F238E27FC236}">
                <a16:creationId xmlns:a16="http://schemas.microsoft.com/office/drawing/2014/main" id="{D39F66EE-1DC1-4D54-8222-F1132DD8BB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63" y="0"/>
            <a:ext cx="1893805" cy="189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B9350CBA-0C80-4B10-A32D-17CAC449B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17520" y="960823"/>
            <a:ext cx="8474696" cy="3582513"/>
          </a:xfrm>
          <a:solidFill>
            <a:schemeClr val="accent4">
              <a:lumMod val="40000"/>
              <a:lumOff val="60000"/>
              <a:alpha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0"/>
          </a:effectLst>
        </p:spPr>
        <p:txBody>
          <a:bodyPr anchor="t">
            <a:normAutofit fontScale="90000"/>
          </a:bodyPr>
          <a:lstStyle/>
          <a:p>
            <a:r>
              <a:rPr lang="uk-UA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Експериментальні та теоретичні методи досліджень законів природи</a:t>
            </a:r>
          </a:p>
        </p:txBody>
      </p:sp>
      <p:sp>
        <p:nvSpPr>
          <p:cNvPr id="2" name="Овал 1">
            <a:extLst>
              <a:ext uri="{FF2B5EF4-FFF2-40B4-BE49-F238E27FC236}">
                <a16:creationId xmlns:a16="http://schemas.microsoft.com/office/drawing/2014/main" id="{BD6137C3-2CED-4F5E-894C-2AD30BAF2D52}"/>
              </a:ext>
            </a:extLst>
          </p:cNvPr>
          <p:cNvSpPr/>
          <p:nvPr/>
        </p:nvSpPr>
        <p:spPr>
          <a:xfrm>
            <a:off x="11166307" y="103810"/>
            <a:ext cx="930442" cy="93044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2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C4429DFF-99A5-4486-9CD3-27DA2B3C7EE9}"/>
              </a:ext>
            </a:extLst>
          </p:cNvPr>
          <p:cNvGrpSpPr/>
          <p:nvPr/>
        </p:nvGrpSpPr>
        <p:grpSpPr>
          <a:xfrm>
            <a:off x="3671889" y="103810"/>
            <a:ext cx="6012581" cy="857013"/>
            <a:chOff x="6179419" y="6024791"/>
            <a:chExt cx="6012581" cy="857013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99142EC-50F5-4E29-9C8C-1589C6DC684E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8" name="Рисунок 7">
              <a:hlinkClick r:id="rId4"/>
              <a:extLst>
                <a:ext uri="{FF2B5EF4-FFF2-40B4-BE49-F238E27FC236}">
                  <a16:creationId xmlns:a16="http://schemas.microsoft.com/office/drawing/2014/main" id="{B76D9281-49F4-404F-8485-9608E77A63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3" name="Стрілка: п’ятикутник 2">
            <a:extLst>
              <a:ext uri="{FF2B5EF4-FFF2-40B4-BE49-F238E27FC236}">
                <a16:creationId xmlns:a16="http://schemas.microsoft.com/office/drawing/2014/main" id="{AA586FFE-A7AE-402D-BCEB-98581209B2ED}"/>
              </a:ext>
            </a:extLst>
          </p:cNvPr>
          <p:cNvSpPr/>
          <p:nvPr/>
        </p:nvSpPr>
        <p:spPr>
          <a:xfrm>
            <a:off x="0" y="1879665"/>
            <a:ext cx="2117520" cy="565608"/>
          </a:xfrm>
          <a:prstGeom prst="homePlate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Урок 2</a:t>
            </a:r>
          </a:p>
        </p:txBody>
      </p:sp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834DF206-0E6F-393C-7F52-6B5B81460D5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902" y="5685290"/>
            <a:ext cx="3158359" cy="123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29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0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0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42000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2" accel="56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" grpId="0" animBg="1"/>
          <p:bldP spid="3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2" accel="5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" grpId="0" animBg="1"/>
          <p:bldP spid="3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C2827A4-DFDD-408A-9CBE-5B9A9DE92F27}"/>
              </a:ext>
            </a:extLst>
          </p:cNvPr>
          <p:cNvSpPr txBox="1"/>
          <p:nvPr/>
        </p:nvSpPr>
        <p:spPr>
          <a:xfrm>
            <a:off x="152400" y="159116"/>
            <a:ext cx="11887200" cy="9682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Кожен із вас під час спостережень за навколишнім світом отримує нові знання. Наприклад, ви самостійно встановили, що сонце щовечора заходить за обрій, а зранку піднімається над ним, дим із труби в безвітряну погоду здіймається вгору, сонячні промені нагрівають землю, крижинка холодить долоню. </a:t>
            </a:r>
          </a:p>
        </p:txBody>
      </p:sp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2F0402AE-F25E-4EAB-93B9-4E67FFBBF92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4" name="Picture 2" descr="Как воспитать ребенка в одиночку">
            <a:extLst>
              <a:ext uri="{FF2B5EF4-FFF2-40B4-BE49-F238E27FC236}">
                <a16:creationId xmlns:a16="http://schemas.microsoft.com/office/drawing/2014/main" id="{7D36D164-7168-4EA2-AD78-9EA56B0A1B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833" y="1127394"/>
            <a:ext cx="5756990" cy="5035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5"/>
            <a:extLst>
              <a:ext uri="{FF2B5EF4-FFF2-40B4-BE49-F238E27FC236}">
                <a16:creationId xmlns:a16="http://schemas.microsoft.com/office/drawing/2014/main" id="{56CA80A0-92EF-1ED2-3911-ED7EBEF925E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458" y="2978244"/>
            <a:ext cx="3158359" cy="123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08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E13E6D8-2380-4ECF-AAF0-E7206CDADD58}"/>
              </a:ext>
            </a:extLst>
          </p:cNvPr>
          <p:cNvSpPr txBox="1"/>
          <p:nvPr/>
        </p:nvSpPr>
        <p:spPr>
          <a:xfrm>
            <a:off x="91440" y="136483"/>
            <a:ext cx="11907520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 як вчені одержують нові знання про навколишній світ? Якими методами користуються? Цікаво ж про це дізнатися.</a:t>
            </a:r>
            <a:endParaRPr lang="uk-UA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13936DDE-D71D-4996-9835-DD40C2C7F02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DE13119-063F-09EA-EF06-5BBCD2D4DC3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031" t="28956" r="16894" b="20808"/>
          <a:stretch/>
        </p:blipFill>
        <p:spPr>
          <a:xfrm>
            <a:off x="1064612" y="916677"/>
            <a:ext cx="9783982" cy="5521067"/>
          </a:xfrm>
          <a:prstGeom prst="rect">
            <a:avLst/>
          </a:prstGeom>
        </p:spPr>
      </p:pic>
      <p:pic>
        <p:nvPicPr>
          <p:cNvPr id="5" name="Рисунок 4">
            <a:hlinkClick r:id="rId5"/>
            <a:extLst>
              <a:ext uri="{FF2B5EF4-FFF2-40B4-BE49-F238E27FC236}">
                <a16:creationId xmlns:a16="http://schemas.microsoft.com/office/drawing/2014/main" id="{0712D99C-9675-ED1D-F18C-E2F7B2B64C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902" y="5685290"/>
            <a:ext cx="3158359" cy="123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28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692675-ED91-8703-B5FC-E4F75CB5A89E}"/>
              </a:ext>
            </a:extLst>
          </p:cNvPr>
          <p:cNvSpPr txBox="1"/>
          <p:nvPr/>
        </p:nvSpPr>
        <p:spPr>
          <a:xfrm>
            <a:off x="1088736" y="591127"/>
            <a:ext cx="10669155" cy="771963"/>
          </a:xfrm>
          <a:prstGeom prst="snip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2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Фізичне дослідження </a:t>
            </a:r>
            <a:r>
              <a:rPr lang="uk-UA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— це цілеспрямоване отримання нових знань про фізичні тіла або явища.</a:t>
            </a:r>
          </a:p>
        </p:txBody>
      </p:sp>
      <p:pic>
        <p:nvPicPr>
          <p:cNvPr id="1026" name="Picture 2" descr="Думающий человечек на прозрачном фоне - Zefirka.club фото и картинки">
            <a:extLst>
              <a:ext uri="{FF2B5EF4-FFF2-40B4-BE49-F238E27FC236}">
                <a16:creationId xmlns:a16="http://schemas.microsoft.com/office/drawing/2014/main" id="{86FAB3C4-A6AF-0338-BBDA-6253950FD8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70" r="16652" b="2359"/>
          <a:stretch/>
        </p:blipFill>
        <p:spPr bwMode="auto">
          <a:xfrm>
            <a:off x="198458" y="69804"/>
            <a:ext cx="1089892" cy="1403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492FDC7-D54F-3FEB-9123-1B141FAC2D8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1893" t="33939" r="17652" b="18384"/>
          <a:stretch/>
        </p:blipFill>
        <p:spPr>
          <a:xfrm>
            <a:off x="1791854" y="1555600"/>
            <a:ext cx="9098171" cy="4835963"/>
          </a:xfrm>
          <a:prstGeom prst="rect">
            <a:avLst/>
          </a:prstGeom>
        </p:spPr>
      </p:pic>
      <p:pic>
        <p:nvPicPr>
          <p:cNvPr id="6" name="Рисунок 5">
            <a:hlinkClick r:id="rId6"/>
            <a:extLst>
              <a:ext uri="{FF2B5EF4-FFF2-40B4-BE49-F238E27FC236}">
                <a16:creationId xmlns:a16="http://schemas.microsoft.com/office/drawing/2014/main" id="{44681D70-5C70-4091-C2C9-C982325B2E6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902" y="5685290"/>
            <a:ext cx="3158359" cy="123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57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2ED5609-B9CF-4F82-AD4E-847447DC184A}"/>
              </a:ext>
            </a:extLst>
          </p:cNvPr>
          <p:cNvSpPr txBox="1"/>
          <p:nvPr/>
        </p:nvSpPr>
        <p:spPr>
          <a:xfrm>
            <a:off x="142240" y="156803"/>
            <a:ext cx="11907520" cy="9682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Фізичне дослідження може бути у формі </a:t>
            </a:r>
            <a:r>
              <a:rPr lang="uk-UA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спостереження</a:t>
            </a: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коли дослідник спостерігає за явищем, не втручаючись у його перебіг. Наприклад, ви спостерігаєте, як плаває на воді листочок з дерева, або дивитесь на блискавку під час грози.</a:t>
            </a:r>
          </a:p>
        </p:txBody>
      </p:sp>
      <p:pic>
        <p:nvPicPr>
          <p:cNvPr id="4" name="Рисунок 3">
            <a:hlinkClick r:id="rId2"/>
            <a:extLst>
              <a:ext uri="{FF2B5EF4-FFF2-40B4-BE49-F238E27FC236}">
                <a16:creationId xmlns:a16="http://schemas.microsoft.com/office/drawing/2014/main" id="{656AB011-AEDE-4AA3-AF14-92B45606FC6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CEE220A-6FA8-56F5-2D8A-829DEC3B295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924" t="30976" r="8712" b="16498"/>
          <a:stretch/>
        </p:blipFill>
        <p:spPr>
          <a:xfrm>
            <a:off x="930442" y="1265382"/>
            <a:ext cx="10838518" cy="5218545"/>
          </a:xfrm>
          <a:prstGeom prst="rect">
            <a:avLst/>
          </a:prstGeom>
        </p:spPr>
      </p:pic>
      <p:pic>
        <p:nvPicPr>
          <p:cNvPr id="5" name="Рисунок 4">
            <a:hlinkClick r:id="rId5"/>
            <a:extLst>
              <a:ext uri="{FF2B5EF4-FFF2-40B4-BE49-F238E27FC236}">
                <a16:creationId xmlns:a16="http://schemas.microsoft.com/office/drawing/2014/main" id="{769452AE-792D-F529-FFE0-DF3539D371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902" y="5685290"/>
            <a:ext cx="3158359" cy="123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54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9FD13AD5-F219-4C52-B5DD-E19B171FFA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FA6635-8280-4FAC-9FE1-FD1F1BFD5668}"/>
              </a:ext>
            </a:extLst>
          </p:cNvPr>
          <p:cNvSpPr txBox="1"/>
          <p:nvPr/>
        </p:nvSpPr>
        <p:spPr>
          <a:xfrm>
            <a:off x="102754" y="119643"/>
            <a:ext cx="11986492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Якщо результати спостережень повторюються, то дослідник на основі отриманих даних може зробити певні </a:t>
            </a:r>
            <a:r>
              <a:rPr lang="uk-UA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висновки</a:t>
            </a: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Висновки бувають правильними або хибними.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098114F-1565-5D3B-ADFC-0B3F643604C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5303" t="27878" r="30379" b="16095"/>
          <a:stretch/>
        </p:blipFill>
        <p:spPr>
          <a:xfrm>
            <a:off x="3639125" y="944940"/>
            <a:ext cx="4470401" cy="5793417"/>
          </a:xfrm>
          <a:prstGeom prst="rect">
            <a:avLst/>
          </a:prstGeom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268AE20B-3312-FCA1-9A1D-DC8F8DD572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902" y="5685290"/>
            <a:ext cx="3158359" cy="123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069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6190A0F9-29C0-4492-8B8F-66D531A7605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6B300D9-260F-28F2-34EF-49D8BAC91D60}"/>
              </a:ext>
            </a:extLst>
          </p:cNvPr>
          <p:cNvSpPr txBox="1"/>
          <p:nvPr/>
        </p:nvSpPr>
        <p:spPr>
          <a:xfrm>
            <a:off x="80817" y="45956"/>
            <a:ext cx="11991109" cy="9682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Користуючись спостереженнями, філософи Давньої Греції зробили, наприклад, такий висновок: важкі предмети завжди падають швидше, ніж легкі. На цьому висновку (як потім з’ясувалося — хибному) була побудована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фізична модель </a:t>
            </a:r>
            <a:r>
              <a:rPr lang="uk-UA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Аристотеля</a:t>
            </a: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давньогрецького філософа та засновника фізики.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7E18489-E1C1-4438-8BDE-39FBBC2068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3078" y="1364239"/>
            <a:ext cx="3910897" cy="45034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0B32F20-7AD8-46E0-BFAB-A1945B87DFAE}"/>
              </a:ext>
            </a:extLst>
          </p:cNvPr>
          <p:cNvSpPr txBox="1"/>
          <p:nvPr/>
        </p:nvSpPr>
        <p:spPr>
          <a:xfrm>
            <a:off x="2877217" y="5632623"/>
            <a:ext cx="2679557" cy="646331"/>
          </a:xfrm>
          <a:custGeom>
            <a:avLst/>
            <a:gdLst>
              <a:gd name="connsiteX0" fmla="*/ 0 w 2297908"/>
              <a:gd name="connsiteY0" fmla="*/ 0 h 646331"/>
              <a:gd name="connsiteX1" fmla="*/ 2297908 w 2297908"/>
              <a:gd name="connsiteY1" fmla="*/ 0 h 646331"/>
              <a:gd name="connsiteX2" fmla="*/ 2297908 w 2297908"/>
              <a:gd name="connsiteY2" fmla="*/ 646331 h 646331"/>
              <a:gd name="connsiteX3" fmla="*/ 0 w 2297908"/>
              <a:gd name="connsiteY3" fmla="*/ 646331 h 646331"/>
              <a:gd name="connsiteX4" fmla="*/ 0 w 2297908"/>
              <a:gd name="connsiteY4" fmla="*/ 0 h 646331"/>
              <a:gd name="connsiteX0" fmla="*/ 0 w 2297908"/>
              <a:gd name="connsiteY0" fmla="*/ 0 h 646331"/>
              <a:gd name="connsiteX1" fmla="*/ 2297908 w 2297908"/>
              <a:gd name="connsiteY1" fmla="*/ 0 h 646331"/>
              <a:gd name="connsiteX2" fmla="*/ 2294731 w 2297908"/>
              <a:gd name="connsiteY2" fmla="*/ 280572 h 646331"/>
              <a:gd name="connsiteX3" fmla="*/ 2297908 w 2297908"/>
              <a:gd name="connsiteY3" fmla="*/ 646331 h 646331"/>
              <a:gd name="connsiteX4" fmla="*/ 0 w 2297908"/>
              <a:gd name="connsiteY4" fmla="*/ 646331 h 646331"/>
              <a:gd name="connsiteX5" fmla="*/ 0 w 2297908"/>
              <a:gd name="connsiteY5" fmla="*/ 0 h 646331"/>
              <a:gd name="connsiteX0" fmla="*/ 0 w 2391251"/>
              <a:gd name="connsiteY0" fmla="*/ 0 h 646331"/>
              <a:gd name="connsiteX1" fmla="*/ 2297908 w 2391251"/>
              <a:gd name="connsiteY1" fmla="*/ 0 h 646331"/>
              <a:gd name="connsiteX2" fmla="*/ 2391251 w 2391251"/>
              <a:gd name="connsiteY2" fmla="*/ 168812 h 646331"/>
              <a:gd name="connsiteX3" fmla="*/ 2297908 w 2391251"/>
              <a:gd name="connsiteY3" fmla="*/ 646331 h 646331"/>
              <a:gd name="connsiteX4" fmla="*/ 0 w 2391251"/>
              <a:gd name="connsiteY4" fmla="*/ 646331 h 646331"/>
              <a:gd name="connsiteX5" fmla="*/ 0 w 2391251"/>
              <a:gd name="connsiteY5" fmla="*/ 0 h 646331"/>
              <a:gd name="connsiteX0" fmla="*/ 1429 w 2392680"/>
              <a:gd name="connsiteY0" fmla="*/ 0 h 646331"/>
              <a:gd name="connsiteX1" fmla="*/ 2299337 w 2392680"/>
              <a:gd name="connsiteY1" fmla="*/ 0 h 646331"/>
              <a:gd name="connsiteX2" fmla="*/ 2392680 w 2392680"/>
              <a:gd name="connsiteY2" fmla="*/ 168812 h 646331"/>
              <a:gd name="connsiteX3" fmla="*/ 2299337 w 2392680"/>
              <a:gd name="connsiteY3" fmla="*/ 646331 h 646331"/>
              <a:gd name="connsiteX4" fmla="*/ 1429 w 2392680"/>
              <a:gd name="connsiteY4" fmla="*/ 646331 h 646331"/>
              <a:gd name="connsiteX5" fmla="*/ 0 w 2392680"/>
              <a:gd name="connsiteY5" fmla="*/ 214532 h 646331"/>
              <a:gd name="connsiteX6" fmla="*/ 1429 w 239268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392680 w 2499360"/>
              <a:gd name="connsiteY3" fmla="*/ 377092 h 646331"/>
              <a:gd name="connsiteX4" fmla="*/ 2406017 w 2499360"/>
              <a:gd name="connsiteY4" fmla="*/ 646331 h 646331"/>
              <a:gd name="connsiteX5" fmla="*/ 108109 w 2499360"/>
              <a:gd name="connsiteY5" fmla="*/ 646331 h 646331"/>
              <a:gd name="connsiteX6" fmla="*/ 0 w 2499360"/>
              <a:gd name="connsiteY6" fmla="*/ 178972 h 646331"/>
              <a:gd name="connsiteX7" fmla="*/ 108109 w 2499360"/>
              <a:gd name="connsiteY7" fmla="*/ 0 h 646331"/>
              <a:gd name="connsiteX0" fmla="*/ 62389 w 2453640"/>
              <a:gd name="connsiteY0" fmla="*/ 0 h 646331"/>
              <a:gd name="connsiteX1" fmla="*/ 2360297 w 2453640"/>
              <a:gd name="connsiteY1" fmla="*/ 0 h 646331"/>
              <a:gd name="connsiteX2" fmla="*/ 2453640 w 2453640"/>
              <a:gd name="connsiteY2" fmla="*/ 168812 h 646331"/>
              <a:gd name="connsiteX3" fmla="*/ 2346960 w 2453640"/>
              <a:gd name="connsiteY3" fmla="*/ 377092 h 646331"/>
              <a:gd name="connsiteX4" fmla="*/ 2360297 w 2453640"/>
              <a:gd name="connsiteY4" fmla="*/ 646331 h 646331"/>
              <a:gd name="connsiteX5" fmla="*/ 62389 w 2453640"/>
              <a:gd name="connsiteY5" fmla="*/ 646331 h 646331"/>
              <a:gd name="connsiteX6" fmla="*/ 0 w 2453640"/>
              <a:gd name="connsiteY6" fmla="*/ 275492 h 646331"/>
              <a:gd name="connsiteX7" fmla="*/ 62389 w 2453640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46960 w 2492377"/>
              <a:gd name="connsiteY3" fmla="*/ 37709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92377" h="646331">
                <a:moveTo>
                  <a:pt x="62389" y="0"/>
                </a:moveTo>
                <a:lnTo>
                  <a:pt x="2360297" y="0"/>
                </a:lnTo>
                <a:lnTo>
                  <a:pt x="2453640" y="168812"/>
                </a:lnTo>
                <a:cubicBezTo>
                  <a:pt x="2435013" y="250092"/>
                  <a:pt x="2360507" y="280572"/>
                  <a:pt x="2372360" y="438052"/>
                </a:cubicBezTo>
                <a:cubicBezTo>
                  <a:pt x="2483486" y="505785"/>
                  <a:pt x="2452371" y="573518"/>
                  <a:pt x="2492377" y="641251"/>
                </a:cubicBezTo>
                <a:lnTo>
                  <a:pt x="62389" y="646331"/>
                </a:lnTo>
                <a:cubicBezTo>
                  <a:pt x="61913" y="502398"/>
                  <a:pt x="168116" y="495625"/>
                  <a:pt x="0" y="275492"/>
                </a:cubicBezTo>
                <a:cubicBezTo>
                  <a:pt x="147796" y="270021"/>
                  <a:pt x="61913" y="71511"/>
                  <a:pt x="62389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73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Аристотель</a:t>
            </a:r>
          </a:p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(384–322 рр. до н. е.)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88A1BF2-C81E-2581-D094-B674E653870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6591" t="37441" r="10303" b="31447"/>
          <a:stretch/>
        </p:blipFill>
        <p:spPr>
          <a:xfrm>
            <a:off x="5210522" y="1364239"/>
            <a:ext cx="6575080" cy="3475616"/>
          </a:xfrm>
          <a:prstGeom prst="rect">
            <a:avLst/>
          </a:prstGeom>
        </p:spPr>
      </p:pic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36C4C659-8548-2CE8-3FF9-331DE56322B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902" y="5685290"/>
            <a:ext cx="3158359" cy="123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12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0A0C19B4-83B5-4E0C-89B4-08DDB08E8BE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72FE91-2C2F-F96E-FE42-A14C0488853D}"/>
              </a:ext>
            </a:extLst>
          </p:cNvPr>
          <p:cNvSpPr txBox="1"/>
          <p:nvPr/>
        </p:nvSpPr>
        <p:spPr>
          <a:xfrm>
            <a:off x="137160" y="45956"/>
            <a:ext cx="11917680" cy="9682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Фізичною моделлю </a:t>
            </a: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 будемо називати спрощений опис явища, будови фізичних тіл тощо. Фізичну модель створюють для пояснення цих явищ на основі наявних фізичних законів. Відкриття нових законів, з одного боку, ускладнює модель, а з іншого — наближає модель до реальності.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47F8AB5-34C5-75A9-193C-C82C5748B5C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303" t="31111" r="28561" b="25791"/>
          <a:stretch/>
        </p:blipFill>
        <p:spPr>
          <a:xfrm>
            <a:off x="1246908" y="1183795"/>
            <a:ext cx="9278233" cy="4875260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B13D1BCB-CD73-9CB0-ADED-389E63E6C79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902" y="5685290"/>
            <a:ext cx="3158359" cy="123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04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4AF9D7D-F24A-B55F-0165-5CA0AE0E77B2}"/>
              </a:ext>
            </a:extLst>
          </p:cNvPr>
          <p:cNvSpPr txBox="1"/>
          <p:nvPr/>
        </p:nvSpPr>
        <p:spPr>
          <a:xfrm>
            <a:off x="1087581" y="554723"/>
            <a:ext cx="10667644" cy="771963"/>
          </a:xfrm>
          <a:prstGeom prst="snip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2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Експеримент</a:t>
            </a:r>
            <a:r>
              <a:rPr lang="uk-UA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(дослід, експериментальне дослідження) — це дослідження фізичного явища в умовах, що перебувають під контролем науковця, яке супроводжується вимірюваннями.</a:t>
            </a:r>
            <a:endParaRPr lang="uk-UA" sz="2000" b="1" i="1" dirty="0"/>
          </a:p>
        </p:txBody>
      </p:sp>
      <p:pic>
        <p:nvPicPr>
          <p:cNvPr id="5" name="Picture 2" descr="Думающий человечек на прозрачном фоне - Zefirka.club фото и картинки">
            <a:extLst>
              <a:ext uri="{FF2B5EF4-FFF2-40B4-BE49-F238E27FC236}">
                <a16:creationId xmlns:a16="http://schemas.microsoft.com/office/drawing/2014/main" id="{46F24739-955F-DD89-EDAA-1D480301B0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70" r="16652" b="2359"/>
          <a:stretch/>
        </p:blipFill>
        <p:spPr bwMode="auto">
          <a:xfrm>
            <a:off x="198458" y="69804"/>
            <a:ext cx="1089892" cy="1403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Фото Эксперимент, более 78 000 качественных бесплатных стоковых фото">
            <a:extLst>
              <a:ext uri="{FF2B5EF4-FFF2-40B4-BE49-F238E27FC236}">
                <a16:creationId xmlns:a16="http://schemas.microsoft.com/office/drawing/2014/main" id="{8451079E-AEFA-3ADC-7527-67BDA173A2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4748" y="1433116"/>
            <a:ext cx="4870161" cy="487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9D86410-E2A3-EA1F-A730-8825B0E4DECE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21" y="2919432"/>
            <a:ext cx="3029527" cy="416736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197B508-5501-C3E7-DF19-80CC48E4683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080" y="3148226"/>
            <a:ext cx="2763961" cy="3709774"/>
          </a:xfrm>
          <a:prstGeom prst="rect">
            <a:avLst/>
          </a:prstGeom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F1DFA42C-8376-A281-33FD-9896CDC5203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902" y="5685290"/>
            <a:ext cx="3158359" cy="123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690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4BCC9198-FEE1-498B-A0E2-E0387A814B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86FF3FF-21E3-EB12-68F9-18417454CB1B}"/>
              </a:ext>
            </a:extLst>
          </p:cNvPr>
          <p:cNvSpPr txBox="1"/>
          <p:nvPr/>
        </p:nvSpPr>
        <p:spPr>
          <a:xfrm>
            <a:off x="90055" y="45956"/>
            <a:ext cx="11972636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Перехід від спостереження до методів дослідження, якими користуються зараз, пов’язують з іменами двох ви-</a:t>
            </a:r>
            <a:r>
              <a:rPr lang="uk-UA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датних</a:t>
            </a: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фізиків: італійця </a:t>
            </a:r>
            <a:r>
              <a:rPr lang="uk-UA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Ґалілео Ґалілея </a:t>
            </a: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 англійця </a:t>
            </a:r>
            <a:r>
              <a:rPr lang="uk-UA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Ісаака</a:t>
            </a:r>
            <a:r>
              <a:rPr lang="uk-UA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Ньютона</a:t>
            </a: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0E6E592-6FBF-471E-8D4C-8EFC263E6C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1988"/>
          <a:stretch/>
        </p:blipFill>
        <p:spPr bwMode="auto">
          <a:xfrm rot="654803">
            <a:off x="6774730" y="961565"/>
            <a:ext cx="3996813" cy="43764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8" name="Picture 4" descr="Галілео Галілей цікаві факти - Dovidka.biz.ua">
            <a:extLst>
              <a:ext uri="{FF2B5EF4-FFF2-40B4-BE49-F238E27FC236}">
                <a16:creationId xmlns:a16="http://schemas.microsoft.com/office/drawing/2014/main" id="{07DB914D-2FF5-44F8-B658-DEB3E6008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814" y="1096139"/>
            <a:ext cx="3828024" cy="4202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025AEC-231D-4951-8967-BCFA63BD9C82}"/>
              </a:ext>
            </a:extLst>
          </p:cNvPr>
          <p:cNvSpPr txBox="1"/>
          <p:nvPr/>
        </p:nvSpPr>
        <p:spPr>
          <a:xfrm rot="20647802">
            <a:off x="2737336" y="5071164"/>
            <a:ext cx="2681661" cy="646331"/>
          </a:xfrm>
          <a:custGeom>
            <a:avLst/>
            <a:gdLst>
              <a:gd name="connsiteX0" fmla="*/ 0 w 2297908"/>
              <a:gd name="connsiteY0" fmla="*/ 0 h 646331"/>
              <a:gd name="connsiteX1" fmla="*/ 2297908 w 2297908"/>
              <a:gd name="connsiteY1" fmla="*/ 0 h 646331"/>
              <a:gd name="connsiteX2" fmla="*/ 2297908 w 2297908"/>
              <a:gd name="connsiteY2" fmla="*/ 646331 h 646331"/>
              <a:gd name="connsiteX3" fmla="*/ 0 w 2297908"/>
              <a:gd name="connsiteY3" fmla="*/ 646331 h 646331"/>
              <a:gd name="connsiteX4" fmla="*/ 0 w 2297908"/>
              <a:gd name="connsiteY4" fmla="*/ 0 h 646331"/>
              <a:gd name="connsiteX0" fmla="*/ 0 w 2297908"/>
              <a:gd name="connsiteY0" fmla="*/ 0 h 646331"/>
              <a:gd name="connsiteX1" fmla="*/ 2297908 w 2297908"/>
              <a:gd name="connsiteY1" fmla="*/ 0 h 646331"/>
              <a:gd name="connsiteX2" fmla="*/ 2294731 w 2297908"/>
              <a:gd name="connsiteY2" fmla="*/ 280572 h 646331"/>
              <a:gd name="connsiteX3" fmla="*/ 2297908 w 2297908"/>
              <a:gd name="connsiteY3" fmla="*/ 646331 h 646331"/>
              <a:gd name="connsiteX4" fmla="*/ 0 w 2297908"/>
              <a:gd name="connsiteY4" fmla="*/ 646331 h 646331"/>
              <a:gd name="connsiteX5" fmla="*/ 0 w 2297908"/>
              <a:gd name="connsiteY5" fmla="*/ 0 h 646331"/>
              <a:gd name="connsiteX0" fmla="*/ 0 w 2391251"/>
              <a:gd name="connsiteY0" fmla="*/ 0 h 646331"/>
              <a:gd name="connsiteX1" fmla="*/ 2297908 w 2391251"/>
              <a:gd name="connsiteY1" fmla="*/ 0 h 646331"/>
              <a:gd name="connsiteX2" fmla="*/ 2391251 w 2391251"/>
              <a:gd name="connsiteY2" fmla="*/ 168812 h 646331"/>
              <a:gd name="connsiteX3" fmla="*/ 2297908 w 2391251"/>
              <a:gd name="connsiteY3" fmla="*/ 646331 h 646331"/>
              <a:gd name="connsiteX4" fmla="*/ 0 w 2391251"/>
              <a:gd name="connsiteY4" fmla="*/ 646331 h 646331"/>
              <a:gd name="connsiteX5" fmla="*/ 0 w 2391251"/>
              <a:gd name="connsiteY5" fmla="*/ 0 h 646331"/>
              <a:gd name="connsiteX0" fmla="*/ 1429 w 2392680"/>
              <a:gd name="connsiteY0" fmla="*/ 0 h 646331"/>
              <a:gd name="connsiteX1" fmla="*/ 2299337 w 2392680"/>
              <a:gd name="connsiteY1" fmla="*/ 0 h 646331"/>
              <a:gd name="connsiteX2" fmla="*/ 2392680 w 2392680"/>
              <a:gd name="connsiteY2" fmla="*/ 168812 h 646331"/>
              <a:gd name="connsiteX3" fmla="*/ 2299337 w 2392680"/>
              <a:gd name="connsiteY3" fmla="*/ 646331 h 646331"/>
              <a:gd name="connsiteX4" fmla="*/ 1429 w 2392680"/>
              <a:gd name="connsiteY4" fmla="*/ 646331 h 646331"/>
              <a:gd name="connsiteX5" fmla="*/ 0 w 2392680"/>
              <a:gd name="connsiteY5" fmla="*/ 214532 h 646331"/>
              <a:gd name="connsiteX6" fmla="*/ 1429 w 239268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392680 w 2499360"/>
              <a:gd name="connsiteY3" fmla="*/ 377092 h 646331"/>
              <a:gd name="connsiteX4" fmla="*/ 2406017 w 2499360"/>
              <a:gd name="connsiteY4" fmla="*/ 646331 h 646331"/>
              <a:gd name="connsiteX5" fmla="*/ 108109 w 2499360"/>
              <a:gd name="connsiteY5" fmla="*/ 646331 h 646331"/>
              <a:gd name="connsiteX6" fmla="*/ 0 w 2499360"/>
              <a:gd name="connsiteY6" fmla="*/ 178972 h 646331"/>
              <a:gd name="connsiteX7" fmla="*/ 108109 w 2499360"/>
              <a:gd name="connsiteY7" fmla="*/ 0 h 646331"/>
              <a:gd name="connsiteX0" fmla="*/ 62389 w 2453640"/>
              <a:gd name="connsiteY0" fmla="*/ 0 h 646331"/>
              <a:gd name="connsiteX1" fmla="*/ 2360297 w 2453640"/>
              <a:gd name="connsiteY1" fmla="*/ 0 h 646331"/>
              <a:gd name="connsiteX2" fmla="*/ 2453640 w 2453640"/>
              <a:gd name="connsiteY2" fmla="*/ 168812 h 646331"/>
              <a:gd name="connsiteX3" fmla="*/ 2346960 w 2453640"/>
              <a:gd name="connsiteY3" fmla="*/ 377092 h 646331"/>
              <a:gd name="connsiteX4" fmla="*/ 2360297 w 2453640"/>
              <a:gd name="connsiteY4" fmla="*/ 646331 h 646331"/>
              <a:gd name="connsiteX5" fmla="*/ 62389 w 2453640"/>
              <a:gd name="connsiteY5" fmla="*/ 646331 h 646331"/>
              <a:gd name="connsiteX6" fmla="*/ 0 w 2453640"/>
              <a:gd name="connsiteY6" fmla="*/ 275492 h 646331"/>
              <a:gd name="connsiteX7" fmla="*/ 62389 w 2453640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46960 w 2492377"/>
              <a:gd name="connsiteY3" fmla="*/ 37709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92377" h="646331">
                <a:moveTo>
                  <a:pt x="62389" y="0"/>
                </a:moveTo>
                <a:lnTo>
                  <a:pt x="2360297" y="0"/>
                </a:lnTo>
                <a:lnTo>
                  <a:pt x="2453640" y="168812"/>
                </a:lnTo>
                <a:cubicBezTo>
                  <a:pt x="2435013" y="250092"/>
                  <a:pt x="2360507" y="280572"/>
                  <a:pt x="2372360" y="438052"/>
                </a:cubicBezTo>
                <a:cubicBezTo>
                  <a:pt x="2483486" y="505785"/>
                  <a:pt x="2452371" y="573518"/>
                  <a:pt x="2492377" y="641251"/>
                </a:cubicBezTo>
                <a:lnTo>
                  <a:pt x="62389" y="646331"/>
                </a:lnTo>
                <a:cubicBezTo>
                  <a:pt x="61913" y="502398"/>
                  <a:pt x="168116" y="495625"/>
                  <a:pt x="0" y="275492"/>
                </a:cubicBezTo>
                <a:cubicBezTo>
                  <a:pt x="147796" y="270021"/>
                  <a:pt x="61913" y="71511"/>
                  <a:pt x="62389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73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Ґалілео Ґалілей </a:t>
            </a:r>
          </a:p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(1564–1642)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C889C08-A423-4EF6-A840-A19C81988FB0}"/>
              </a:ext>
            </a:extLst>
          </p:cNvPr>
          <p:cNvSpPr txBox="1"/>
          <p:nvPr/>
        </p:nvSpPr>
        <p:spPr>
          <a:xfrm rot="752259">
            <a:off x="8811314" y="5305514"/>
            <a:ext cx="2681661" cy="646331"/>
          </a:xfrm>
          <a:custGeom>
            <a:avLst/>
            <a:gdLst>
              <a:gd name="connsiteX0" fmla="*/ 0 w 2297908"/>
              <a:gd name="connsiteY0" fmla="*/ 0 h 646331"/>
              <a:gd name="connsiteX1" fmla="*/ 2297908 w 2297908"/>
              <a:gd name="connsiteY1" fmla="*/ 0 h 646331"/>
              <a:gd name="connsiteX2" fmla="*/ 2297908 w 2297908"/>
              <a:gd name="connsiteY2" fmla="*/ 646331 h 646331"/>
              <a:gd name="connsiteX3" fmla="*/ 0 w 2297908"/>
              <a:gd name="connsiteY3" fmla="*/ 646331 h 646331"/>
              <a:gd name="connsiteX4" fmla="*/ 0 w 2297908"/>
              <a:gd name="connsiteY4" fmla="*/ 0 h 646331"/>
              <a:gd name="connsiteX0" fmla="*/ 0 w 2297908"/>
              <a:gd name="connsiteY0" fmla="*/ 0 h 646331"/>
              <a:gd name="connsiteX1" fmla="*/ 2297908 w 2297908"/>
              <a:gd name="connsiteY1" fmla="*/ 0 h 646331"/>
              <a:gd name="connsiteX2" fmla="*/ 2294731 w 2297908"/>
              <a:gd name="connsiteY2" fmla="*/ 280572 h 646331"/>
              <a:gd name="connsiteX3" fmla="*/ 2297908 w 2297908"/>
              <a:gd name="connsiteY3" fmla="*/ 646331 h 646331"/>
              <a:gd name="connsiteX4" fmla="*/ 0 w 2297908"/>
              <a:gd name="connsiteY4" fmla="*/ 646331 h 646331"/>
              <a:gd name="connsiteX5" fmla="*/ 0 w 2297908"/>
              <a:gd name="connsiteY5" fmla="*/ 0 h 646331"/>
              <a:gd name="connsiteX0" fmla="*/ 0 w 2391251"/>
              <a:gd name="connsiteY0" fmla="*/ 0 h 646331"/>
              <a:gd name="connsiteX1" fmla="*/ 2297908 w 2391251"/>
              <a:gd name="connsiteY1" fmla="*/ 0 h 646331"/>
              <a:gd name="connsiteX2" fmla="*/ 2391251 w 2391251"/>
              <a:gd name="connsiteY2" fmla="*/ 168812 h 646331"/>
              <a:gd name="connsiteX3" fmla="*/ 2297908 w 2391251"/>
              <a:gd name="connsiteY3" fmla="*/ 646331 h 646331"/>
              <a:gd name="connsiteX4" fmla="*/ 0 w 2391251"/>
              <a:gd name="connsiteY4" fmla="*/ 646331 h 646331"/>
              <a:gd name="connsiteX5" fmla="*/ 0 w 2391251"/>
              <a:gd name="connsiteY5" fmla="*/ 0 h 646331"/>
              <a:gd name="connsiteX0" fmla="*/ 1429 w 2392680"/>
              <a:gd name="connsiteY0" fmla="*/ 0 h 646331"/>
              <a:gd name="connsiteX1" fmla="*/ 2299337 w 2392680"/>
              <a:gd name="connsiteY1" fmla="*/ 0 h 646331"/>
              <a:gd name="connsiteX2" fmla="*/ 2392680 w 2392680"/>
              <a:gd name="connsiteY2" fmla="*/ 168812 h 646331"/>
              <a:gd name="connsiteX3" fmla="*/ 2299337 w 2392680"/>
              <a:gd name="connsiteY3" fmla="*/ 646331 h 646331"/>
              <a:gd name="connsiteX4" fmla="*/ 1429 w 2392680"/>
              <a:gd name="connsiteY4" fmla="*/ 646331 h 646331"/>
              <a:gd name="connsiteX5" fmla="*/ 0 w 2392680"/>
              <a:gd name="connsiteY5" fmla="*/ 214532 h 646331"/>
              <a:gd name="connsiteX6" fmla="*/ 1429 w 239268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392680 w 2499360"/>
              <a:gd name="connsiteY3" fmla="*/ 377092 h 646331"/>
              <a:gd name="connsiteX4" fmla="*/ 2406017 w 2499360"/>
              <a:gd name="connsiteY4" fmla="*/ 646331 h 646331"/>
              <a:gd name="connsiteX5" fmla="*/ 108109 w 2499360"/>
              <a:gd name="connsiteY5" fmla="*/ 646331 h 646331"/>
              <a:gd name="connsiteX6" fmla="*/ 0 w 2499360"/>
              <a:gd name="connsiteY6" fmla="*/ 178972 h 646331"/>
              <a:gd name="connsiteX7" fmla="*/ 108109 w 2499360"/>
              <a:gd name="connsiteY7" fmla="*/ 0 h 646331"/>
              <a:gd name="connsiteX0" fmla="*/ 62389 w 2453640"/>
              <a:gd name="connsiteY0" fmla="*/ 0 h 646331"/>
              <a:gd name="connsiteX1" fmla="*/ 2360297 w 2453640"/>
              <a:gd name="connsiteY1" fmla="*/ 0 h 646331"/>
              <a:gd name="connsiteX2" fmla="*/ 2453640 w 2453640"/>
              <a:gd name="connsiteY2" fmla="*/ 168812 h 646331"/>
              <a:gd name="connsiteX3" fmla="*/ 2346960 w 2453640"/>
              <a:gd name="connsiteY3" fmla="*/ 377092 h 646331"/>
              <a:gd name="connsiteX4" fmla="*/ 2360297 w 2453640"/>
              <a:gd name="connsiteY4" fmla="*/ 646331 h 646331"/>
              <a:gd name="connsiteX5" fmla="*/ 62389 w 2453640"/>
              <a:gd name="connsiteY5" fmla="*/ 646331 h 646331"/>
              <a:gd name="connsiteX6" fmla="*/ 0 w 2453640"/>
              <a:gd name="connsiteY6" fmla="*/ 275492 h 646331"/>
              <a:gd name="connsiteX7" fmla="*/ 62389 w 2453640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46960 w 2492377"/>
              <a:gd name="connsiteY3" fmla="*/ 37709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92377" h="646331">
                <a:moveTo>
                  <a:pt x="62389" y="0"/>
                </a:moveTo>
                <a:lnTo>
                  <a:pt x="2360297" y="0"/>
                </a:lnTo>
                <a:lnTo>
                  <a:pt x="2453640" y="168812"/>
                </a:lnTo>
                <a:cubicBezTo>
                  <a:pt x="2435013" y="250092"/>
                  <a:pt x="2360507" y="280572"/>
                  <a:pt x="2372360" y="438052"/>
                </a:cubicBezTo>
                <a:cubicBezTo>
                  <a:pt x="2483486" y="505785"/>
                  <a:pt x="2452371" y="573518"/>
                  <a:pt x="2492377" y="641251"/>
                </a:cubicBezTo>
                <a:lnTo>
                  <a:pt x="62389" y="646331"/>
                </a:lnTo>
                <a:cubicBezTo>
                  <a:pt x="61913" y="502398"/>
                  <a:pt x="168116" y="495625"/>
                  <a:pt x="0" y="275492"/>
                </a:cubicBezTo>
                <a:cubicBezTo>
                  <a:pt x="147796" y="270021"/>
                  <a:pt x="61913" y="71511"/>
                  <a:pt x="62389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73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uk-UA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Ісаак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Ньютон</a:t>
            </a:r>
          </a:p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(1642–1727)</a:t>
            </a:r>
          </a:p>
        </p:txBody>
      </p:sp>
      <p:pic>
        <p:nvPicPr>
          <p:cNvPr id="8" name="Рисунок 7">
            <a:hlinkClick r:id="rId8"/>
            <a:extLst>
              <a:ext uri="{FF2B5EF4-FFF2-40B4-BE49-F238E27FC236}">
                <a16:creationId xmlns:a16="http://schemas.microsoft.com/office/drawing/2014/main" id="{5669776C-0742-95C5-93E4-C20E059F9DE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902" y="5685290"/>
            <a:ext cx="3158359" cy="123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62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Закон всесвітнього тяжіння надав змогу розрахувати орбіти планет Сонячної системи. Ці дані перевірено за допомогою оптичних телескопів. Останнє підтвердження отримано завдяки польотам супутників.</a:t>
            </a:r>
          </a:p>
        </p:txBody>
      </p:sp>
      <p:pic>
        <p:nvPicPr>
          <p:cNvPr id="1026" name="Picture 2" descr="Украинский спутник в космосе работает в штатном режиме - Одесса News">
            <a:extLst>
              <a:ext uri="{FF2B5EF4-FFF2-40B4-BE49-F238E27FC236}">
                <a16:creationId xmlns:a16="http://schemas.microsoft.com/office/drawing/2014/main" id="{9ED9E53C-3939-AD9F-6428-A252081334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209" y="893667"/>
            <a:ext cx="6607997" cy="3715278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Одесская обсерватория устроит день открытых дверей | Новости Одессы">
            <a:extLst>
              <a:ext uri="{FF2B5EF4-FFF2-40B4-BE49-F238E27FC236}">
                <a16:creationId xmlns:a16="http://schemas.microsoft.com/office/drawing/2014/main" id="{34E8932A-FBEB-9C00-EF94-4E6DA1392B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203"/>
          <a:stretch/>
        </p:blipFill>
        <p:spPr bwMode="auto">
          <a:xfrm>
            <a:off x="6616785" y="2669309"/>
            <a:ext cx="5467157" cy="3382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D47CB938-837A-360A-2FCF-DDF5BE1BA3E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902" y="5685290"/>
            <a:ext cx="3158359" cy="123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27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5A7D915-3F2D-A223-052C-82209BCB3F63}"/>
              </a:ext>
            </a:extLst>
          </p:cNvPr>
          <p:cNvSpPr txBox="1"/>
          <p:nvPr/>
        </p:nvSpPr>
        <p:spPr>
          <a:xfrm>
            <a:off x="265164" y="2237239"/>
            <a:ext cx="11744584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000" b="1" i="1" dirty="0"/>
              <a:t>На </a:t>
            </a:r>
            <a:r>
              <a:rPr lang="ru-RU" sz="2000" b="1" i="1" dirty="0" err="1"/>
              <a:t>Місяці</a:t>
            </a:r>
            <a:r>
              <a:rPr lang="ru-RU" sz="2000" b="1" i="1" dirty="0"/>
              <a:t>, де </a:t>
            </a:r>
            <a:r>
              <a:rPr lang="ru-RU" sz="2000" b="1" i="1" dirty="0" err="1"/>
              <a:t>відсутнє</a:t>
            </a:r>
            <a:r>
              <a:rPr lang="ru-RU" sz="2000" b="1" i="1" dirty="0"/>
              <a:t> </a:t>
            </a:r>
            <a:r>
              <a:rPr lang="ru-RU" sz="2000" b="1" i="1" dirty="0" err="1"/>
              <a:t>повітря</a:t>
            </a:r>
            <a:r>
              <a:rPr lang="ru-RU" sz="2000" b="1" i="1" dirty="0"/>
              <a:t>, астронавт </a:t>
            </a:r>
            <a:r>
              <a:rPr lang="ru-RU" sz="2000" b="1" i="1" dirty="0" err="1"/>
              <a:t>Девід</a:t>
            </a:r>
            <a:r>
              <a:rPr lang="ru-RU" sz="2000" b="1" i="1" dirty="0"/>
              <a:t> Скотт </a:t>
            </a:r>
            <a:r>
              <a:rPr lang="ru-RU" sz="2000" b="1" i="1" dirty="0" err="1"/>
              <a:t>узяв</a:t>
            </a:r>
            <a:r>
              <a:rPr lang="ru-RU" sz="2000" b="1" i="1" dirty="0"/>
              <a:t> до рук, а </a:t>
            </a:r>
            <a:r>
              <a:rPr lang="ru-RU" sz="2000" b="1" i="1" dirty="0" err="1"/>
              <a:t>потім</a:t>
            </a:r>
            <a:r>
              <a:rPr lang="ru-RU" sz="2000" b="1" i="1" dirty="0"/>
              <a:t> </a:t>
            </a:r>
            <a:r>
              <a:rPr lang="ru-RU" sz="2000" b="1" i="1" dirty="0" err="1"/>
              <a:t>одночасно</a:t>
            </a:r>
            <a:r>
              <a:rPr lang="ru-RU" sz="2000" b="1" i="1" dirty="0"/>
              <a:t> </a:t>
            </a:r>
            <a:r>
              <a:rPr lang="ru-RU" sz="2000" b="1" i="1" dirty="0" err="1"/>
              <a:t>відпустив</a:t>
            </a:r>
            <a:r>
              <a:rPr lang="ru-RU" sz="2000" b="1" i="1" dirty="0"/>
              <a:t> молоток і </a:t>
            </a:r>
            <a:r>
              <a:rPr lang="ru-RU" sz="2000" b="1" i="1" dirty="0" err="1"/>
              <a:t>пташине</a:t>
            </a:r>
            <a:r>
              <a:rPr lang="ru-RU" sz="2000" b="1" i="1" dirty="0"/>
              <a:t> перо. </a:t>
            </a:r>
            <a:r>
              <a:rPr lang="ru-RU" sz="2000" b="1" i="1" dirty="0" err="1"/>
              <a:t>Дослід</a:t>
            </a:r>
            <a:r>
              <a:rPr lang="ru-RU" sz="2000" b="1" i="1" dirty="0"/>
              <a:t> </a:t>
            </a:r>
            <a:r>
              <a:rPr lang="ru-RU" sz="2000" b="1" i="1" dirty="0" err="1"/>
              <a:t>якого</a:t>
            </a:r>
            <a:r>
              <a:rPr lang="ru-RU" sz="2000" b="1" i="1" dirty="0"/>
              <a:t> </a:t>
            </a:r>
            <a:r>
              <a:rPr lang="ru-RU" sz="2000" b="1" i="1" dirty="0" err="1"/>
              <a:t>вченого</a:t>
            </a:r>
            <a:r>
              <a:rPr lang="ru-RU" sz="2000" b="1" i="1" dirty="0"/>
              <a:t> повторив астронавт? </a:t>
            </a:r>
            <a:r>
              <a:rPr lang="ru-RU" sz="2000" b="1" i="1" dirty="0" err="1"/>
              <a:t>Який</a:t>
            </a:r>
            <a:r>
              <a:rPr lang="ru-RU" sz="2000" b="1" i="1" dirty="0"/>
              <a:t> результат </a:t>
            </a:r>
            <a:r>
              <a:rPr lang="ru-RU" sz="2000" b="1" i="1" dirty="0" err="1"/>
              <a:t>він</a:t>
            </a:r>
            <a:r>
              <a:rPr lang="ru-RU" sz="2000" b="1" i="1" dirty="0"/>
              <a:t> </a:t>
            </a:r>
            <a:r>
              <a:rPr lang="ru-RU" sz="2000" b="1" i="1" dirty="0" err="1"/>
              <a:t>отримав</a:t>
            </a:r>
            <a:r>
              <a:rPr lang="ru-RU" sz="2000" b="1" i="1" dirty="0"/>
              <a:t>?</a:t>
            </a:r>
            <a:endParaRPr lang="uk-UA" sz="2000" b="1" i="1" dirty="0"/>
          </a:p>
        </p:txBody>
      </p:sp>
      <p:grpSp>
        <p:nvGrpSpPr>
          <p:cNvPr id="2" name="Групувати 1">
            <a:extLst>
              <a:ext uri="{FF2B5EF4-FFF2-40B4-BE49-F238E27FC236}">
                <a16:creationId xmlns:a16="http://schemas.microsoft.com/office/drawing/2014/main" id="{5EDBB9B5-103C-44F5-9F09-B345404B1482}"/>
              </a:ext>
            </a:extLst>
          </p:cNvPr>
          <p:cNvGrpSpPr/>
          <p:nvPr/>
        </p:nvGrpSpPr>
        <p:grpSpPr>
          <a:xfrm>
            <a:off x="3208943" y="-497311"/>
            <a:ext cx="5520278" cy="2678838"/>
            <a:chOff x="3699137" y="-582152"/>
            <a:chExt cx="5520278" cy="2678838"/>
          </a:xfrm>
        </p:grpSpPr>
        <p:pic>
          <p:nvPicPr>
            <p:cNvPr id="3076" name="Picture 4" descr="Premium Vector | Hanging wooden frame with golden chain signboard in  cartoon style">
              <a:extLst>
                <a:ext uri="{FF2B5EF4-FFF2-40B4-BE49-F238E27FC236}">
                  <a16:creationId xmlns:a16="http://schemas.microsoft.com/office/drawing/2014/main" id="{30FF1F3E-3967-4A4E-AA8E-EF64D7858E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9137" y="-582152"/>
              <a:ext cx="5520278" cy="26788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E0CCB26-8783-43A6-9EF8-755B46063B3F}"/>
                </a:ext>
              </a:extLst>
            </p:cNvPr>
            <p:cNvSpPr txBox="1"/>
            <p:nvPr/>
          </p:nvSpPr>
          <p:spPr>
            <a:xfrm rot="196751">
              <a:off x="4502140" y="995086"/>
              <a:ext cx="3914272" cy="584775"/>
            </a:xfrm>
            <a:custGeom>
              <a:avLst/>
              <a:gdLst>
                <a:gd name="connsiteX0" fmla="*/ 0 w 2297908"/>
                <a:gd name="connsiteY0" fmla="*/ 0 h 646331"/>
                <a:gd name="connsiteX1" fmla="*/ 2297908 w 2297908"/>
                <a:gd name="connsiteY1" fmla="*/ 0 h 646331"/>
                <a:gd name="connsiteX2" fmla="*/ 2297908 w 2297908"/>
                <a:gd name="connsiteY2" fmla="*/ 646331 h 646331"/>
                <a:gd name="connsiteX3" fmla="*/ 0 w 2297908"/>
                <a:gd name="connsiteY3" fmla="*/ 646331 h 646331"/>
                <a:gd name="connsiteX4" fmla="*/ 0 w 2297908"/>
                <a:gd name="connsiteY4" fmla="*/ 0 h 646331"/>
                <a:gd name="connsiteX0" fmla="*/ 0 w 2297908"/>
                <a:gd name="connsiteY0" fmla="*/ 0 h 646331"/>
                <a:gd name="connsiteX1" fmla="*/ 2297908 w 2297908"/>
                <a:gd name="connsiteY1" fmla="*/ 0 h 646331"/>
                <a:gd name="connsiteX2" fmla="*/ 2294731 w 2297908"/>
                <a:gd name="connsiteY2" fmla="*/ 280572 h 646331"/>
                <a:gd name="connsiteX3" fmla="*/ 2297908 w 2297908"/>
                <a:gd name="connsiteY3" fmla="*/ 646331 h 646331"/>
                <a:gd name="connsiteX4" fmla="*/ 0 w 2297908"/>
                <a:gd name="connsiteY4" fmla="*/ 646331 h 646331"/>
                <a:gd name="connsiteX5" fmla="*/ 0 w 2297908"/>
                <a:gd name="connsiteY5" fmla="*/ 0 h 646331"/>
                <a:gd name="connsiteX0" fmla="*/ 0 w 2391251"/>
                <a:gd name="connsiteY0" fmla="*/ 0 h 646331"/>
                <a:gd name="connsiteX1" fmla="*/ 2297908 w 2391251"/>
                <a:gd name="connsiteY1" fmla="*/ 0 h 646331"/>
                <a:gd name="connsiteX2" fmla="*/ 2391251 w 2391251"/>
                <a:gd name="connsiteY2" fmla="*/ 168812 h 646331"/>
                <a:gd name="connsiteX3" fmla="*/ 2297908 w 2391251"/>
                <a:gd name="connsiteY3" fmla="*/ 646331 h 646331"/>
                <a:gd name="connsiteX4" fmla="*/ 0 w 2391251"/>
                <a:gd name="connsiteY4" fmla="*/ 646331 h 646331"/>
                <a:gd name="connsiteX5" fmla="*/ 0 w 2391251"/>
                <a:gd name="connsiteY5" fmla="*/ 0 h 646331"/>
                <a:gd name="connsiteX0" fmla="*/ 1429 w 2392680"/>
                <a:gd name="connsiteY0" fmla="*/ 0 h 646331"/>
                <a:gd name="connsiteX1" fmla="*/ 2299337 w 2392680"/>
                <a:gd name="connsiteY1" fmla="*/ 0 h 646331"/>
                <a:gd name="connsiteX2" fmla="*/ 2392680 w 2392680"/>
                <a:gd name="connsiteY2" fmla="*/ 168812 h 646331"/>
                <a:gd name="connsiteX3" fmla="*/ 2299337 w 2392680"/>
                <a:gd name="connsiteY3" fmla="*/ 646331 h 646331"/>
                <a:gd name="connsiteX4" fmla="*/ 1429 w 2392680"/>
                <a:gd name="connsiteY4" fmla="*/ 646331 h 646331"/>
                <a:gd name="connsiteX5" fmla="*/ 0 w 2392680"/>
                <a:gd name="connsiteY5" fmla="*/ 214532 h 646331"/>
                <a:gd name="connsiteX6" fmla="*/ 1429 w 2392680"/>
                <a:gd name="connsiteY6" fmla="*/ 0 h 646331"/>
                <a:gd name="connsiteX0" fmla="*/ 108109 w 2499360"/>
                <a:gd name="connsiteY0" fmla="*/ 0 h 646331"/>
                <a:gd name="connsiteX1" fmla="*/ 2406017 w 2499360"/>
                <a:gd name="connsiteY1" fmla="*/ 0 h 646331"/>
                <a:gd name="connsiteX2" fmla="*/ 2499360 w 2499360"/>
                <a:gd name="connsiteY2" fmla="*/ 168812 h 646331"/>
                <a:gd name="connsiteX3" fmla="*/ 2406017 w 2499360"/>
                <a:gd name="connsiteY3" fmla="*/ 646331 h 646331"/>
                <a:gd name="connsiteX4" fmla="*/ 108109 w 2499360"/>
                <a:gd name="connsiteY4" fmla="*/ 646331 h 646331"/>
                <a:gd name="connsiteX5" fmla="*/ 0 w 2499360"/>
                <a:gd name="connsiteY5" fmla="*/ 178972 h 646331"/>
                <a:gd name="connsiteX6" fmla="*/ 108109 w 2499360"/>
                <a:gd name="connsiteY6" fmla="*/ 0 h 646331"/>
                <a:gd name="connsiteX0" fmla="*/ 108109 w 2499360"/>
                <a:gd name="connsiteY0" fmla="*/ 0 h 646331"/>
                <a:gd name="connsiteX1" fmla="*/ 2406017 w 2499360"/>
                <a:gd name="connsiteY1" fmla="*/ 0 h 646331"/>
                <a:gd name="connsiteX2" fmla="*/ 2499360 w 2499360"/>
                <a:gd name="connsiteY2" fmla="*/ 168812 h 646331"/>
                <a:gd name="connsiteX3" fmla="*/ 2406017 w 2499360"/>
                <a:gd name="connsiteY3" fmla="*/ 646331 h 646331"/>
                <a:gd name="connsiteX4" fmla="*/ 108109 w 2499360"/>
                <a:gd name="connsiteY4" fmla="*/ 646331 h 646331"/>
                <a:gd name="connsiteX5" fmla="*/ 0 w 2499360"/>
                <a:gd name="connsiteY5" fmla="*/ 178972 h 646331"/>
                <a:gd name="connsiteX6" fmla="*/ 108109 w 2499360"/>
                <a:gd name="connsiteY6" fmla="*/ 0 h 646331"/>
                <a:gd name="connsiteX0" fmla="*/ 108109 w 2499360"/>
                <a:gd name="connsiteY0" fmla="*/ 0 h 646331"/>
                <a:gd name="connsiteX1" fmla="*/ 2406017 w 2499360"/>
                <a:gd name="connsiteY1" fmla="*/ 0 h 646331"/>
                <a:gd name="connsiteX2" fmla="*/ 2499360 w 2499360"/>
                <a:gd name="connsiteY2" fmla="*/ 168812 h 646331"/>
                <a:gd name="connsiteX3" fmla="*/ 2406017 w 2499360"/>
                <a:gd name="connsiteY3" fmla="*/ 646331 h 646331"/>
                <a:gd name="connsiteX4" fmla="*/ 108109 w 2499360"/>
                <a:gd name="connsiteY4" fmla="*/ 646331 h 646331"/>
                <a:gd name="connsiteX5" fmla="*/ 0 w 2499360"/>
                <a:gd name="connsiteY5" fmla="*/ 178972 h 646331"/>
                <a:gd name="connsiteX6" fmla="*/ 108109 w 2499360"/>
                <a:gd name="connsiteY6" fmla="*/ 0 h 646331"/>
                <a:gd name="connsiteX0" fmla="*/ 108109 w 2499360"/>
                <a:gd name="connsiteY0" fmla="*/ 0 h 646331"/>
                <a:gd name="connsiteX1" fmla="*/ 2406017 w 2499360"/>
                <a:gd name="connsiteY1" fmla="*/ 0 h 646331"/>
                <a:gd name="connsiteX2" fmla="*/ 2499360 w 2499360"/>
                <a:gd name="connsiteY2" fmla="*/ 168812 h 646331"/>
                <a:gd name="connsiteX3" fmla="*/ 2392680 w 2499360"/>
                <a:gd name="connsiteY3" fmla="*/ 377092 h 646331"/>
                <a:gd name="connsiteX4" fmla="*/ 2406017 w 2499360"/>
                <a:gd name="connsiteY4" fmla="*/ 646331 h 646331"/>
                <a:gd name="connsiteX5" fmla="*/ 108109 w 2499360"/>
                <a:gd name="connsiteY5" fmla="*/ 646331 h 646331"/>
                <a:gd name="connsiteX6" fmla="*/ 0 w 2499360"/>
                <a:gd name="connsiteY6" fmla="*/ 178972 h 646331"/>
                <a:gd name="connsiteX7" fmla="*/ 108109 w 2499360"/>
                <a:gd name="connsiteY7" fmla="*/ 0 h 646331"/>
                <a:gd name="connsiteX0" fmla="*/ 62389 w 2453640"/>
                <a:gd name="connsiteY0" fmla="*/ 0 h 646331"/>
                <a:gd name="connsiteX1" fmla="*/ 2360297 w 2453640"/>
                <a:gd name="connsiteY1" fmla="*/ 0 h 646331"/>
                <a:gd name="connsiteX2" fmla="*/ 2453640 w 2453640"/>
                <a:gd name="connsiteY2" fmla="*/ 168812 h 646331"/>
                <a:gd name="connsiteX3" fmla="*/ 2346960 w 2453640"/>
                <a:gd name="connsiteY3" fmla="*/ 377092 h 646331"/>
                <a:gd name="connsiteX4" fmla="*/ 2360297 w 2453640"/>
                <a:gd name="connsiteY4" fmla="*/ 646331 h 646331"/>
                <a:gd name="connsiteX5" fmla="*/ 62389 w 2453640"/>
                <a:gd name="connsiteY5" fmla="*/ 646331 h 646331"/>
                <a:gd name="connsiteX6" fmla="*/ 0 w 2453640"/>
                <a:gd name="connsiteY6" fmla="*/ 275492 h 646331"/>
                <a:gd name="connsiteX7" fmla="*/ 62389 w 2453640"/>
                <a:gd name="connsiteY7" fmla="*/ 0 h 646331"/>
                <a:gd name="connsiteX0" fmla="*/ 62389 w 2492377"/>
                <a:gd name="connsiteY0" fmla="*/ 0 h 646331"/>
                <a:gd name="connsiteX1" fmla="*/ 2360297 w 2492377"/>
                <a:gd name="connsiteY1" fmla="*/ 0 h 646331"/>
                <a:gd name="connsiteX2" fmla="*/ 2453640 w 2492377"/>
                <a:gd name="connsiteY2" fmla="*/ 168812 h 646331"/>
                <a:gd name="connsiteX3" fmla="*/ 2346960 w 2492377"/>
                <a:gd name="connsiteY3" fmla="*/ 377092 h 646331"/>
                <a:gd name="connsiteX4" fmla="*/ 2492377 w 2492377"/>
                <a:gd name="connsiteY4" fmla="*/ 641251 h 646331"/>
                <a:gd name="connsiteX5" fmla="*/ 62389 w 2492377"/>
                <a:gd name="connsiteY5" fmla="*/ 646331 h 646331"/>
                <a:gd name="connsiteX6" fmla="*/ 0 w 2492377"/>
                <a:gd name="connsiteY6" fmla="*/ 275492 h 646331"/>
                <a:gd name="connsiteX7" fmla="*/ 62389 w 2492377"/>
                <a:gd name="connsiteY7" fmla="*/ 0 h 646331"/>
                <a:gd name="connsiteX0" fmla="*/ 62389 w 2492377"/>
                <a:gd name="connsiteY0" fmla="*/ 0 h 646331"/>
                <a:gd name="connsiteX1" fmla="*/ 2360297 w 2492377"/>
                <a:gd name="connsiteY1" fmla="*/ 0 h 646331"/>
                <a:gd name="connsiteX2" fmla="*/ 2453640 w 2492377"/>
                <a:gd name="connsiteY2" fmla="*/ 168812 h 646331"/>
                <a:gd name="connsiteX3" fmla="*/ 2372360 w 2492377"/>
                <a:gd name="connsiteY3" fmla="*/ 438052 h 646331"/>
                <a:gd name="connsiteX4" fmla="*/ 2492377 w 2492377"/>
                <a:gd name="connsiteY4" fmla="*/ 641251 h 646331"/>
                <a:gd name="connsiteX5" fmla="*/ 62389 w 2492377"/>
                <a:gd name="connsiteY5" fmla="*/ 646331 h 646331"/>
                <a:gd name="connsiteX6" fmla="*/ 0 w 2492377"/>
                <a:gd name="connsiteY6" fmla="*/ 275492 h 646331"/>
                <a:gd name="connsiteX7" fmla="*/ 62389 w 2492377"/>
                <a:gd name="connsiteY7" fmla="*/ 0 h 646331"/>
                <a:gd name="connsiteX0" fmla="*/ 62389 w 2492377"/>
                <a:gd name="connsiteY0" fmla="*/ 0 h 646331"/>
                <a:gd name="connsiteX1" fmla="*/ 2360297 w 2492377"/>
                <a:gd name="connsiteY1" fmla="*/ 0 h 646331"/>
                <a:gd name="connsiteX2" fmla="*/ 2453640 w 2492377"/>
                <a:gd name="connsiteY2" fmla="*/ 168812 h 646331"/>
                <a:gd name="connsiteX3" fmla="*/ 2372360 w 2492377"/>
                <a:gd name="connsiteY3" fmla="*/ 438052 h 646331"/>
                <a:gd name="connsiteX4" fmla="*/ 2492377 w 2492377"/>
                <a:gd name="connsiteY4" fmla="*/ 641251 h 646331"/>
                <a:gd name="connsiteX5" fmla="*/ 62389 w 2492377"/>
                <a:gd name="connsiteY5" fmla="*/ 646331 h 646331"/>
                <a:gd name="connsiteX6" fmla="*/ 0 w 2492377"/>
                <a:gd name="connsiteY6" fmla="*/ 275492 h 646331"/>
                <a:gd name="connsiteX7" fmla="*/ 62389 w 2492377"/>
                <a:gd name="connsiteY7" fmla="*/ 0 h 646331"/>
                <a:gd name="connsiteX0" fmla="*/ 62389 w 2492377"/>
                <a:gd name="connsiteY0" fmla="*/ 0 h 646331"/>
                <a:gd name="connsiteX1" fmla="*/ 2360297 w 2492377"/>
                <a:gd name="connsiteY1" fmla="*/ 0 h 646331"/>
                <a:gd name="connsiteX2" fmla="*/ 2453640 w 2492377"/>
                <a:gd name="connsiteY2" fmla="*/ 168812 h 646331"/>
                <a:gd name="connsiteX3" fmla="*/ 2372360 w 2492377"/>
                <a:gd name="connsiteY3" fmla="*/ 438052 h 646331"/>
                <a:gd name="connsiteX4" fmla="*/ 2492377 w 2492377"/>
                <a:gd name="connsiteY4" fmla="*/ 641251 h 646331"/>
                <a:gd name="connsiteX5" fmla="*/ 62389 w 2492377"/>
                <a:gd name="connsiteY5" fmla="*/ 646331 h 646331"/>
                <a:gd name="connsiteX6" fmla="*/ 0 w 2492377"/>
                <a:gd name="connsiteY6" fmla="*/ 275492 h 646331"/>
                <a:gd name="connsiteX7" fmla="*/ 62389 w 2492377"/>
                <a:gd name="connsiteY7" fmla="*/ 0 h 646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92377" h="646331">
                  <a:moveTo>
                    <a:pt x="62389" y="0"/>
                  </a:moveTo>
                  <a:lnTo>
                    <a:pt x="2360297" y="0"/>
                  </a:lnTo>
                  <a:lnTo>
                    <a:pt x="2453640" y="168812"/>
                  </a:lnTo>
                  <a:cubicBezTo>
                    <a:pt x="2435013" y="250092"/>
                    <a:pt x="2360507" y="280572"/>
                    <a:pt x="2372360" y="438052"/>
                  </a:cubicBezTo>
                  <a:cubicBezTo>
                    <a:pt x="2483486" y="505785"/>
                    <a:pt x="2452371" y="573518"/>
                    <a:pt x="2492377" y="641251"/>
                  </a:cubicBezTo>
                  <a:lnTo>
                    <a:pt x="62389" y="646331"/>
                  </a:lnTo>
                  <a:cubicBezTo>
                    <a:pt x="61913" y="502398"/>
                    <a:pt x="168116" y="495625"/>
                    <a:pt x="0" y="275492"/>
                  </a:cubicBezTo>
                  <a:cubicBezTo>
                    <a:pt x="147796" y="270021"/>
                    <a:pt x="61913" y="71511"/>
                    <a:pt x="62389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73000"/>
              </a:schemeClr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uk-UA" sz="3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Цікава вправа</a:t>
              </a:r>
            </a:p>
          </p:txBody>
        </p:sp>
      </p:grp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2238DCE-9CF4-B6F3-E8DA-58F93119BB2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673" y="3000837"/>
            <a:ext cx="3029527" cy="416736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30F6AE9-558A-55B0-7DC5-27DEAEE4A8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060" y="3150415"/>
            <a:ext cx="2763961" cy="3709774"/>
          </a:xfrm>
          <a:prstGeom prst="rect">
            <a:avLst/>
          </a:prstGeom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AC1FC9C5-0C2B-F4EA-F709-A5F7F7B62FE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902" y="5685290"/>
            <a:ext cx="3158359" cy="123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90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6000" fill="hold" nodeType="click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accel="45000" fill="hold" grpId="0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3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4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accel="45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grpSp>
        <p:nvGrpSpPr>
          <p:cNvPr id="13" name="Google Shape;213;p27">
            <a:extLst>
              <a:ext uri="{FF2B5EF4-FFF2-40B4-BE49-F238E27FC236}">
                <a16:creationId xmlns:a16="http://schemas.microsoft.com/office/drawing/2014/main" id="{5FE4772C-ABAF-42D8-0D84-890FDFA6A6E0}"/>
              </a:ext>
            </a:extLst>
          </p:cNvPr>
          <p:cNvGrpSpPr/>
          <p:nvPr/>
        </p:nvGrpSpPr>
        <p:grpSpPr>
          <a:xfrm>
            <a:off x="4954357" y="3956876"/>
            <a:ext cx="2622472" cy="2585815"/>
            <a:chOff x="7297968" y="1984185"/>
            <a:chExt cx="4783126" cy="4716268"/>
          </a:xfrm>
        </p:grpSpPr>
        <p:grpSp>
          <p:nvGrpSpPr>
            <p:cNvPr id="14" name="Google Shape;214;p27">
              <a:extLst>
                <a:ext uri="{FF2B5EF4-FFF2-40B4-BE49-F238E27FC236}">
                  <a16:creationId xmlns:a16="http://schemas.microsoft.com/office/drawing/2014/main" id="{D86AF99D-FE9B-553B-9B15-3598538FBD62}"/>
                </a:ext>
              </a:extLst>
            </p:cNvPr>
            <p:cNvGrpSpPr/>
            <p:nvPr/>
          </p:nvGrpSpPr>
          <p:grpSpPr>
            <a:xfrm>
              <a:off x="7297968" y="1984185"/>
              <a:ext cx="4783126" cy="4716268"/>
              <a:chOff x="6893593" y="2297927"/>
              <a:chExt cx="4783126" cy="4716268"/>
            </a:xfrm>
          </p:grpSpPr>
          <p:sp>
            <p:nvSpPr>
              <p:cNvPr id="53" name="Google Shape;215;p27">
                <a:extLst>
                  <a:ext uri="{FF2B5EF4-FFF2-40B4-BE49-F238E27FC236}">
                    <a16:creationId xmlns:a16="http://schemas.microsoft.com/office/drawing/2014/main" id="{8E30A3DF-E132-C55F-22A2-6BDD25389627}"/>
                  </a:ext>
                </a:extLst>
              </p:cNvPr>
              <p:cNvSpPr/>
              <p:nvPr/>
            </p:nvSpPr>
            <p:spPr>
              <a:xfrm rot="-62248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216;p27">
                <a:extLst>
                  <a:ext uri="{FF2B5EF4-FFF2-40B4-BE49-F238E27FC236}">
                    <a16:creationId xmlns:a16="http://schemas.microsoft.com/office/drawing/2014/main" id="{F84AE9E4-72E7-3788-EA58-43DD414AC5C1}"/>
                  </a:ext>
                </a:extLst>
              </p:cNvPr>
              <p:cNvSpPr/>
              <p:nvPr/>
            </p:nvSpPr>
            <p:spPr>
              <a:xfrm rot="218446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217;p27">
                <a:extLst>
                  <a:ext uri="{FF2B5EF4-FFF2-40B4-BE49-F238E27FC236}">
                    <a16:creationId xmlns:a16="http://schemas.microsoft.com/office/drawing/2014/main" id="{7E4FA59B-AF05-C499-4560-4EF673C6B9B7}"/>
                  </a:ext>
                </a:extLst>
              </p:cNvPr>
              <p:cNvSpPr/>
              <p:nvPr/>
            </p:nvSpPr>
            <p:spPr>
              <a:xfrm rot="7587805">
                <a:off x="8463082" y="243736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218;p27">
                <a:extLst>
                  <a:ext uri="{FF2B5EF4-FFF2-40B4-BE49-F238E27FC236}">
                    <a16:creationId xmlns:a16="http://schemas.microsoft.com/office/drawing/2014/main" id="{7CC16543-4D22-A376-096E-C4BCFD88159D}"/>
                  </a:ext>
                </a:extLst>
              </p:cNvPr>
              <p:cNvSpPr/>
              <p:nvPr/>
            </p:nvSpPr>
            <p:spPr>
              <a:xfrm rot="4623994">
                <a:off x="8398623" y="2414984"/>
                <a:ext cx="1773066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219;p27">
                <a:extLst>
                  <a:ext uri="{FF2B5EF4-FFF2-40B4-BE49-F238E27FC236}">
                    <a16:creationId xmlns:a16="http://schemas.microsoft.com/office/drawing/2014/main" id="{B90B5016-275B-5EE5-EA3F-FCFF80A42CFF}"/>
                  </a:ext>
                </a:extLst>
              </p:cNvPr>
              <p:cNvSpPr/>
              <p:nvPr/>
            </p:nvSpPr>
            <p:spPr>
              <a:xfrm>
                <a:off x="7451150" y="418391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8" name="Google Shape;220;p27">
                <a:extLst>
                  <a:ext uri="{FF2B5EF4-FFF2-40B4-BE49-F238E27FC236}">
                    <a16:creationId xmlns:a16="http://schemas.microsoft.com/office/drawing/2014/main" id="{CABA9D55-CE35-2499-9D18-4C1685E04C21}"/>
                  </a:ext>
                </a:extLst>
              </p:cNvPr>
              <p:cNvSpPr/>
              <p:nvPr/>
            </p:nvSpPr>
            <p:spPr>
              <a:xfrm>
                <a:off x="10434658" y="3710732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9" name="Google Shape;221;p27">
                <a:extLst>
                  <a:ext uri="{FF2B5EF4-FFF2-40B4-BE49-F238E27FC236}">
                    <a16:creationId xmlns:a16="http://schemas.microsoft.com/office/drawing/2014/main" id="{E5AAD4F0-A746-8F19-8FF8-AF2DD45EB0B4}"/>
                  </a:ext>
                </a:extLst>
              </p:cNvPr>
              <p:cNvSpPr/>
              <p:nvPr/>
            </p:nvSpPr>
            <p:spPr>
              <a:xfrm>
                <a:off x="10574371" y="4832067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60" name="Google Shape;222;p27">
                <a:extLst>
                  <a:ext uri="{FF2B5EF4-FFF2-40B4-BE49-F238E27FC236}">
                    <a16:creationId xmlns:a16="http://schemas.microsoft.com/office/drawing/2014/main" id="{FA3B4D0D-B925-ABC9-42A2-8DBE24D52606}"/>
                  </a:ext>
                </a:extLst>
              </p:cNvPr>
              <p:cNvSpPr/>
              <p:nvPr/>
            </p:nvSpPr>
            <p:spPr>
              <a:xfrm>
                <a:off x="9748724" y="648829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</p:grpSp>
        <p:grpSp>
          <p:nvGrpSpPr>
            <p:cNvPr id="15" name="Google Shape;223;p27">
              <a:extLst>
                <a:ext uri="{FF2B5EF4-FFF2-40B4-BE49-F238E27FC236}">
                  <a16:creationId xmlns:a16="http://schemas.microsoft.com/office/drawing/2014/main" id="{A0EEB964-23A9-BCAB-00CE-8CDC800D63C3}"/>
                </a:ext>
              </a:extLst>
            </p:cNvPr>
            <p:cNvGrpSpPr/>
            <p:nvPr/>
          </p:nvGrpSpPr>
          <p:grpSpPr>
            <a:xfrm>
              <a:off x="9143526" y="3838043"/>
              <a:ext cx="1020673" cy="986925"/>
              <a:chOff x="9626306" y="2040643"/>
              <a:chExt cx="1938979" cy="1874868"/>
            </a:xfrm>
          </p:grpSpPr>
          <p:pic>
            <p:nvPicPr>
              <p:cNvPr id="16" name="Google Shape;224;p27">
                <a:extLst>
                  <a:ext uri="{FF2B5EF4-FFF2-40B4-BE49-F238E27FC236}">
                    <a16:creationId xmlns:a16="http://schemas.microsoft.com/office/drawing/2014/main" id="{5ECE2CAB-5D15-E119-0491-8CA75D91E81A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37590" y="2040643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grpSp>
            <p:nvGrpSpPr>
              <p:cNvPr id="17" name="Google Shape;225;p27">
                <a:extLst>
                  <a:ext uri="{FF2B5EF4-FFF2-40B4-BE49-F238E27FC236}">
                    <a16:creationId xmlns:a16="http://schemas.microsoft.com/office/drawing/2014/main" id="{205C74BB-7511-0420-990E-D980F984B7C4}"/>
                  </a:ext>
                </a:extLst>
              </p:cNvPr>
              <p:cNvGrpSpPr/>
              <p:nvPr/>
            </p:nvGrpSpPr>
            <p:grpSpPr>
              <a:xfrm>
                <a:off x="9635666" y="2048145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46" name="Google Shape;226;p27">
                  <a:extLst>
                    <a:ext uri="{FF2B5EF4-FFF2-40B4-BE49-F238E27FC236}">
                      <a16:creationId xmlns:a16="http://schemas.microsoft.com/office/drawing/2014/main" id="{F174DE86-652D-6DC3-68DE-5240C78D8E5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7" name="Google Shape;227;p27">
                  <a:extLst>
                    <a:ext uri="{FF2B5EF4-FFF2-40B4-BE49-F238E27FC236}">
                      <a16:creationId xmlns:a16="http://schemas.microsoft.com/office/drawing/2014/main" id="{A0BBD642-5687-04EF-D1D8-31A089BAAA5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8" name="Google Shape;228;p27">
                  <a:extLst>
                    <a:ext uri="{FF2B5EF4-FFF2-40B4-BE49-F238E27FC236}">
                      <a16:creationId xmlns:a16="http://schemas.microsoft.com/office/drawing/2014/main" id="{83B61329-06CD-B5E6-2126-441D7325F48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9" name="Google Shape;229;p27">
                  <a:extLst>
                    <a:ext uri="{FF2B5EF4-FFF2-40B4-BE49-F238E27FC236}">
                      <a16:creationId xmlns:a16="http://schemas.microsoft.com/office/drawing/2014/main" id="{558482B0-C00A-6395-ABF0-716E29850D4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0" name="Google Shape;230;p27">
                  <a:extLst>
                    <a:ext uri="{FF2B5EF4-FFF2-40B4-BE49-F238E27FC236}">
                      <a16:creationId xmlns:a16="http://schemas.microsoft.com/office/drawing/2014/main" id="{1BA1289C-B2C0-6EEB-6626-068AB7F4D4A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" name="Google Shape;231;p27">
                  <a:extLst>
                    <a:ext uri="{FF2B5EF4-FFF2-40B4-BE49-F238E27FC236}">
                      <a16:creationId xmlns:a16="http://schemas.microsoft.com/office/drawing/2014/main" id="{D955C9FE-BB70-B333-2B23-AC723F54423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" name="Google Shape;232;p27">
                  <a:extLst>
                    <a:ext uri="{FF2B5EF4-FFF2-40B4-BE49-F238E27FC236}">
                      <a16:creationId xmlns:a16="http://schemas.microsoft.com/office/drawing/2014/main" id="{1AAFAB82-DBA4-7918-C426-CB157E277FA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8" name="Google Shape;233;p27">
                <a:extLst>
                  <a:ext uri="{FF2B5EF4-FFF2-40B4-BE49-F238E27FC236}">
                    <a16:creationId xmlns:a16="http://schemas.microsoft.com/office/drawing/2014/main" id="{B7064F8F-09AA-546C-1BB7-77CD321FCE22}"/>
                  </a:ext>
                </a:extLst>
              </p:cNvPr>
              <p:cNvGrpSpPr/>
              <p:nvPr/>
            </p:nvGrpSpPr>
            <p:grpSpPr>
              <a:xfrm>
                <a:off x="9630509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39" name="Google Shape;234;p27">
                  <a:extLst>
                    <a:ext uri="{FF2B5EF4-FFF2-40B4-BE49-F238E27FC236}">
                      <a16:creationId xmlns:a16="http://schemas.microsoft.com/office/drawing/2014/main" id="{94B9EEC1-6E57-3624-E8B2-7DA4F35E42C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" name="Google Shape;235;p27">
                  <a:extLst>
                    <a:ext uri="{FF2B5EF4-FFF2-40B4-BE49-F238E27FC236}">
                      <a16:creationId xmlns:a16="http://schemas.microsoft.com/office/drawing/2014/main" id="{9DD97BB2-2DE6-7477-CDD5-4D4ABE516D5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1" name="Google Shape;236;p27">
                  <a:extLst>
                    <a:ext uri="{FF2B5EF4-FFF2-40B4-BE49-F238E27FC236}">
                      <a16:creationId xmlns:a16="http://schemas.microsoft.com/office/drawing/2014/main" id="{192C4146-FB96-1C54-C67A-78C1F10D8DD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37;p27">
                  <a:extLst>
                    <a:ext uri="{FF2B5EF4-FFF2-40B4-BE49-F238E27FC236}">
                      <a16:creationId xmlns:a16="http://schemas.microsoft.com/office/drawing/2014/main" id="{A83D1004-118A-45B3-3E43-B63AFF338FF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38;p27">
                  <a:extLst>
                    <a:ext uri="{FF2B5EF4-FFF2-40B4-BE49-F238E27FC236}">
                      <a16:creationId xmlns:a16="http://schemas.microsoft.com/office/drawing/2014/main" id="{15503594-0922-5CD6-D6D0-4DC35599151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4" name="Google Shape;239;p27">
                  <a:extLst>
                    <a:ext uri="{FF2B5EF4-FFF2-40B4-BE49-F238E27FC236}">
                      <a16:creationId xmlns:a16="http://schemas.microsoft.com/office/drawing/2014/main" id="{83B24FE4-450D-B7CC-B004-6FBE2413CAC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5" name="Google Shape;240;p27">
                  <a:extLst>
                    <a:ext uri="{FF2B5EF4-FFF2-40B4-BE49-F238E27FC236}">
                      <a16:creationId xmlns:a16="http://schemas.microsoft.com/office/drawing/2014/main" id="{5ABD2AB4-242C-D6B8-3349-7E1D813D66E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9" name="Google Shape;241;p27">
                <a:extLst>
                  <a:ext uri="{FF2B5EF4-FFF2-40B4-BE49-F238E27FC236}">
                    <a16:creationId xmlns:a16="http://schemas.microsoft.com/office/drawing/2014/main" id="{CAEE491F-4534-A905-7376-98BCEA29BA8B}"/>
                  </a:ext>
                </a:extLst>
              </p:cNvPr>
              <p:cNvGrpSpPr/>
              <p:nvPr/>
            </p:nvGrpSpPr>
            <p:grpSpPr>
              <a:xfrm>
                <a:off x="9638000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26" name="Google Shape;242;p27">
                  <a:extLst>
                    <a:ext uri="{FF2B5EF4-FFF2-40B4-BE49-F238E27FC236}">
                      <a16:creationId xmlns:a16="http://schemas.microsoft.com/office/drawing/2014/main" id="{1D62BB00-58BE-BC5E-6AFF-08661660FC5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97647" y="1981495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" name="Google Shape;243;p27">
                  <a:extLst>
                    <a:ext uri="{FF2B5EF4-FFF2-40B4-BE49-F238E27FC236}">
                      <a16:creationId xmlns:a16="http://schemas.microsoft.com/office/drawing/2014/main" id="{D1440A56-970B-4B60-357D-374FB1F4384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73294" y="166820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" name="Google Shape;244;p27">
                  <a:extLst>
                    <a:ext uri="{FF2B5EF4-FFF2-40B4-BE49-F238E27FC236}">
                      <a16:creationId xmlns:a16="http://schemas.microsoft.com/office/drawing/2014/main" id="{16A606D8-C6E0-DDFB-2BDB-DFB9D7DC7BB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95238" y="173833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9" name="Google Shape;245;p27">
                  <a:extLst>
                    <a:ext uri="{FF2B5EF4-FFF2-40B4-BE49-F238E27FC236}">
                      <a16:creationId xmlns:a16="http://schemas.microsoft.com/office/drawing/2014/main" id="{31DD1824-06A8-3C7C-9921-A87A85F9286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351134" y="196000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0" name="Google Shape;246;p27">
                  <a:extLst>
                    <a:ext uri="{FF2B5EF4-FFF2-40B4-BE49-F238E27FC236}">
                      <a16:creationId xmlns:a16="http://schemas.microsoft.com/office/drawing/2014/main" id="{C69B9930-054C-E5BA-5CA1-B215B0A425D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451415" y="1638052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1" name="Google Shape;247;p27">
                  <a:extLst>
                    <a:ext uri="{FF2B5EF4-FFF2-40B4-BE49-F238E27FC236}">
                      <a16:creationId xmlns:a16="http://schemas.microsoft.com/office/drawing/2014/main" id="{4CA42560-0002-5AB8-FAF2-A756F5FFCE6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16959" y="154843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2" name="Google Shape;248;p27">
                  <a:extLst>
                    <a:ext uri="{FF2B5EF4-FFF2-40B4-BE49-F238E27FC236}">
                      <a16:creationId xmlns:a16="http://schemas.microsoft.com/office/drawing/2014/main" id="{B19C7660-0D37-E2E7-45F3-F62C79ABC2A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3" name="Google Shape;249;p27">
                  <a:extLst>
                    <a:ext uri="{FF2B5EF4-FFF2-40B4-BE49-F238E27FC236}">
                      <a16:creationId xmlns:a16="http://schemas.microsoft.com/office/drawing/2014/main" id="{C6D51E73-FAAB-8D0C-5C3E-08FEC97F281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4" name="Google Shape;250;p27">
                  <a:extLst>
                    <a:ext uri="{FF2B5EF4-FFF2-40B4-BE49-F238E27FC236}">
                      <a16:creationId xmlns:a16="http://schemas.microsoft.com/office/drawing/2014/main" id="{11F1720F-A687-7353-5FC5-257E31562BD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5" name="Google Shape;251;p27">
                  <a:extLst>
                    <a:ext uri="{FF2B5EF4-FFF2-40B4-BE49-F238E27FC236}">
                      <a16:creationId xmlns:a16="http://schemas.microsoft.com/office/drawing/2014/main" id="{7446E695-A5C3-7FDF-9C4D-9AF8CC07F76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2;p27">
                  <a:extLst>
                    <a:ext uri="{FF2B5EF4-FFF2-40B4-BE49-F238E27FC236}">
                      <a16:creationId xmlns:a16="http://schemas.microsoft.com/office/drawing/2014/main" id="{6E61DBD7-0B56-EB3F-536A-B6BE4C43A2B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" name="Google Shape;253;p27">
                  <a:extLst>
                    <a:ext uri="{FF2B5EF4-FFF2-40B4-BE49-F238E27FC236}">
                      <a16:creationId xmlns:a16="http://schemas.microsoft.com/office/drawing/2014/main" id="{72047103-2A4F-2397-FE08-FF36BC96C32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" name="Google Shape;254;p27">
                  <a:extLst>
                    <a:ext uri="{FF2B5EF4-FFF2-40B4-BE49-F238E27FC236}">
                      <a16:creationId xmlns:a16="http://schemas.microsoft.com/office/drawing/2014/main" id="{51BAD9FC-B971-9C6F-F916-6BF09A7CECA6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0" name="Google Shape;255;p27">
                <a:extLst>
                  <a:ext uri="{FF2B5EF4-FFF2-40B4-BE49-F238E27FC236}">
                    <a16:creationId xmlns:a16="http://schemas.microsoft.com/office/drawing/2014/main" id="{9C7593F5-61B2-05C8-6CFB-B872D3ED10FD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660093" y="2324547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1" name="Google Shape;256;p27">
                <a:extLst>
                  <a:ext uri="{FF2B5EF4-FFF2-40B4-BE49-F238E27FC236}">
                    <a16:creationId xmlns:a16="http://schemas.microsoft.com/office/drawing/2014/main" id="{6AEC8ACC-D7F9-1A42-D004-008923828D0B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688598" y="2874418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2" name="Google Shape;257;p27">
                <a:extLst>
                  <a:ext uri="{FF2B5EF4-FFF2-40B4-BE49-F238E27FC236}">
                    <a16:creationId xmlns:a16="http://schemas.microsoft.com/office/drawing/2014/main" id="{BA53EBCD-4DA0-5640-B5D4-50F47C07AE84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9626306" y="2886504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3" name="Google Shape;258;p27">
                <a:extLst>
                  <a:ext uri="{FF2B5EF4-FFF2-40B4-BE49-F238E27FC236}">
                    <a16:creationId xmlns:a16="http://schemas.microsoft.com/office/drawing/2014/main" id="{A213D829-71CB-D6E7-377F-384DAF4075D2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161736" y="3079805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4" name="Google Shape;259;p27">
                <a:extLst>
                  <a:ext uri="{FF2B5EF4-FFF2-40B4-BE49-F238E27FC236}">
                    <a16:creationId xmlns:a16="http://schemas.microsoft.com/office/drawing/2014/main" id="{BF62849C-D2B3-FE1F-939D-1D00B662CF90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9639513" y="2324544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5" name="Google Shape;260;p27">
                <a:extLst>
                  <a:ext uri="{FF2B5EF4-FFF2-40B4-BE49-F238E27FC236}">
                    <a16:creationId xmlns:a16="http://schemas.microsoft.com/office/drawing/2014/main" id="{06398500-B368-CCE2-2436-C347175F30EC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48769" y="2536397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Custom 49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F4745F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</TotalTime>
  <Words>399</Words>
  <Application>Microsoft Office PowerPoint</Application>
  <PresentationFormat>Широкий екран</PresentationFormat>
  <Paragraphs>29</Paragraphs>
  <Slides>13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Експериментальні та теоретичні методи досліджень законів природи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Марина Маркасьян</dc:creator>
  <cp:lastModifiedBy>User</cp:lastModifiedBy>
  <cp:revision>56</cp:revision>
  <dcterms:created xsi:type="dcterms:W3CDTF">2023-02-10T14:56:58Z</dcterms:created>
  <dcterms:modified xsi:type="dcterms:W3CDTF">2024-08-28T18:28:51Z</dcterms:modified>
</cp:coreProperties>
</file>