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71" r:id="rId3"/>
    <p:sldId id="288" r:id="rId4"/>
    <p:sldId id="289" r:id="rId5"/>
    <p:sldId id="290" r:id="rId6"/>
    <p:sldId id="275" r:id="rId7"/>
    <p:sldId id="292" r:id="rId8"/>
    <p:sldId id="295" r:id="rId9"/>
    <p:sldId id="297" r:id="rId10"/>
    <p:sldId id="303" r:id="rId11"/>
    <p:sldId id="306" r:id="rId12"/>
    <p:sldId id="307" r:id="rId13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644C"/>
    <a:srgbClr val="0F3187"/>
    <a:srgbClr val="B2220A"/>
    <a:srgbClr val="5B8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 snapToGrid="0">
      <p:cViewPr varScale="1">
        <p:scale>
          <a:sx n="61" d="100"/>
          <a:sy n="61" d="100"/>
        </p:scale>
        <p:origin x="102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0C4DB2-DE9E-4E9B-8811-D00A1D21B9F5}" type="datetimeFigureOut">
              <a:rPr lang="uk-UA" smtClean="0"/>
              <a:t>04.09.2024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2B69F5-22CD-4506-88CD-4010113DE3A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64648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1B95B2-A95D-D201-AFF1-7ED6EA4E38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E5C64-7C0A-9DE4-19D2-748CFB4E4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1816" y="320184"/>
            <a:ext cx="6188365" cy="2684892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rgbClr val="0F31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1F2551F-6158-2508-10F5-164DBEA107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1816" y="3140224"/>
            <a:ext cx="6188365" cy="1071554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B2220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ru-UA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67A9DC-16CE-2F48-D411-F90ECBBD3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5517AB-C880-05F1-B457-350443643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A65AED-40F6-2F0E-FB5A-BE748E81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62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39B040-B387-1CAC-325D-18764E34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4A5386-C660-E45B-44C4-43AB1595C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43E344-205E-671F-AF2C-E1B54717F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EE1867-8F8B-BFF3-CC0C-026B575F3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512D5F-4C12-1F43-1F33-C9A65A386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3854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8C02A-A011-1173-B82B-E54B0F7A9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8B7844-FAC2-9C7E-7FC9-0D4720889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F37676-FB92-8060-5879-C06AA16DE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CCDCDE-4F03-2AB2-2F25-32C144C10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F9D81-62AE-6AA0-7125-BB15C5B3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414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3D062-4425-9D60-8860-52D778891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F1E99D-ADFD-F3BB-8C51-492941D09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7EF27E-A528-0BC6-27A5-DC9B594EE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DAC4A9-3E73-AD92-7B86-05A1A862F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DA6579-D497-3F7E-E4C0-6DF21BBD3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010233-4FE4-9507-8C5D-00E07611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9208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EE4343-2D39-2A67-F5CE-DAB69296D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0264FF-12C9-1576-6585-BD872E875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53080B-9435-C377-D8D2-9EF982CC67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C746C8-1D45-9982-DAC9-809C2177C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47FBD6-3F82-4ECD-55A4-21ABF61B56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B60F596-5724-1000-BF04-1356D13D1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63BF29E-1967-2D5B-F360-095290C65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FE94024-10EB-8E88-A180-DEEE73E83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872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7F7E27-131A-C1A8-7E9F-5D12D7A72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D1BDBAA-B2A3-13F9-3EAD-FF8CC6F8F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CAFB9A4-76A8-0A34-E74D-9B691C5E3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8184BE3-03E7-060D-3855-36E671AB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896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CC6ACB9-A759-9B7D-8A23-B7C1F1247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554224-1FFB-E129-775C-5B80F84C0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D37E5B-B512-BA59-8077-986615987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4740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05C690-56A1-B502-1BE4-91C1FF16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8ECEB9-3575-7275-55A4-D5E4FA764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A71A8D-F1E6-5842-A870-DDCE63B96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A8E596-85AF-62E4-B613-990663CC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2EA5A0-15D6-3596-E59E-783FFADE3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97E598C-17E3-A727-DD78-E9AA793F3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5542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08C2F-0CAA-C674-6E6C-B1662325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513C53-054C-2F1E-26CA-8C8D73DA0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6E5D19-1074-F7E1-9CAA-9AC3BE713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070542-28BA-C4AE-D59D-83DF59CD4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2747B3-E881-7CE4-EA4C-12CF3330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044392-C8A2-346F-B842-4696A1D76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9570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B14D8-F247-41E0-D377-6BB8842F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30AF41-2C56-404E-F13A-824A8887B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6E2EF0-B45A-BE32-57B6-B1347AAD9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16F66E-C556-E3B8-7B31-0FD54123F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E39993-4E2D-BBA4-D639-CB640F79A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1304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6B065BA-F926-5FD0-5678-DF6BAD051B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13FEBE-2FEA-66F0-637A-45BA94835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8A7CE6-3990-98D5-3432-3042FAD3D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DACD99-FA7A-EA70-8C22-2279E4CD3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37D339-F955-C2BA-0A0A-7B9E519C5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581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A00F3D-1198-7FB6-6AD0-E1BE3356C18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74F1F-D43E-933E-020D-1AA065D05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346" y="365126"/>
            <a:ext cx="10515600" cy="410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5AF68E-BFC0-624F-412A-19607A85C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231973-D871-0356-AFEB-F078BEE81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DD822-E1D6-4A37-BD16-9B04252F3360}" type="datetimeFigureOut">
              <a:rPr lang="ru-UA" smtClean="0"/>
              <a:t>09/04/2024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69EF2B-0101-C21C-E784-DB1DB6DAD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89B8C0-9231-7967-3808-B3180809E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9526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GL2F_vnVD5o" TargetMode="Externa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GL2F_vnVD5o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GL2F_vnVD5o" TargetMode="Externa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3.jpg"/><Relationship Id="rId7" Type="http://schemas.microsoft.com/office/2007/relationships/hdphoto" Target="../media/hdphoto4.wdp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5.png"/><Relationship Id="rId5" Type="http://schemas.openxmlformats.org/officeDocument/2006/relationships/image" Target="../media/image10.jpeg"/><Relationship Id="rId10" Type="http://schemas.openxmlformats.org/officeDocument/2006/relationships/hyperlink" Target="https://youtu.be/GL2F_vnVD5o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GL2F_vnVD5o" TargetMode="External"/><Relationship Id="rId3" Type="http://schemas.openxmlformats.org/officeDocument/2006/relationships/image" Target="../media/image3.jpg"/><Relationship Id="rId7" Type="http://schemas.microsoft.com/office/2007/relationships/hdphoto" Target="../media/hdphoto6.wdp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5.wdp"/><Relationship Id="rId4" Type="http://schemas.openxmlformats.org/officeDocument/2006/relationships/image" Target="../media/image14.pn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GL2F_vnVD5o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youtu.be/GL2F_vnVD5o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21.png"/><Relationship Id="rId12" Type="http://schemas.openxmlformats.org/officeDocument/2006/relationships/image" Target="../media/image25.jpe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4.jpeg"/><Relationship Id="rId5" Type="http://schemas.microsoft.com/office/2007/relationships/hdphoto" Target="../media/hdphoto7.wdp"/><Relationship Id="rId10" Type="http://schemas.openxmlformats.org/officeDocument/2006/relationships/image" Target="../media/image23.jpeg"/><Relationship Id="rId4" Type="http://schemas.openxmlformats.org/officeDocument/2006/relationships/image" Target="../media/image19.png"/><Relationship Id="rId9" Type="http://schemas.microsoft.com/office/2007/relationships/hdphoto" Target="../media/hdphoto8.wdp"/><Relationship Id="rId1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GL2F_vnVD5o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microsoft.com/office/2007/relationships/hdphoto" Target="../media/hdphoto9.wdp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GL2F_vnVD5o" TargetMode="External"/><Relationship Id="rId5" Type="http://schemas.microsoft.com/office/2007/relationships/hdphoto" Target="../media/hdphoto10.wdp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GL2F_vnVD5o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GL2F_vnVD5o" TargetMode="External"/><Relationship Id="rId3" Type="http://schemas.openxmlformats.org/officeDocument/2006/relationships/image" Target="../media/image3.jpg"/><Relationship Id="rId7" Type="http://schemas.microsoft.com/office/2007/relationships/hdphoto" Target="../media/hdphoto12.wdp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microsoft.com/office/2007/relationships/hdphoto" Target="../media/hdphoto11.wdp"/><Relationship Id="rId4" Type="http://schemas.openxmlformats.org/officeDocument/2006/relationships/image" Target="../media/image31.png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41.png"/><Relationship Id="rId3" Type="http://schemas.openxmlformats.org/officeDocument/2006/relationships/image" Target="../media/image33.jpg"/><Relationship Id="rId7" Type="http://schemas.openxmlformats.org/officeDocument/2006/relationships/hyperlink" Target="https://youtu.be/GL2F_vnVD5o" TargetMode="External"/><Relationship Id="rId12" Type="http://schemas.openxmlformats.org/officeDocument/2006/relationships/image" Target="../media/image4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gif"/><Relationship Id="rId11" Type="http://schemas.openxmlformats.org/officeDocument/2006/relationships/image" Target="../media/image39.png"/><Relationship Id="rId5" Type="http://schemas.openxmlformats.org/officeDocument/2006/relationships/image" Target="../media/image35.jpeg"/><Relationship Id="rId10" Type="http://schemas.openxmlformats.org/officeDocument/2006/relationships/image" Target="../media/image38.png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9350CBA-0C80-4B10-A32D-17CAC449B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7520" y="960823"/>
            <a:ext cx="8474696" cy="3582513"/>
          </a:xfrm>
          <a:solidFill>
            <a:schemeClr val="accent4">
              <a:lumMod val="40000"/>
              <a:lumOff val="60000"/>
              <a:alpha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txBody>
          <a:bodyPr anchor="t">
            <a:normAutofit/>
          </a:bodyPr>
          <a:lstStyle/>
          <a:p>
            <a:r>
              <a:rPr lang="uk-UA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Фізичні величини та </a:t>
            </a:r>
            <a:r>
              <a:rPr lang="uk-UA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їх вимірювання</a:t>
            </a:r>
            <a:endParaRPr lang="uk-UA" dirty="0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BD6137C3-2CED-4F5E-894C-2AD30BAF2D52}"/>
              </a:ext>
            </a:extLst>
          </p:cNvPr>
          <p:cNvSpPr/>
          <p:nvPr/>
        </p:nvSpPr>
        <p:spPr>
          <a:xfrm>
            <a:off x="11166307" y="103810"/>
            <a:ext cx="930442" cy="93044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C4429DFF-99A5-4486-9CD3-27DA2B3C7EE9}"/>
              </a:ext>
            </a:extLst>
          </p:cNvPr>
          <p:cNvGrpSpPr/>
          <p:nvPr/>
        </p:nvGrpSpPr>
        <p:grpSpPr>
          <a:xfrm>
            <a:off x="3671889" y="103810"/>
            <a:ext cx="6012581" cy="857013"/>
            <a:chOff x="6179419" y="6024791"/>
            <a:chExt cx="6012581" cy="85701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99142EC-50F5-4E29-9C8C-1589C6DC684E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8" name="Рисунок 7">
              <a:hlinkClick r:id="rId2"/>
              <a:extLst>
                <a:ext uri="{FF2B5EF4-FFF2-40B4-BE49-F238E27FC236}">
                  <a16:creationId xmlns:a16="http://schemas.microsoft.com/office/drawing/2014/main" id="{B76D9281-49F4-404F-8485-9608E77A63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2" name="Picture 2" descr="НУШ і перші класи | Черкаська спеціалізована школа №3">
            <a:extLst>
              <a:ext uri="{FF2B5EF4-FFF2-40B4-BE49-F238E27FC236}">
                <a16:creationId xmlns:a16="http://schemas.microsoft.com/office/drawing/2014/main" id="{321A3BE2-5E28-45D6-867B-9C25DA4FB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3" y="0"/>
            <a:ext cx="1893805" cy="189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ілка: п’ятикутник 12">
            <a:extLst>
              <a:ext uri="{FF2B5EF4-FFF2-40B4-BE49-F238E27FC236}">
                <a16:creationId xmlns:a16="http://schemas.microsoft.com/office/drawing/2014/main" id="{E29E717D-27AD-4689-B97D-8020C5A53F53}"/>
              </a:ext>
            </a:extLst>
          </p:cNvPr>
          <p:cNvSpPr/>
          <p:nvPr/>
        </p:nvSpPr>
        <p:spPr>
          <a:xfrm>
            <a:off x="0" y="1893805"/>
            <a:ext cx="2117520" cy="565608"/>
          </a:xfrm>
          <a:prstGeom prst="homePlate">
            <a:avLst>
              <a:gd name="adj" fmla="val 35000"/>
            </a:avLst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Урок 3</a:t>
            </a:r>
          </a:p>
        </p:txBody>
      </p:sp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09F45054-14BC-9D0D-7F4A-C6E280E2E4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023" y="5528285"/>
            <a:ext cx="3409063" cy="132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12646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 ви вважаєте, як часто люди виконують вимірювання? Наскільки важливо вміти робити це правильно? Яких наслідків очікувати, якщо результати вимірювань будуть хибними? Щоб відповісти на ці запитання, згадайте кілька приладів, якими ви й ваша родина користуєтесь майже щодня: годинник, ваги, термометр, спідометр, манометр… Сподіваюсь, що ви переконалися в необхідності ретельно опрацювати цей матеріал.</a:t>
            </a:r>
          </a:p>
        </p:txBody>
      </p:sp>
      <p:pic>
        <p:nvPicPr>
          <p:cNvPr id="4" name="Picture 2" descr="Как воспитать ребенка в одиночку">
            <a:extLst>
              <a:ext uri="{FF2B5EF4-FFF2-40B4-BE49-F238E27FC236}">
                <a16:creationId xmlns:a16="http://schemas.microsoft.com/office/drawing/2014/main" id="{FA85BDC8-134E-46F4-B1E2-4B988E690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064" y="1354879"/>
            <a:ext cx="5756990" cy="5035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67DAED-E6F3-595D-1AA1-E4A58EBD2C3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4849" t="33805" r="38788" b="22829"/>
          <a:stretch/>
        </p:blipFill>
        <p:spPr>
          <a:xfrm>
            <a:off x="341745" y="1523999"/>
            <a:ext cx="7518400" cy="5043593"/>
          </a:xfrm>
          <a:prstGeom prst="rect">
            <a:avLst/>
          </a:prstGeom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1C8C8D45-1474-C958-81B3-EF44C5C7F2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6405" y="5636921"/>
            <a:ext cx="3496759" cy="136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27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3755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Швидкість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приклад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фізичної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величини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величина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характеризує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35A4688-FB4E-ECAC-B8F8-12A7335E16A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9470" t="24916" r="16439" b="17306"/>
          <a:stretch/>
        </p:blipFill>
        <p:spPr>
          <a:xfrm>
            <a:off x="1320798" y="711199"/>
            <a:ext cx="9550402" cy="5738267"/>
          </a:xfrm>
          <a:prstGeom prst="rect">
            <a:avLst/>
          </a:prstGeom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7BA0E8A5-EF35-B9B1-D389-F6D067DF69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678" y="5701576"/>
            <a:ext cx="3496759" cy="136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95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66856D-DA43-C4FC-47E1-4F8A5C14F734}"/>
              </a:ext>
            </a:extLst>
          </p:cNvPr>
          <p:cNvSpPr txBox="1"/>
          <p:nvPr/>
        </p:nvSpPr>
        <p:spPr>
          <a:xfrm>
            <a:off x="2479249" y="129276"/>
            <a:ext cx="9477080" cy="10656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Визначте довжину l, ширину d і висоту h бруска за допомогою лінійки, зображеної на рисунку, та розрахуйте його об’єм.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Об’єм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даного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тіла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визначити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формулою </a:t>
            </a:r>
            <a:endParaRPr lang="uk-UA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Стрілка: шеврон 1">
            <a:extLst>
              <a:ext uri="{FF2B5EF4-FFF2-40B4-BE49-F238E27FC236}">
                <a16:creationId xmlns:a16="http://schemas.microsoft.com/office/drawing/2014/main" id="{25B7DA68-F7BA-4AD5-B5A2-10C05E38319B}"/>
              </a:ext>
            </a:extLst>
          </p:cNvPr>
          <p:cNvSpPr/>
          <p:nvPr/>
        </p:nvSpPr>
        <p:spPr>
          <a:xfrm>
            <a:off x="235671" y="129277"/>
            <a:ext cx="669303" cy="546755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" name="Стрілка: шеврон 4">
            <a:extLst>
              <a:ext uri="{FF2B5EF4-FFF2-40B4-BE49-F238E27FC236}">
                <a16:creationId xmlns:a16="http://schemas.microsoft.com/office/drawing/2014/main" id="{BF012080-9412-4349-82DD-DC435CCED4A6}"/>
              </a:ext>
            </a:extLst>
          </p:cNvPr>
          <p:cNvSpPr/>
          <p:nvPr/>
        </p:nvSpPr>
        <p:spPr>
          <a:xfrm>
            <a:off x="904974" y="129276"/>
            <a:ext cx="669303" cy="546755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" name="Стрілка: шеврон 5">
            <a:extLst>
              <a:ext uri="{FF2B5EF4-FFF2-40B4-BE49-F238E27FC236}">
                <a16:creationId xmlns:a16="http://schemas.microsoft.com/office/drawing/2014/main" id="{E93B16A3-29D3-4B65-BF15-95F9E75BDF67}"/>
              </a:ext>
            </a:extLst>
          </p:cNvPr>
          <p:cNvSpPr/>
          <p:nvPr/>
        </p:nvSpPr>
        <p:spPr>
          <a:xfrm>
            <a:off x="1611984" y="148130"/>
            <a:ext cx="669303" cy="546755"/>
          </a:xfrm>
          <a:prstGeom prst="chevron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61130C1-CCC0-4EA4-BECA-E4C77C0246C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769" t="44811" r="51520" b="47079"/>
          <a:stretch/>
        </p:blipFill>
        <p:spPr>
          <a:xfrm>
            <a:off x="3817856" y="811140"/>
            <a:ext cx="1574276" cy="383812"/>
          </a:xfrm>
          <a:prstGeom prst="rect">
            <a:avLst/>
          </a:prstGeom>
        </p:spPr>
      </p:pic>
      <p:sp>
        <p:nvSpPr>
          <p:cNvPr id="8" name="Куб 7">
            <a:extLst>
              <a:ext uri="{FF2B5EF4-FFF2-40B4-BE49-F238E27FC236}">
                <a16:creationId xmlns:a16="http://schemas.microsoft.com/office/drawing/2014/main" id="{A4437557-7B9D-44D9-ABDD-924F6E151C0E}"/>
              </a:ext>
            </a:extLst>
          </p:cNvPr>
          <p:cNvSpPr/>
          <p:nvPr/>
        </p:nvSpPr>
        <p:spPr>
          <a:xfrm>
            <a:off x="3060097" y="1876815"/>
            <a:ext cx="4323683" cy="2654545"/>
          </a:xfrm>
          <a:prstGeom prst="cube">
            <a:avLst>
              <a:gd name="adj" fmla="val 35720"/>
            </a:avLst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056" name="Picture 8" descr="Роздаточний матеріал Лінійка (22303)">
            <a:extLst>
              <a:ext uri="{FF2B5EF4-FFF2-40B4-BE49-F238E27FC236}">
                <a16:creationId xmlns:a16="http://schemas.microsoft.com/office/drawing/2014/main" id="{F5F3C537-84AC-4DC5-A421-DD780167B5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1787" b="41718"/>
          <a:stretch/>
        </p:blipFill>
        <p:spPr bwMode="auto">
          <a:xfrm>
            <a:off x="3891843" y="1934171"/>
            <a:ext cx="3588836" cy="59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Роздаточний матеріал Лінійка (22303)">
            <a:extLst>
              <a:ext uri="{FF2B5EF4-FFF2-40B4-BE49-F238E27FC236}">
                <a16:creationId xmlns:a16="http://schemas.microsoft.com/office/drawing/2014/main" id="{BCD1E485-3C31-48C3-B537-0885453728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1787" b="41718"/>
          <a:stretch/>
        </p:blipFill>
        <p:spPr bwMode="auto">
          <a:xfrm rot="18883736">
            <a:off x="6045579" y="3291577"/>
            <a:ext cx="3588836" cy="59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Роздаточний матеріал Лінійка (22303)">
            <a:extLst>
              <a:ext uri="{FF2B5EF4-FFF2-40B4-BE49-F238E27FC236}">
                <a16:creationId xmlns:a16="http://schemas.microsoft.com/office/drawing/2014/main" id="{7C5F784C-233A-4A30-BEF3-D0EA565075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1787" b="41718"/>
          <a:stretch/>
        </p:blipFill>
        <p:spPr bwMode="auto">
          <a:xfrm rot="5400000">
            <a:off x="937077" y="4199836"/>
            <a:ext cx="3588836" cy="59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Мальчик думает: векторные изображения и иллюстрации, которые можно скачать  бесплатно | Freepik">
            <a:extLst>
              <a:ext uri="{FF2B5EF4-FFF2-40B4-BE49-F238E27FC236}">
                <a16:creationId xmlns:a16="http://schemas.microsoft.com/office/drawing/2014/main" id="{D7B8E093-DCDC-8093-39FE-CE511C315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572" y="694885"/>
            <a:ext cx="2482080" cy="205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D8C42FD-F386-57C7-15C4-6D80BBEDB4A0}"/>
              </a:ext>
            </a:extLst>
          </p:cNvPr>
          <p:cNvSpPr txBox="1"/>
          <p:nvPr/>
        </p:nvSpPr>
        <p:spPr>
          <a:xfrm>
            <a:off x="5520035" y="1443828"/>
            <a:ext cx="757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</a:rPr>
              <a:t>l</a:t>
            </a:r>
            <a:endParaRPr lang="uk-UA" sz="2400" b="1" dirty="0">
              <a:latin typeface="Academia Libera" panose="02020600060500090200" pitchFamily="18" charset="0"/>
              <a:ea typeface="Academia Libera" panose="02020600060500090200" pitchFamily="18" charset="0"/>
              <a:cs typeface="Academia Libera" panose="02020600060500090200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18EFF43-627B-F930-EC66-73C882EA45E7}"/>
              </a:ext>
            </a:extLst>
          </p:cNvPr>
          <p:cNvSpPr txBox="1"/>
          <p:nvPr/>
        </p:nvSpPr>
        <p:spPr>
          <a:xfrm>
            <a:off x="6723382" y="3542645"/>
            <a:ext cx="757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</a:rPr>
              <a:t>d</a:t>
            </a:r>
            <a:endParaRPr lang="uk-UA" sz="2400" b="1" dirty="0">
              <a:latin typeface="Academia Libera" panose="02020600060500090200" pitchFamily="18" charset="0"/>
              <a:ea typeface="Academia Libera" panose="02020600060500090200" pitchFamily="18" charset="0"/>
              <a:cs typeface="Academia Libera" panose="02020600060500090200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B6E0701-50D6-FD43-4253-477E82875D9D}"/>
              </a:ext>
            </a:extLst>
          </p:cNvPr>
          <p:cNvSpPr txBox="1"/>
          <p:nvPr/>
        </p:nvSpPr>
        <p:spPr>
          <a:xfrm>
            <a:off x="3134546" y="3454493"/>
            <a:ext cx="757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</a:rPr>
              <a:t>h</a:t>
            </a:r>
            <a:endParaRPr lang="uk-UA" sz="2400" b="1" dirty="0">
              <a:latin typeface="Academia Libera" panose="02020600060500090200" pitchFamily="18" charset="0"/>
              <a:ea typeface="Academia Libera" panose="02020600060500090200" pitchFamily="18" charset="0"/>
              <a:cs typeface="Academia Libera" panose="02020600060500090200" pitchFamily="18" charset="0"/>
            </a:endParaRPr>
          </a:p>
        </p:txBody>
      </p:sp>
      <p:cxnSp>
        <p:nvCxnSpPr>
          <p:cNvPr id="11" name="Пряма сполучна лінія 10">
            <a:extLst>
              <a:ext uri="{FF2B5EF4-FFF2-40B4-BE49-F238E27FC236}">
                <a16:creationId xmlns:a16="http://schemas.microsoft.com/office/drawing/2014/main" id="{73FD2CB1-C0A3-EC98-FB21-8542948A0F6B}"/>
              </a:ext>
            </a:extLst>
          </p:cNvPr>
          <p:cNvCxnSpPr>
            <a:cxnSpLocks/>
          </p:cNvCxnSpPr>
          <p:nvPr/>
        </p:nvCxnSpPr>
        <p:spPr>
          <a:xfrm>
            <a:off x="3060097" y="2815587"/>
            <a:ext cx="0" cy="1715773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сполучна лінія 20">
            <a:extLst>
              <a:ext uri="{FF2B5EF4-FFF2-40B4-BE49-F238E27FC236}">
                <a16:creationId xmlns:a16="http://schemas.microsoft.com/office/drawing/2014/main" id="{AC8796C9-AA24-1384-FFEA-B04F7888FAE8}"/>
              </a:ext>
            </a:extLst>
          </p:cNvPr>
          <p:cNvCxnSpPr>
            <a:cxnSpLocks/>
          </p:cNvCxnSpPr>
          <p:nvPr/>
        </p:nvCxnSpPr>
        <p:spPr>
          <a:xfrm>
            <a:off x="4004501" y="1876815"/>
            <a:ext cx="337927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 сполучна лінія 21">
            <a:extLst>
              <a:ext uri="{FF2B5EF4-FFF2-40B4-BE49-F238E27FC236}">
                <a16:creationId xmlns:a16="http://schemas.microsoft.com/office/drawing/2014/main" id="{95BEC16A-9251-16C9-86AE-D3311AAEF003}"/>
              </a:ext>
            </a:extLst>
          </p:cNvPr>
          <p:cNvCxnSpPr>
            <a:cxnSpLocks/>
          </p:cNvCxnSpPr>
          <p:nvPr/>
        </p:nvCxnSpPr>
        <p:spPr>
          <a:xfrm flipV="1">
            <a:off x="6441281" y="3564731"/>
            <a:ext cx="942499" cy="947489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4695569-0F13-2DEE-82B5-8FC277DBBD32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06" r="29213"/>
          <a:stretch/>
        </p:blipFill>
        <p:spPr>
          <a:xfrm>
            <a:off x="9313108" y="1752761"/>
            <a:ext cx="2475043" cy="4571428"/>
          </a:xfrm>
          <a:prstGeom prst="rect">
            <a:avLst/>
          </a:prstGeom>
        </p:spPr>
      </p:pic>
      <p:pic>
        <p:nvPicPr>
          <p:cNvPr id="23" name="Рисунок 22">
            <a:hlinkClick r:id="rId10"/>
            <a:extLst>
              <a:ext uri="{FF2B5EF4-FFF2-40B4-BE49-F238E27FC236}">
                <a16:creationId xmlns:a16="http://schemas.microsoft.com/office/drawing/2014/main" id="{234E7A49-CFA1-71C8-973E-AE72658CBF0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678" y="5701576"/>
            <a:ext cx="3496759" cy="136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5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6000" fill="hold" grpId="0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accel="46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accel="46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6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" grpId="0" animBg="1"/>
          <p:bldP spid="5" grpId="0" animBg="1"/>
          <p:bldP spid="6" grpId="0" animBg="1"/>
          <p:bldP spid="8" grpId="0" animBg="1"/>
          <p:bldP spid="9" grpId="0"/>
          <p:bldP spid="14" grpId="0"/>
          <p:bldP spid="1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6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accel="4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accel="4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6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" grpId="0" animBg="1"/>
          <p:bldP spid="5" grpId="0" animBg="1"/>
          <p:bldP spid="6" grpId="0" animBg="1"/>
          <p:bldP spid="8" grpId="0" animBg="1"/>
          <p:bldP spid="9" grpId="0"/>
          <p:bldP spid="14" grpId="0"/>
          <p:bldP spid="15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Об’єм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приклад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фізичної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величини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величина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характеризує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загальну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властивість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займати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певну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части-</a:t>
            </a:r>
          </a:p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ну простору. 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6704E91-9E9A-E9A9-BF37-FA682FC195B2}"/>
              </a:ext>
            </a:extLst>
          </p:cNvPr>
          <p:cNvSpPr/>
          <p:nvPr/>
        </p:nvSpPr>
        <p:spPr>
          <a:xfrm>
            <a:off x="5728567" y="566024"/>
            <a:ext cx="734865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</a:t>
            </a:r>
            <a:endParaRPr lang="uk-UA" sz="20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37CAE2EB-F0B3-805C-28E3-1C2885664FBC}"/>
              </a:ext>
            </a:extLst>
          </p:cNvPr>
          <p:cNvSpPr/>
          <p:nvPr/>
        </p:nvSpPr>
        <p:spPr>
          <a:xfrm>
            <a:off x="5090022" y="3145573"/>
            <a:ext cx="20281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Об’єм</a:t>
            </a:r>
          </a:p>
        </p:txBody>
      </p:sp>
      <p:pic>
        <p:nvPicPr>
          <p:cNvPr id="1026" name="Picture 2" descr="як порахувати об'єм ставка, формули об'єму для ставка">
            <a:extLst>
              <a:ext uri="{FF2B5EF4-FFF2-40B4-BE49-F238E27FC236}">
                <a16:creationId xmlns:a16="http://schemas.microsoft.com/office/drawing/2014/main" id="{302940E9-164E-C1A6-B511-006AF90DF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65" y="1264088"/>
            <a:ext cx="4233700" cy="3429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F9B6BE3-55F0-6D03-A47D-4D99953AA13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8984" t="36806" r="36484" b="39306"/>
          <a:stretch/>
        </p:blipFill>
        <p:spPr>
          <a:xfrm>
            <a:off x="7169410" y="3026510"/>
            <a:ext cx="4920990" cy="2695575"/>
          </a:xfrm>
          <a:prstGeom prst="rect">
            <a:avLst/>
          </a:prstGeom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A2C283D9-16AE-A30E-FFC4-4E6AF057114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678" y="5701576"/>
            <a:ext cx="3496759" cy="136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0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AF9D7D-F24A-B55F-0165-5CA0AE0E77B2}"/>
              </a:ext>
            </a:extLst>
          </p:cNvPr>
          <p:cNvSpPr txBox="1"/>
          <p:nvPr/>
        </p:nvSpPr>
        <p:spPr>
          <a:xfrm>
            <a:off x="1049080" y="689476"/>
            <a:ext cx="10667644" cy="426717"/>
          </a:xfrm>
          <a:prstGeom prst="snip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Фізична</a:t>
            </a:r>
            <a:r>
              <a:rPr lang="ru-RU" sz="2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величина 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кількісно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виражена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характеристика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тіла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фізичного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явища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2000" b="1" i="1" dirty="0"/>
          </a:p>
        </p:txBody>
      </p:sp>
      <p:pic>
        <p:nvPicPr>
          <p:cNvPr id="5" name="Picture 2" descr="Думающий человечек на прозрачном фоне - Zefirka.club фото и картинки">
            <a:extLst>
              <a:ext uri="{FF2B5EF4-FFF2-40B4-BE49-F238E27FC236}">
                <a16:creationId xmlns:a16="http://schemas.microsoft.com/office/drawing/2014/main" id="{46F24739-955F-DD89-EDAA-1D480301B0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0" r="16652" b="2359"/>
          <a:stretch/>
        </p:blipFill>
        <p:spPr bwMode="auto">
          <a:xfrm>
            <a:off x="198458" y="69804"/>
            <a:ext cx="1089892" cy="140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11. Фізична величина">
            <a:extLst>
              <a:ext uri="{FF2B5EF4-FFF2-40B4-BE49-F238E27FC236}">
                <a16:creationId xmlns:a16="http://schemas.microsoft.com/office/drawing/2014/main" id="{DD0FF8AD-574F-7AB3-87D2-93CA7980C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4850" y="1473274"/>
            <a:ext cx="6634524" cy="3360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Ваги електронні (до 15 кг)">
            <a:extLst>
              <a:ext uri="{FF2B5EF4-FFF2-40B4-BE49-F238E27FC236}">
                <a16:creationId xmlns:a16="http://schemas.microsoft.com/office/drawing/2014/main" id="{EEF6308C-4A02-A0ED-39DB-FBABD43DD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476" y="752489"/>
            <a:ext cx="6634524" cy="552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8F02BA49-8769-C319-590B-FDAC0479C2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678" y="5701576"/>
            <a:ext cx="3496759" cy="136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9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82926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зручності кожну фізичну величину позначають певним символом (буквою латинського або грецького </a:t>
            </a:r>
            <a:r>
              <a:rPr lang="uk-UA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алфаві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-ту). Наприклад, об’єм позначають символом </a:t>
            </a:r>
            <a:r>
              <a:rPr lang="uk-UA" sz="2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uk-UA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 — символом </a:t>
            </a:r>
            <a:r>
              <a:rPr lang="uk-UA" sz="2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швидкість руху — символом </a:t>
            </a:r>
            <a:r>
              <a:rPr lang="uk-UA" sz="24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ϑ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8" name="Picture 4" descr="Фізика - timelearn.net">
            <a:extLst>
              <a:ext uri="{FF2B5EF4-FFF2-40B4-BE49-F238E27FC236}">
                <a16:creationId xmlns:a16="http://schemas.microsoft.com/office/drawing/2014/main" id="{D6B6D3CD-D8AA-5511-C286-E0732FA2B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58" y="1045131"/>
            <a:ext cx="7431087" cy="5076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Физике — Страница 6 — Таловская средняя школа">
            <a:extLst>
              <a:ext uri="{FF2B5EF4-FFF2-40B4-BE49-F238E27FC236}">
                <a16:creationId xmlns:a16="http://schemas.microsoft.com/office/drawing/2014/main" id="{3C650E04-D022-ECA5-6728-613ABF761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67620">
            <a:off x="6281761" y="1213830"/>
            <a:ext cx="1582508" cy="155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Формули (8 клас) | Тест з фізики – «На Урок»">
            <a:extLst>
              <a:ext uri="{FF2B5EF4-FFF2-40B4-BE49-F238E27FC236}">
                <a16:creationId xmlns:a16="http://schemas.microsoft.com/office/drawing/2014/main" id="{71548873-97CA-B66E-BA60-2F0E20EA3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6348">
            <a:off x="9158360" y="2624038"/>
            <a:ext cx="1961304" cy="130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Формули (8 клас) | Тест з фізики – «На Урок»">
            <a:extLst>
              <a:ext uri="{FF2B5EF4-FFF2-40B4-BE49-F238E27FC236}">
                <a16:creationId xmlns:a16="http://schemas.microsoft.com/office/drawing/2014/main" id="{7F9FC646-75B5-93B9-C331-33F0415409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706"/>
          <a:stretch/>
        </p:blipFill>
        <p:spPr bwMode="auto">
          <a:xfrm>
            <a:off x="7249061" y="4134557"/>
            <a:ext cx="1716232" cy="135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2D5B16F3-7B73-04D0-063E-73A612066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6117">
            <a:off x="8925166" y="3921901"/>
            <a:ext cx="3510354" cy="246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7D3FDC9B-394D-FCB6-4544-DC61BF3CE8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946" y="354901"/>
            <a:ext cx="3560619" cy="249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6EE7368E-3010-10DC-1CEE-4F4C10C63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985" y="574543"/>
            <a:ext cx="4476173" cy="251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13"/>
            <a:extLst>
              <a:ext uri="{FF2B5EF4-FFF2-40B4-BE49-F238E27FC236}">
                <a16:creationId xmlns:a16="http://schemas.microsoft.com/office/drawing/2014/main" id="{D0833F96-8A05-7AA7-245C-739C5E51D7C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678" y="5701576"/>
            <a:ext cx="3496759" cy="136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23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Зараз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більшості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країн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запроваджена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1960 р.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Міжнародна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система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яку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endParaRPr lang="ru-RU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Система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Інтернаціональна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(СІ)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FA109F-1188-4116-5438-B93FADC087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9697" t="25454" r="28333" b="30505"/>
          <a:stretch/>
        </p:blipFill>
        <p:spPr>
          <a:xfrm>
            <a:off x="1209962" y="913114"/>
            <a:ext cx="8211183" cy="484667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ADED879-E04B-071D-D3E2-8669D44DBD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687" y="1558922"/>
            <a:ext cx="6349206" cy="4571428"/>
          </a:xfrm>
          <a:prstGeom prst="rect">
            <a:avLst/>
          </a:prstGeom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22D34143-3E05-171F-9B4B-FAA3DB28304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678" y="5701576"/>
            <a:ext cx="3496759" cy="136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19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Назви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кратних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частинних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містять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спеціальні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префікси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Наприклад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кіло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метр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(1000 м) — кратна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санти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метр (0,01 м) 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поданій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таблиці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наведено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найуживаніші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префікси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Намагайтесь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поступово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запам’ятати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3E0B45A-DC8F-F09C-2156-B8676051A6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0403" t="13477" r="22339" b="24014"/>
          <a:stretch/>
        </p:blipFill>
        <p:spPr>
          <a:xfrm>
            <a:off x="1800808" y="1141137"/>
            <a:ext cx="7973601" cy="48964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983492-F051-5219-BA2C-C7E940B33F79}"/>
              </a:ext>
            </a:extLst>
          </p:cNvPr>
          <p:cNvSpPr txBox="1"/>
          <p:nvPr/>
        </p:nvSpPr>
        <p:spPr>
          <a:xfrm>
            <a:off x="63776" y="2763059"/>
            <a:ext cx="1737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chemeClr val="accent2">
                    <a:lumMod val="75000"/>
                  </a:schemeClr>
                </a:solidFill>
              </a:rPr>
              <a:t>КРАТНІ</a:t>
            </a:r>
          </a:p>
        </p:txBody>
      </p:sp>
      <p:sp>
        <p:nvSpPr>
          <p:cNvPr id="8" name="Ліва фігурна дужка 7">
            <a:extLst>
              <a:ext uri="{FF2B5EF4-FFF2-40B4-BE49-F238E27FC236}">
                <a16:creationId xmlns:a16="http://schemas.microsoft.com/office/drawing/2014/main" id="{913C6108-051D-EC29-5199-E9F91B8C0118}"/>
              </a:ext>
            </a:extLst>
          </p:cNvPr>
          <p:cNvSpPr/>
          <p:nvPr/>
        </p:nvSpPr>
        <p:spPr>
          <a:xfrm>
            <a:off x="1542190" y="2148496"/>
            <a:ext cx="258618" cy="1813903"/>
          </a:xfrm>
          <a:prstGeom prst="leftBrace">
            <a:avLst>
              <a:gd name="adj1" fmla="val 35919"/>
              <a:gd name="adj2" fmla="val 50000"/>
            </a:avLst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Ліва фігурна дужка 8">
            <a:extLst>
              <a:ext uri="{FF2B5EF4-FFF2-40B4-BE49-F238E27FC236}">
                <a16:creationId xmlns:a16="http://schemas.microsoft.com/office/drawing/2014/main" id="{DF66ED0C-21C0-F25F-C56E-D7DB2DFCDEF6}"/>
              </a:ext>
            </a:extLst>
          </p:cNvPr>
          <p:cNvSpPr/>
          <p:nvPr/>
        </p:nvSpPr>
        <p:spPr>
          <a:xfrm flipH="1">
            <a:off x="9774409" y="4060422"/>
            <a:ext cx="258618" cy="1813903"/>
          </a:xfrm>
          <a:prstGeom prst="leftBrace">
            <a:avLst>
              <a:gd name="adj1" fmla="val 35919"/>
              <a:gd name="adj2" fmla="val 50000"/>
            </a:avLst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D4CA4A-939D-6088-2E66-0436AF47BD6E}"/>
              </a:ext>
            </a:extLst>
          </p:cNvPr>
          <p:cNvSpPr txBox="1"/>
          <p:nvPr/>
        </p:nvSpPr>
        <p:spPr>
          <a:xfrm>
            <a:off x="10097477" y="4674985"/>
            <a:ext cx="1992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chemeClr val="accent1">
                    <a:lumMod val="75000"/>
                  </a:schemeClr>
                </a:solidFill>
              </a:rPr>
              <a:t>ЧАСТИННІ</a:t>
            </a:r>
          </a:p>
        </p:txBody>
      </p:sp>
      <p:pic>
        <p:nvPicPr>
          <p:cNvPr id="11" name="Рисунок 10">
            <a:hlinkClick r:id="rId6"/>
            <a:extLst>
              <a:ext uri="{FF2B5EF4-FFF2-40B4-BE49-F238E27FC236}">
                <a16:creationId xmlns:a16="http://schemas.microsoft.com/office/drawing/2014/main" id="{59EEFC71-4657-5AFB-A561-F2ACDE8910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678" y="5701576"/>
            <a:ext cx="3496759" cy="136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85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 animBg="1"/>
      <p:bldP spid="9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Межі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вимірювання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цифрових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приладах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визначають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паспортом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приладу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встановлюють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спеціальним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перемикачем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панелі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приладу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2" name="Picture 6" descr="Термоманометр 6 ВАR: продаж, ціна у Харкові. Манометри від  &quot;Інтернет-магазин АкваАрт&quot; - 61120932">
            <a:extLst>
              <a:ext uri="{FF2B5EF4-FFF2-40B4-BE49-F238E27FC236}">
                <a16:creationId xmlns:a16="http://schemas.microsoft.com/office/drawing/2014/main" id="{A42334C5-93E3-784E-2903-EE2C9D961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9806">
            <a:off x="8104739" y="1039165"/>
            <a:ext cx="4542755" cy="454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Термометр вуличний/кімнатний TFA (123005)">
            <a:extLst>
              <a:ext uri="{FF2B5EF4-FFF2-40B4-BE49-F238E27FC236}">
                <a16:creationId xmlns:a16="http://schemas.microsoft.com/office/drawing/2014/main" id="{9265FECA-D8AD-1115-4E3B-78849E51FF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7" r="36082"/>
          <a:stretch/>
        </p:blipFill>
        <p:spPr bwMode="auto">
          <a:xfrm rot="783782">
            <a:off x="1330246" y="630359"/>
            <a:ext cx="1720173" cy="559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Мензурка 50 мл">
            <a:extLst>
              <a:ext uri="{FF2B5EF4-FFF2-40B4-BE49-F238E27FC236}">
                <a16:creationId xmlns:a16="http://schemas.microsoft.com/office/drawing/2014/main" id="{BBFEBC68-0A43-90F1-3085-D0B79CA9DF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138" y="993250"/>
            <a:ext cx="4825817" cy="482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ульбашка прямої мови: прямокутна з округленими кутами 1">
            <a:extLst>
              <a:ext uri="{FF2B5EF4-FFF2-40B4-BE49-F238E27FC236}">
                <a16:creationId xmlns:a16="http://schemas.microsoft.com/office/drawing/2014/main" id="{AE3BAE52-663E-DBB4-E676-ABFADDD79F75}"/>
              </a:ext>
            </a:extLst>
          </p:cNvPr>
          <p:cNvSpPr/>
          <p:nvPr/>
        </p:nvSpPr>
        <p:spPr>
          <a:xfrm>
            <a:off x="62812" y="993250"/>
            <a:ext cx="1948868" cy="671915"/>
          </a:xfrm>
          <a:prstGeom prst="wedgeRoundRectCallout">
            <a:avLst>
              <a:gd name="adj1" fmla="val 63568"/>
              <a:gd name="adj2" fmla="val 4674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/>
              <a:t>Верхня</a:t>
            </a:r>
            <a:r>
              <a:rPr lang="ru-RU" sz="2000" b="1" dirty="0"/>
              <a:t> межа</a:t>
            </a:r>
          </a:p>
        </p:txBody>
      </p:sp>
      <p:sp>
        <p:nvSpPr>
          <p:cNvPr id="9" name="Бульбашка прямої мови: прямокутна з округленими кутами 8">
            <a:extLst>
              <a:ext uri="{FF2B5EF4-FFF2-40B4-BE49-F238E27FC236}">
                <a16:creationId xmlns:a16="http://schemas.microsoft.com/office/drawing/2014/main" id="{4528A8ED-7A52-971B-B4BF-B3D58F62B04A}"/>
              </a:ext>
            </a:extLst>
          </p:cNvPr>
          <p:cNvSpPr/>
          <p:nvPr/>
        </p:nvSpPr>
        <p:spPr>
          <a:xfrm>
            <a:off x="2686285" y="4275465"/>
            <a:ext cx="1948868" cy="671915"/>
          </a:xfrm>
          <a:prstGeom prst="wedgeRoundRectCallout">
            <a:avLst>
              <a:gd name="adj1" fmla="val -70276"/>
              <a:gd name="adj2" fmla="val 5677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/>
              <a:t>Нижня</a:t>
            </a:r>
            <a:r>
              <a:rPr lang="ru-RU" sz="2000" b="1" dirty="0"/>
              <a:t> межа</a:t>
            </a:r>
          </a:p>
        </p:txBody>
      </p:sp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1CA105E8-CAE5-7BFF-00DB-9846D7599A94}"/>
              </a:ext>
            </a:extLst>
          </p:cNvPr>
          <p:cNvSpPr/>
          <p:nvPr/>
        </p:nvSpPr>
        <p:spPr>
          <a:xfrm>
            <a:off x="3820138" y="1753646"/>
            <a:ext cx="1948868" cy="671915"/>
          </a:xfrm>
          <a:prstGeom prst="wedgeRoundRectCallout">
            <a:avLst>
              <a:gd name="adj1" fmla="val 68013"/>
              <a:gd name="adj2" fmla="val 5104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/>
              <a:t>Верхня</a:t>
            </a:r>
            <a:r>
              <a:rPr lang="ru-RU" sz="2000" b="1" dirty="0"/>
              <a:t> межа</a:t>
            </a:r>
          </a:p>
        </p:txBody>
      </p:sp>
      <p:sp>
        <p:nvSpPr>
          <p:cNvPr id="11" name="Бульбашка прямої мови: прямокутна з округленими кутами 10">
            <a:extLst>
              <a:ext uri="{FF2B5EF4-FFF2-40B4-BE49-F238E27FC236}">
                <a16:creationId xmlns:a16="http://schemas.microsoft.com/office/drawing/2014/main" id="{FC6E4370-C840-CE8D-3A0F-9CF99B7FD115}"/>
              </a:ext>
            </a:extLst>
          </p:cNvPr>
          <p:cNvSpPr/>
          <p:nvPr/>
        </p:nvSpPr>
        <p:spPr>
          <a:xfrm>
            <a:off x="7489291" y="4593098"/>
            <a:ext cx="1948868" cy="671915"/>
          </a:xfrm>
          <a:prstGeom prst="wedgeRoundRectCallout">
            <a:avLst>
              <a:gd name="adj1" fmla="val -82129"/>
              <a:gd name="adj2" fmla="val 37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/>
              <a:t>Нижня</a:t>
            </a:r>
            <a:r>
              <a:rPr lang="ru-RU" sz="2000" b="1" dirty="0"/>
              <a:t> межа</a:t>
            </a:r>
          </a:p>
        </p:txBody>
      </p:sp>
      <p:pic>
        <p:nvPicPr>
          <p:cNvPr id="12" name="Рисунок 11">
            <a:hlinkClick r:id="rId7"/>
            <a:extLst>
              <a:ext uri="{FF2B5EF4-FFF2-40B4-BE49-F238E27FC236}">
                <a16:creationId xmlns:a16="http://schemas.microsoft.com/office/drawing/2014/main" id="{1C1EDD53-A21E-D3E6-9EF7-FA97EECD4D5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678" y="5701576"/>
            <a:ext cx="3496759" cy="136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40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077105FB-87C8-3AA9-7FA7-D7EF50F84BF5}"/>
              </a:ext>
            </a:extLst>
          </p:cNvPr>
          <p:cNvGrpSpPr/>
          <p:nvPr/>
        </p:nvGrpSpPr>
        <p:grpSpPr>
          <a:xfrm>
            <a:off x="0" y="45956"/>
            <a:ext cx="2180377" cy="2745371"/>
            <a:chOff x="0" y="45956"/>
            <a:chExt cx="2180377" cy="2745371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C5FB1D1A-FB3A-2F35-983A-A0314C269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23000" t="15238" r="39928" b="17587"/>
            <a:stretch/>
          </p:blipFill>
          <p:spPr>
            <a:xfrm>
              <a:off x="0" y="45956"/>
              <a:ext cx="2180377" cy="2222388"/>
            </a:xfrm>
            <a:prstGeom prst="rect">
              <a:avLst/>
            </a:prstGeom>
          </p:spPr>
        </p:pic>
        <p:sp>
          <p:nvSpPr>
            <p:cNvPr id="5" name="Стрілка: вправо 4">
              <a:extLst>
                <a:ext uri="{FF2B5EF4-FFF2-40B4-BE49-F238E27FC236}">
                  <a16:creationId xmlns:a16="http://schemas.microsoft.com/office/drawing/2014/main" id="{EC2A79DB-D42C-DFBB-EE29-03B9A38ACEC8}"/>
                </a:ext>
              </a:extLst>
            </p:cNvPr>
            <p:cNvSpPr/>
            <p:nvPr/>
          </p:nvSpPr>
          <p:spPr>
            <a:xfrm>
              <a:off x="113223" y="2194561"/>
              <a:ext cx="2067153" cy="596766"/>
            </a:xfrm>
            <a:prstGeom prst="rightArrow">
              <a:avLst>
                <a:gd name="adj1" fmla="val 73256"/>
                <a:gd name="adj2" fmla="val 45349"/>
              </a:avLst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2000" b="1" dirty="0"/>
                <a:t>Дослідження</a:t>
              </a:r>
            </a:p>
          </p:txBody>
        </p:sp>
      </p:grpSp>
      <p:sp>
        <p:nvSpPr>
          <p:cNvPr id="7" name="Прямокутник: округлені кути 6">
            <a:extLst>
              <a:ext uri="{FF2B5EF4-FFF2-40B4-BE49-F238E27FC236}">
                <a16:creationId xmlns:a16="http://schemas.microsoft.com/office/drawing/2014/main" id="{B1BFC8F2-B225-52B5-20DD-2E5A663A93F0}"/>
              </a:ext>
            </a:extLst>
          </p:cNvPr>
          <p:cNvSpPr/>
          <p:nvPr/>
        </p:nvSpPr>
        <p:spPr>
          <a:xfrm>
            <a:off x="9120357" y="743263"/>
            <a:ext cx="2098307" cy="8277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/>
              <a:t>Об’єм</a:t>
            </a:r>
            <a:r>
              <a:rPr lang="ru-RU" b="1" dirty="0"/>
              <a:t> води </a:t>
            </a:r>
            <a:r>
              <a:rPr lang="ru-RU" b="1" dirty="0" err="1"/>
              <a:t>початковий</a:t>
            </a:r>
            <a:endParaRPr lang="ru-RU" b="1" dirty="0"/>
          </a:p>
          <a:p>
            <a:pPr algn="ctr"/>
            <a:r>
              <a:rPr lang="ru-RU" b="1" dirty="0"/>
              <a:t>150 мл</a:t>
            </a:r>
            <a:endParaRPr lang="uk-UA" b="1" dirty="0"/>
          </a:p>
        </p:txBody>
      </p:sp>
      <p:sp>
        <p:nvSpPr>
          <p:cNvPr id="8" name="Прямокутник: округлені кути 7">
            <a:extLst>
              <a:ext uri="{FF2B5EF4-FFF2-40B4-BE49-F238E27FC236}">
                <a16:creationId xmlns:a16="http://schemas.microsoft.com/office/drawing/2014/main" id="{C550CE95-E5F4-A65E-9F61-229131C0B053}"/>
              </a:ext>
            </a:extLst>
          </p:cNvPr>
          <p:cNvSpPr/>
          <p:nvPr/>
        </p:nvSpPr>
        <p:spPr>
          <a:xfrm>
            <a:off x="9120358" y="2138925"/>
            <a:ext cx="2098307" cy="8277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/>
              <a:t>Об’єм</a:t>
            </a:r>
            <a:r>
              <a:rPr lang="ru-RU" b="1" dirty="0"/>
              <a:t> води </a:t>
            </a:r>
            <a:r>
              <a:rPr lang="ru-RU" b="1" dirty="0" err="1"/>
              <a:t>кінцевий</a:t>
            </a:r>
            <a:endParaRPr lang="ru-RU" b="1" dirty="0"/>
          </a:p>
          <a:p>
            <a:pPr algn="ctr"/>
            <a:r>
              <a:rPr lang="ru-RU" b="1" dirty="0"/>
              <a:t>184 мл</a:t>
            </a:r>
            <a:endParaRPr lang="uk-UA" b="1" dirty="0"/>
          </a:p>
        </p:txBody>
      </p:sp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id="{11F73143-670F-5951-B435-B9F5F4E9A611}"/>
              </a:ext>
            </a:extLst>
          </p:cNvPr>
          <p:cNvSpPr/>
          <p:nvPr/>
        </p:nvSpPr>
        <p:spPr>
          <a:xfrm>
            <a:off x="8386618" y="3429000"/>
            <a:ext cx="3574091" cy="8277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/>
              <a:t>Об’єм</a:t>
            </a:r>
            <a:r>
              <a:rPr lang="ru-RU" b="1" dirty="0"/>
              <a:t> </a:t>
            </a:r>
            <a:r>
              <a:rPr lang="ru-RU" b="1" dirty="0" err="1"/>
              <a:t>тіла</a:t>
            </a:r>
            <a:endParaRPr lang="ru-RU" b="1" dirty="0"/>
          </a:p>
          <a:p>
            <a:pPr algn="ctr"/>
            <a:r>
              <a:rPr lang="ru-RU" b="1" dirty="0"/>
              <a:t>184 мл – 150 мл = 34 мл = 35 см</a:t>
            </a:r>
            <a:r>
              <a:rPr lang="ru-RU" b="1" baseline="30000" dirty="0"/>
              <a:t>3</a:t>
            </a:r>
            <a:endParaRPr lang="uk-UA" b="1" baseline="300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63830C7-97D3-1481-5BED-CE43098F9CE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3409" t="22908" r="33561" b="15690"/>
          <a:stretch/>
        </p:blipFill>
        <p:spPr>
          <a:xfrm>
            <a:off x="3472277" y="126041"/>
            <a:ext cx="4230850" cy="6344987"/>
          </a:xfrm>
          <a:prstGeom prst="rect">
            <a:avLst/>
          </a:prstGeom>
        </p:spPr>
      </p:pic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CEE4F308-C50C-B31C-9B84-EC1945CE56D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678" y="5701576"/>
            <a:ext cx="3496759" cy="136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2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Custom 49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F4745F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321</Words>
  <Application>Microsoft Office PowerPoint</Application>
  <PresentationFormat>Широкий екран</PresentationFormat>
  <Paragraphs>39</Paragraphs>
  <Slides>12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Academia Libera</vt:lpstr>
      <vt:lpstr>Arial</vt:lpstr>
      <vt:lpstr>Calibri</vt:lpstr>
      <vt:lpstr>Calibri Light</vt:lpstr>
      <vt:lpstr>Тема Office</vt:lpstr>
      <vt:lpstr>Фізичні величини та їх вимірювання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User</cp:lastModifiedBy>
  <cp:revision>60</cp:revision>
  <dcterms:created xsi:type="dcterms:W3CDTF">2023-02-10T14:56:58Z</dcterms:created>
  <dcterms:modified xsi:type="dcterms:W3CDTF">2024-09-04T16:59:55Z</dcterms:modified>
</cp:coreProperties>
</file>