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12" r:id="rId3"/>
    <p:sldId id="307" r:id="rId4"/>
    <p:sldId id="314" r:id="rId5"/>
    <p:sldId id="297" r:id="rId6"/>
    <p:sldId id="313" r:id="rId7"/>
    <p:sldId id="318" r:id="rId8"/>
    <p:sldId id="317" r:id="rId9"/>
    <p:sldId id="320" r:id="rId10"/>
    <p:sldId id="271" r:id="rId1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44C"/>
    <a:srgbClr val="0F3187"/>
    <a:srgbClr val="B2220A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84BB92-D194-4725-8FBD-7CD8646130DB}" type="datetimeFigureOut">
              <a:rPr lang="uk-UA" smtClean="0"/>
              <a:t>15.12.2024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03E14-A6E8-456B-B292-9271E08A4CF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571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12/15/2024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8H3BqxOH5Hk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8H3BqxOH5H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3.jpg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hyperlink" Target="https://youtu.be/8H3BqxOH5Hk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8H3BqxOH5H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8H3BqxOH5Hk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8H3BqxOH5H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.jpg"/><Relationship Id="rId7" Type="http://schemas.openxmlformats.org/officeDocument/2006/relationships/image" Target="../media/image16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5.png"/><Relationship Id="rId5" Type="http://schemas.microsoft.com/office/2007/relationships/hdphoto" Target="../media/hdphoto4.wdp"/><Relationship Id="rId10" Type="http://schemas.openxmlformats.org/officeDocument/2006/relationships/hyperlink" Target="https://youtu.be/8H3BqxOH5Hk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image" Target="../media/image16.png"/><Relationship Id="rId12" Type="http://schemas.openxmlformats.org/officeDocument/2006/relationships/hyperlink" Target="https://youtu.be/8H3BqxOH5H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20.png"/><Relationship Id="rId5" Type="http://schemas.microsoft.com/office/2007/relationships/hdphoto" Target="../media/hdphoto4.wdp"/><Relationship Id="rId10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8H3BqxOH5H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8.png"/><Relationship Id="rId3" Type="http://schemas.openxmlformats.org/officeDocument/2006/relationships/image" Target="../media/image17.jpg"/><Relationship Id="rId7" Type="http://schemas.openxmlformats.org/officeDocument/2006/relationships/hyperlink" Target="https://youtu.be/8H3BqxOH5Hk" TargetMode="External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11" Type="http://schemas.openxmlformats.org/officeDocument/2006/relationships/image" Target="../media/image26.png"/><Relationship Id="rId5" Type="http://schemas.openxmlformats.org/officeDocument/2006/relationships/image" Target="../media/image22.jpeg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19" y="960822"/>
            <a:ext cx="8679789" cy="4821141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ctr">
            <a:noAutofit/>
          </a:bodyPr>
          <a:lstStyle/>
          <a:p>
            <a:r>
              <a:rPr lang="uk-UA" sz="60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Лабораторна робота 2 </a:t>
            </a:r>
            <a:br>
              <a:rPr lang="uk-UA" sz="60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sz="60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«Вимірювання періоду обертання тіла та обертової частоти»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20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5C56C00C-096A-8E86-C327-D358DEDB76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7050DB1-CACD-AC64-43C9-5033A7618C4D}"/>
              </a:ext>
            </a:extLst>
          </p:cNvPr>
          <p:cNvSpPr txBox="1"/>
          <p:nvPr/>
        </p:nvSpPr>
        <p:spPr>
          <a:xfrm>
            <a:off x="1233154" y="238052"/>
            <a:ext cx="10450846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Нам будуть потрібні:</a:t>
            </a:r>
          </a:p>
          <a:p>
            <a:pPr>
              <a:lnSpc>
                <a:spcPct val="107000"/>
              </a:lnSpc>
            </a:pPr>
            <a:r>
              <a:rPr lang="uk-UA" b="1" i="1" dirty="0">
                <a:ea typeface="Calibri" panose="020F0502020204030204" pitchFamily="34" charset="0"/>
                <a:cs typeface="Times New Roman" panose="02020603050405020304" pitchFamily="18" charset="0"/>
              </a:rPr>
              <a:t>секундомір, лінійка, нитка, аркуш із зображенням кола радіусом 7-8 см, металева кулька з кільцем для нитки (чи якесь інше тіло).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5DE243-CEDA-BE6F-F612-A123894CB9C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394" t="10909" r="25076"/>
          <a:stretch/>
        </p:blipFill>
        <p:spPr>
          <a:xfrm>
            <a:off x="3366654" y="1240016"/>
            <a:ext cx="5934364" cy="5159617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E8926090-D095-9E10-81C8-425FFE9A49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7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66856D-DA43-C4FC-47E1-4F8A5C14F734}"/>
              </a:ext>
            </a:extLst>
          </p:cNvPr>
          <p:cNvSpPr txBox="1"/>
          <p:nvPr/>
        </p:nvSpPr>
        <p:spPr>
          <a:xfrm>
            <a:off x="2479249" y="129276"/>
            <a:ext cx="4060096" cy="470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Підготовка експерименту</a:t>
            </a:r>
          </a:p>
        </p:txBody>
      </p:sp>
      <p:sp>
        <p:nvSpPr>
          <p:cNvPr id="2" name="Стрілка: шеврон 1">
            <a:extLst>
              <a:ext uri="{FF2B5EF4-FFF2-40B4-BE49-F238E27FC236}">
                <a16:creationId xmlns:a16="http://schemas.microsoft.com/office/drawing/2014/main" id="{25B7DA68-F7BA-4AD5-B5A2-10C05E38319B}"/>
              </a:ext>
            </a:extLst>
          </p:cNvPr>
          <p:cNvSpPr/>
          <p:nvPr/>
        </p:nvSpPr>
        <p:spPr>
          <a:xfrm>
            <a:off x="235671" y="129277"/>
            <a:ext cx="669303" cy="546755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5" name="Стрілка: шеврон 4">
            <a:extLst>
              <a:ext uri="{FF2B5EF4-FFF2-40B4-BE49-F238E27FC236}">
                <a16:creationId xmlns:a16="http://schemas.microsoft.com/office/drawing/2014/main" id="{BF012080-9412-4349-82DD-DC435CCED4A6}"/>
              </a:ext>
            </a:extLst>
          </p:cNvPr>
          <p:cNvSpPr/>
          <p:nvPr/>
        </p:nvSpPr>
        <p:spPr>
          <a:xfrm>
            <a:off x="904974" y="129276"/>
            <a:ext cx="669303" cy="546755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" name="Стрілка: шеврон 5">
            <a:extLst>
              <a:ext uri="{FF2B5EF4-FFF2-40B4-BE49-F238E27FC236}">
                <a16:creationId xmlns:a16="http://schemas.microsoft.com/office/drawing/2014/main" id="{E93B16A3-29D3-4B65-BF15-95F9E75BDF67}"/>
              </a:ext>
            </a:extLst>
          </p:cNvPr>
          <p:cNvSpPr/>
          <p:nvPr/>
        </p:nvSpPr>
        <p:spPr>
          <a:xfrm>
            <a:off x="1611984" y="148130"/>
            <a:ext cx="669303" cy="546755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9" name="Picture 2" descr="Мальчик думает: векторные изображения и иллюстрации, которые можно скачать  бесплатно | Freepik">
            <a:extLst>
              <a:ext uri="{FF2B5EF4-FFF2-40B4-BE49-F238E27FC236}">
                <a16:creationId xmlns:a16="http://schemas.microsoft.com/office/drawing/2014/main" id="{6F1A79AA-8FD3-0F89-B7AB-B60CAC05F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72" y="694885"/>
            <a:ext cx="2482080" cy="205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469D381-58ED-4FAD-5363-6260E264DF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289" y="2586182"/>
            <a:ext cx="3182712" cy="427181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0CEF614-285B-85F8-6AF1-789978D586D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8785" t="24916" r="30606" b="45078"/>
          <a:stretch/>
        </p:blipFill>
        <p:spPr>
          <a:xfrm>
            <a:off x="995999" y="1222786"/>
            <a:ext cx="5543346" cy="4540048"/>
          </a:xfrm>
          <a:prstGeom prst="rect">
            <a:avLst/>
          </a:prstGeom>
        </p:spPr>
      </p:pic>
      <p:pic>
        <p:nvPicPr>
          <p:cNvPr id="1026" name="Picture 2" descr="Секундомір механічний ТФА німецький купити по цене 6500 грн в Львівська  обл., г. Львів - Лабзона ТОВ">
            <a:extLst>
              <a:ext uri="{FF2B5EF4-FFF2-40B4-BE49-F238E27FC236}">
                <a16:creationId xmlns:a16="http://schemas.microsoft.com/office/drawing/2014/main" id="{6A66036F-6AF3-E7E0-CF6B-B00F8ABAF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81771">
            <a:off x="4496373" y="1678483"/>
            <a:ext cx="38385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 зі стрілкою 7">
            <a:extLst>
              <a:ext uri="{FF2B5EF4-FFF2-40B4-BE49-F238E27FC236}">
                <a16:creationId xmlns:a16="http://schemas.microsoft.com/office/drawing/2014/main" id="{9A3EFB40-51D8-59E0-6C17-09E6AD04CCAE}"/>
              </a:ext>
            </a:extLst>
          </p:cNvPr>
          <p:cNvCxnSpPr>
            <a:cxnSpLocks/>
          </p:cNvCxnSpPr>
          <p:nvPr/>
        </p:nvCxnSpPr>
        <p:spPr>
          <a:xfrm>
            <a:off x="1375374" y="5024582"/>
            <a:ext cx="2319171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E54FE2D-1298-F74D-07A5-AF7DF890C6F3}"/>
              </a:ext>
            </a:extLst>
          </p:cNvPr>
          <p:cNvSpPr txBox="1"/>
          <p:nvPr/>
        </p:nvSpPr>
        <p:spPr>
          <a:xfrm>
            <a:off x="1994632" y="4092261"/>
            <a:ext cx="108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8 см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D1D3BD4-F437-CFEB-ED99-1960F5A88F27}"/>
                  </a:ext>
                </a:extLst>
              </p:cNvPr>
              <p:cNvSpPr txBox="1"/>
              <p:nvPr/>
            </p:nvSpPr>
            <p:spPr>
              <a:xfrm>
                <a:off x="7991167" y="1023938"/>
                <a:ext cx="1532471" cy="100578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Т= </m:t>
                      </m:r>
                      <m:f>
                        <m:fPr>
                          <m:ctrlP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num>
                        <m:den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𝑵</m:t>
                          </m:r>
                        </m:den>
                      </m:f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D1D3BD4-F437-CFEB-ED99-1960F5A88F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167" y="1023938"/>
                <a:ext cx="1532471" cy="100578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5037334-5DBC-0BB6-141B-BB061C349405}"/>
                  </a:ext>
                </a:extLst>
              </p:cNvPr>
              <p:cNvSpPr txBox="1"/>
              <p:nvPr/>
            </p:nvSpPr>
            <p:spPr>
              <a:xfrm>
                <a:off x="7991166" y="2424763"/>
                <a:ext cx="1626097" cy="1037207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r>
                        <a:rPr lang="uk-UA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uk-UA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𝑵</m:t>
                          </m:r>
                        </m:num>
                        <m:den>
                          <m:r>
                            <a:rPr lang="en-US" sz="3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den>
                      </m:f>
                      <m:r>
                        <a:rPr lang="en-US" sz="36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5037334-5DBC-0BB6-141B-BB061C3494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166" y="2424763"/>
                <a:ext cx="1626097" cy="103720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Рисунок 16">
            <a:hlinkClick r:id="rId11"/>
            <a:extLst>
              <a:ext uri="{FF2B5EF4-FFF2-40B4-BE49-F238E27FC236}">
                <a16:creationId xmlns:a16="http://schemas.microsoft.com/office/drawing/2014/main" id="{44FAD391-C174-316C-7A2F-A6742D7CB46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297" y="5762834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accel="46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  <p:bldP spid="13" grpId="0"/>
          <p:bldP spid="15" grpId="0" animBg="1"/>
          <p:bldP spid="1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accel="4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" grpId="0" animBg="1"/>
          <p:bldP spid="5" grpId="0" animBg="1"/>
          <p:bldP spid="6" grpId="0" animBg="1"/>
          <p:bldP spid="13" grpId="0"/>
          <p:bldP spid="15" grpId="0" animBg="1"/>
          <p:bldP spid="16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4CEF166A-79E3-E0F1-3498-E50A842BCC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715244" y="78202"/>
            <a:ext cx="10316136" cy="616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D33A85-581F-3CE1-5EC9-8CDED6ED2534}"/>
              </a:ext>
            </a:extLst>
          </p:cNvPr>
          <p:cNvSpPr txBox="1"/>
          <p:nvPr/>
        </p:nvSpPr>
        <p:spPr>
          <a:xfrm>
            <a:off x="2437549" y="729770"/>
            <a:ext cx="4435763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Тема роботи.</a:t>
            </a:r>
            <a:r>
              <a:rPr lang="uk-UA" sz="18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/>
              <a:t>Вимірювання періоду обертання тіла та обертової частоти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3675AF-667A-B9DC-E0FC-DE5D9D41E904}"/>
              </a:ext>
            </a:extLst>
          </p:cNvPr>
          <p:cNvSpPr txBox="1"/>
          <p:nvPr/>
        </p:nvSpPr>
        <p:spPr>
          <a:xfrm>
            <a:off x="2437549" y="1361611"/>
            <a:ext cx="4435763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Мета: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виміряти період обертання та обертову частоту тіла під час його рівномірного руху по колу.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E05689-2295-BA99-AAF0-CEE0CFDB7DDA}"/>
              </a:ext>
            </a:extLst>
          </p:cNvPr>
          <p:cNvSpPr txBox="1"/>
          <p:nvPr/>
        </p:nvSpPr>
        <p:spPr>
          <a:xfrm>
            <a:off x="3989258" y="57131"/>
            <a:ext cx="103512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Число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A7CBAC-4A44-3C7A-975D-456266F764FB}"/>
              </a:ext>
            </a:extLst>
          </p:cNvPr>
          <p:cNvSpPr txBox="1"/>
          <p:nvPr/>
        </p:nvSpPr>
        <p:spPr>
          <a:xfrm>
            <a:off x="2820555" y="333314"/>
            <a:ext cx="351559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Лабораторна робота №2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4FEB0B-022D-B09B-7C5C-8DD6E98E0796}"/>
              </a:ext>
            </a:extLst>
          </p:cNvPr>
          <p:cNvSpPr txBox="1"/>
          <p:nvPr/>
        </p:nvSpPr>
        <p:spPr>
          <a:xfrm>
            <a:off x="2437548" y="3241004"/>
            <a:ext cx="443576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Хід роботи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446597-D8E9-539E-61B7-5F89C964D62B}"/>
              </a:ext>
            </a:extLst>
          </p:cNvPr>
          <p:cNvSpPr txBox="1"/>
          <p:nvPr/>
        </p:nvSpPr>
        <p:spPr>
          <a:xfrm>
            <a:off x="2393818" y="3616556"/>
            <a:ext cx="45161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Розташував тіло на нитці над центром намальованого кола. Примусив тіло рухатися по колу, щоб траєкторія його руху збігалася з колом.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59A517-1040-82B5-4CFD-080B04D17936}"/>
              </a:ext>
            </a:extLst>
          </p:cNvPr>
          <p:cNvSpPr txBox="1"/>
          <p:nvPr/>
        </p:nvSpPr>
        <p:spPr>
          <a:xfrm>
            <a:off x="2437545" y="2260816"/>
            <a:ext cx="4540771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Обладнання: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ea typeface="Calibri" panose="020F0502020204030204" pitchFamily="34" charset="0"/>
                <a:cs typeface="Times New Roman" panose="02020603050405020304" pitchFamily="18" charset="0"/>
              </a:rPr>
              <a:t>секундомір, лінійка, нитка, аркуш із зображенням кола радіусом 8 см, металева кулька з кільцем для нитки.</a:t>
            </a:r>
            <a:endParaRPr lang="uk-UA" dirty="0"/>
          </a:p>
        </p:txBody>
      </p:sp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A6C8A34B-C9F6-B01F-BF86-DDBD0C34B0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4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EDC7E74-E39E-3F77-A752-53D9741DAAB1}"/>
              </a:ext>
            </a:extLst>
          </p:cNvPr>
          <p:cNvSpPr txBox="1"/>
          <p:nvPr/>
        </p:nvSpPr>
        <p:spPr>
          <a:xfrm>
            <a:off x="2479249" y="129276"/>
            <a:ext cx="1575515" cy="470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Дослід.</a:t>
            </a:r>
          </a:p>
        </p:txBody>
      </p:sp>
      <p:sp>
        <p:nvSpPr>
          <p:cNvPr id="11" name="Стрілка: шеврон 10">
            <a:extLst>
              <a:ext uri="{FF2B5EF4-FFF2-40B4-BE49-F238E27FC236}">
                <a16:creationId xmlns:a16="http://schemas.microsoft.com/office/drawing/2014/main" id="{FDCB6670-392C-2A23-58E5-A898C13F270A}"/>
              </a:ext>
            </a:extLst>
          </p:cNvPr>
          <p:cNvSpPr/>
          <p:nvPr/>
        </p:nvSpPr>
        <p:spPr>
          <a:xfrm>
            <a:off x="235671" y="129277"/>
            <a:ext cx="669303" cy="546755"/>
          </a:xfrm>
          <a:prstGeom prst="chevron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2" name="Стрілка: шеврон 11">
            <a:extLst>
              <a:ext uri="{FF2B5EF4-FFF2-40B4-BE49-F238E27FC236}">
                <a16:creationId xmlns:a16="http://schemas.microsoft.com/office/drawing/2014/main" id="{D84A70C6-3767-383F-8D7B-903C94E97A8A}"/>
              </a:ext>
            </a:extLst>
          </p:cNvPr>
          <p:cNvSpPr/>
          <p:nvPr/>
        </p:nvSpPr>
        <p:spPr>
          <a:xfrm>
            <a:off x="904974" y="129276"/>
            <a:ext cx="669303" cy="546755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3" name="Стрілка: шеврон 12">
            <a:extLst>
              <a:ext uri="{FF2B5EF4-FFF2-40B4-BE49-F238E27FC236}">
                <a16:creationId xmlns:a16="http://schemas.microsoft.com/office/drawing/2014/main" id="{9B2C622E-5268-F233-B9A4-772694AB17BD}"/>
              </a:ext>
            </a:extLst>
          </p:cNvPr>
          <p:cNvSpPr/>
          <p:nvPr/>
        </p:nvSpPr>
        <p:spPr>
          <a:xfrm>
            <a:off x="1611984" y="148130"/>
            <a:ext cx="669303" cy="546755"/>
          </a:xfrm>
          <a:prstGeom prst="chevron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14" name="Picture 2" descr="Мальчик думает: векторные изображения и иллюстрации, которые можно скачать  бесплатно | Freepik">
            <a:extLst>
              <a:ext uri="{FF2B5EF4-FFF2-40B4-BE49-F238E27FC236}">
                <a16:creationId xmlns:a16="http://schemas.microsoft.com/office/drawing/2014/main" id="{10C4F738-2B08-2107-8854-40DE32A81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72" y="694885"/>
            <a:ext cx="2482080" cy="205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121A1E-FD3F-63D0-644C-AE282897F13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954" t="28687" r="8864" b="19192"/>
          <a:stretch/>
        </p:blipFill>
        <p:spPr>
          <a:xfrm>
            <a:off x="2435508" y="902969"/>
            <a:ext cx="9541656" cy="5260146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C873BD48-7A28-DFB1-5C97-1F6A78587C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4CEF166A-79E3-E0F1-3498-E50A842BCC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715244" y="78202"/>
            <a:ext cx="10316136" cy="616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D33A85-581F-3CE1-5EC9-8CDED6ED2534}"/>
              </a:ext>
            </a:extLst>
          </p:cNvPr>
          <p:cNvSpPr txBox="1"/>
          <p:nvPr/>
        </p:nvSpPr>
        <p:spPr>
          <a:xfrm>
            <a:off x="2437549" y="729770"/>
            <a:ext cx="4435763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Тема роботи.</a:t>
            </a:r>
            <a:r>
              <a:rPr lang="uk-UA" sz="18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/>
              <a:t>Вимірювання періоду обертання тіла та обертової частоти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3675AF-667A-B9DC-E0FC-DE5D9D41E904}"/>
              </a:ext>
            </a:extLst>
          </p:cNvPr>
          <p:cNvSpPr txBox="1"/>
          <p:nvPr/>
        </p:nvSpPr>
        <p:spPr>
          <a:xfrm>
            <a:off x="2437549" y="1361611"/>
            <a:ext cx="4435763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Мета: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виміряти період обертання та обертову частоту тіла під час його рівномірного руху по колу.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E05689-2295-BA99-AAF0-CEE0CFDB7DDA}"/>
              </a:ext>
            </a:extLst>
          </p:cNvPr>
          <p:cNvSpPr txBox="1"/>
          <p:nvPr/>
        </p:nvSpPr>
        <p:spPr>
          <a:xfrm>
            <a:off x="3989258" y="57131"/>
            <a:ext cx="103512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Число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A7CBAC-4A44-3C7A-975D-456266F764FB}"/>
              </a:ext>
            </a:extLst>
          </p:cNvPr>
          <p:cNvSpPr txBox="1"/>
          <p:nvPr/>
        </p:nvSpPr>
        <p:spPr>
          <a:xfrm>
            <a:off x="2820555" y="333314"/>
            <a:ext cx="351559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Лабораторна робота №2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4FEB0B-022D-B09B-7C5C-8DD6E98E0796}"/>
              </a:ext>
            </a:extLst>
          </p:cNvPr>
          <p:cNvSpPr txBox="1"/>
          <p:nvPr/>
        </p:nvSpPr>
        <p:spPr>
          <a:xfrm>
            <a:off x="2421032" y="3208747"/>
            <a:ext cx="443576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Хід роботи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446597-D8E9-539E-61B7-5F89C964D62B}"/>
              </a:ext>
            </a:extLst>
          </p:cNvPr>
          <p:cNvSpPr txBox="1"/>
          <p:nvPr/>
        </p:nvSpPr>
        <p:spPr>
          <a:xfrm>
            <a:off x="2421032" y="3605370"/>
            <a:ext cx="45161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Розташував тіло на нитці над центром намальованого кола. Примусив тіло рухатися по колу, щоб траєкторія його руху збігалася з колом.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D18F46-9567-36BD-C0BC-589F46ACAFE6}"/>
              </a:ext>
            </a:extLst>
          </p:cNvPr>
          <p:cNvSpPr txBox="1"/>
          <p:nvPr/>
        </p:nvSpPr>
        <p:spPr>
          <a:xfrm>
            <a:off x="2437545" y="4869239"/>
            <a:ext cx="45161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Виміряв час, за який тіло здійснило  10 обертів. Повторив дослід 3 рази. Дані вимірювань заніс до таблиці.</a:t>
            </a:r>
            <a:endParaRPr lang="uk-UA" dirty="0"/>
          </a:p>
        </p:txBody>
      </p:sp>
      <p:graphicFrame>
        <p:nvGraphicFramePr>
          <p:cNvPr id="18" name="Таблиця 4">
            <a:extLst>
              <a:ext uri="{FF2B5EF4-FFF2-40B4-BE49-F238E27FC236}">
                <a16:creationId xmlns:a16="http://schemas.microsoft.com/office/drawing/2014/main" id="{33FDA0C3-0719-769D-B1FB-9A1E65FFC8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400418"/>
              </p:ext>
            </p:extLst>
          </p:nvPr>
        </p:nvGraphicFramePr>
        <p:xfrm>
          <a:off x="6994829" y="244907"/>
          <a:ext cx="4377867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820">
                  <a:extLst>
                    <a:ext uri="{9D8B030D-6E8A-4147-A177-3AD203B41FA5}">
                      <a16:colId xmlns:a16="http://schemas.microsoft.com/office/drawing/2014/main" val="2270516801"/>
                    </a:ext>
                  </a:extLst>
                </a:gridCol>
                <a:gridCol w="611071">
                  <a:extLst>
                    <a:ext uri="{9D8B030D-6E8A-4147-A177-3AD203B41FA5}">
                      <a16:colId xmlns:a16="http://schemas.microsoft.com/office/drawing/2014/main" val="3086773379"/>
                    </a:ext>
                  </a:extLst>
                </a:gridCol>
                <a:gridCol w="741553">
                  <a:extLst>
                    <a:ext uri="{9D8B030D-6E8A-4147-A177-3AD203B41FA5}">
                      <a16:colId xmlns:a16="http://schemas.microsoft.com/office/drawing/2014/main" val="2767154765"/>
                    </a:ext>
                  </a:extLst>
                </a:gridCol>
                <a:gridCol w="905163">
                  <a:extLst>
                    <a:ext uri="{9D8B030D-6E8A-4147-A177-3AD203B41FA5}">
                      <a16:colId xmlns:a16="http://schemas.microsoft.com/office/drawing/2014/main" val="636806123"/>
                    </a:ext>
                  </a:extLst>
                </a:gridCol>
                <a:gridCol w="720437">
                  <a:extLst>
                    <a:ext uri="{9D8B030D-6E8A-4147-A177-3AD203B41FA5}">
                      <a16:colId xmlns:a16="http://schemas.microsoft.com/office/drawing/2014/main" val="2744610925"/>
                    </a:ext>
                  </a:extLst>
                </a:gridCol>
                <a:gridCol w="787823">
                  <a:extLst>
                    <a:ext uri="{9D8B030D-6E8A-4147-A177-3AD203B41FA5}">
                      <a16:colId xmlns:a16="http://schemas.microsoft.com/office/drawing/2014/main" val="20680252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№ досліду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Кількість обертів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Середній 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baseline="-25000" dirty="0"/>
                        <a:t>сер 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Період</a:t>
                      </a:r>
                    </a:p>
                    <a:p>
                      <a:pPr algn="ctr"/>
                      <a:r>
                        <a:rPr lang="uk-UA" sz="1400" dirty="0"/>
                        <a:t>Т,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Частота </a:t>
                      </a:r>
                      <a:r>
                        <a:rPr lang="en-US" sz="1400" dirty="0"/>
                        <a:t>n</a:t>
                      </a:r>
                      <a:r>
                        <a:rPr lang="uk-UA" sz="1400" dirty="0"/>
                        <a:t>, об/с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9796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326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47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83268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F2F7D2E-5143-A47F-039F-71C60281916C}"/>
              </a:ext>
            </a:extLst>
          </p:cNvPr>
          <p:cNvSpPr txBox="1"/>
          <p:nvPr/>
        </p:nvSpPr>
        <p:spPr>
          <a:xfrm>
            <a:off x="7693891" y="1497200"/>
            <a:ext cx="498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ABA579-26A1-D9C7-88CB-865F15B424B0}"/>
              </a:ext>
            </a:extLst>
          </p:cNvPr>
          <p:cNvSpPr txBox="1"/>
          <p:nvPr/>
        </p:nvSpPr>
        <p:spPr>
          <a:xfrm>
            <a:off x="8258184" y="1176945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D74B12-0F9E-9658-8D92-1B2EA189B64F}"/>
              </a:ext>
            </a:extLst>
          </p:cNvPr>
          <p:cNvSpPr txBox="1"/>
          <p:nvPr/>
        </p:nvSpPr>
        <p:spPr>
          <a:xfrm>
            <a:off x="8243446" y="1538609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4B3F7D-8452-ACD9-7652-93C3A89A9E48}"/>
              </a:ext>
            </a:extLst>
          </p:cNvPr>
          <p:cNvSpPr txBox="1"/>
          <p:nvPr/>
        </p:nvSpPr>
        <p:spPr>
          <a:xfrm>
            <a:off x="8243446" y="1900273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D1D216F-6E54-4A3C-703A-26858AEADF97}"/>
              </a:ext>
            </a:extLst>
          </p:cNvPr>
          <p:cNvSpPr txBox="1"/>
          <p:nvPr/>
        </p:nvSpPr>
        <p:spPr>
          <a:xfrm>
            <a:off x="2437545" y="2260816"/>
            <a:ext cx="4540771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Обладнання: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ea typeface="Calibri" panose="020F0502020204030204" pitchFamily="34" charset="0"/>
                <a:cs typeface="Times New Roman" panose="02020603050405020304" pitchFamily="18" charset="0"/>
              </a:rPr>
              <a:t>секундомір, лінійка, нитка, аркуш із зображенням кола радіусом 8 см, металева кулька з кільцем для нитки.</a:t>
            </a:r>
            <a:endParaRPr lang="uk-UA" dirty="0"/>
          </a:p>
        </p:txBody>
      </p:sp>
      <p:pic>
        <p:nvPicPr>
          <p:cNvPr id="23" name="Рисунок 22">
            <a:hlinkClick r:id="rId7"/>
            <a:extLst>
              <a:ext uri="{FF2B5EF4-FFF2-40B4-BE49-F238E27FC236}">
                <a16:creationId xmlns:a16="http://schemas.microsoft.com/office/drawing/2014/main" id="{B8E2B4C0-4DD2-9200-C550-FB998B40A1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0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4CEF166A-79E3-E0F1-3498-E50A842BCC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715244" y="78202"/>
            <a:ext cx="10316136" cy="616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D33A85-581F-3CE1-5EC9-8CDED6ED2534}"/>
              </a:ext>
            </a:extLst>
          </p:cNvPr>
          <p:cNvSpPr txBox="1"/>
          <p:nvPr/>
        </p:nvSpPr>
        <p:spPr>
          <a:xfrm>
            <a:off x="2437549" y="729770"/>
            <a:ext cx="4435763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Тема роботи.</a:t>
            </a:r>
            <a:r>
              <a:rPr lang="uk-UA" sz="18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/>
              <a:t>Вимірювання періоду обертання тіла та обертової частоти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3675AF-667A-B9DC-E0FC-DE5D9D41E904}"/>
              </a:ext>
            </a:extLst>
          </p:cNvPr>
          <p:cNvSpPr txBox="1"/>
          <p:nvPr/>
        </p:nvSpPr>
        <p:spPr>
          <a:xfrm>
            <a:off x="2437549" y="1361611"/>
            <a:ext cx="4435763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Мета: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виміряти період обертання та обертову частоту тіла під час його рівномірного руху по колу.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E05689-2295-BA99-AAF0-CEE0CFDB7DDA}"/>
              </a:ext>
            </a:extLst>
          </p:cNvPr>
          <p:cNvSpPr txBox="1"/>
          <p:nvPr/>
        </p:nvSpPr>
        <p:spPr>
          <a:xfrm>
            <a:off x="3989258" y="57131"/>
            <a:ext cx="103512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Число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A7CBAC-4A44-3C7A-975D-456266F764FB}"/>
              </a:ext>
            </a:extLst>
          </p:cNvPr>
          <p:cNvSpPr txBox="1"/>
          <p:nvPr/>
        </p:nvSpPr>
        <p:spPr>
          <a:xfrm>
            <a:off x="2820555" y="333314"/>
            <a:ext cx="351559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Лабораторна робота №2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4FEB0B-022D-B09B-7C5C-8DD6E98E0796}"/>
              </a:ext>
            </a:extLst>
          </p:cNvPr>
          <p:cNvSpPr txBox="1"/>
          <p:nvPr/>
        </p:nvSpPr>
        <p:spPr>
          <a:xfrm>
            <a:off x="2437541" y="3208747"/>
            <a:ext cx="443576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Хід роботи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446597-D8E9-539E-61B7-5F89C964D62B}"/>
              </a:ext>
            </a:extLst>
          </p:cNvPr>
          <p:cNvSpPr txBox="1"/>
          <p:nvPr/>
        </p:nvSpPr>
        <p:spPr>
          <a:xfrm>
            <a:off x="2357141" y="3590497"/>
            <a:ext cx="45161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Розташував тіло на нитці над центром намальованого кола. Примусив тіло рухатися по колу, щоб траєкторія його руху збігалася з колом.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D18F46-9567-36BD-C0BC-589F46ACAFE6}"/>
              </a:ext>
            </a:extLst>
          </p:cNvPr>
          <p:cNvSpPr txBox="1"/>
          <p:nvPr/>
        </p:nvSpPr>
        <p:spPr>
          <a:xfrm>
            <a:off x="2357141" y="4816376"/>
            <a:ext cx="45161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Виміряв час, за який тіло здійснило  10 обертів. Повторив дослід 3 рази. Дані вимірювань заніс до таблиці.</a:t>
            </a:r>
            <a:endParaRPr lang="uk-UA" dirty="0"/>
          </a:p>
        </p:txBody>
      </p:sp>
      <p:graphicFrame>
        <p:nvGraphicFramePr>
          <p:cNvPr id="18" name="Таблиця 4">
            <a:extLst>
              <a:ext uri="{FF2B5EF4-FFF2-40B4-BE49-F238E27FC236}">
                <a16:creationId xmlns:a16="http://schemas.microsoft.com/office/drawing/2014/main" id="{33FDA0C3-0719-769D-B1FB-9A1E65FFC855}"/>
              </a:ext>
            </a:extLst>
          </p:cNvPr>
          <p:cNvGraphicFramePr>
            <a:graphicFrameLocks noGrp="1"/>
          </p:cNvGraphicFramePr>
          <p:nvPr/>
        </p:nvGraphicFramePr>
        <p:xfrm>
          <a:off x="6994829" y="244907"/>
          <a:ext cx="4377867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820">
                  <a:extLst>
                    <a:ext uri="{9D8B030D-6E8A-4147-A177-3AD203B41FA5}">
                      <a16:colId xmlns:a16="http://schemas.microsoft.com/office/drawing/2014/main" val="2270516801"/>
                    </a:ext>
                  </a:extLst>
                </a:gridCol>
                <a:gridCol w="611071">
                  <a:extLst>
                    <a:ext uri="{9D8B030D-6E8A-4147-A177-3AD203B41FA5}">
                      <a16:colId xmlns:a16="http://schemas.microsoft.com/office/drawing/2014/main" val="3086773379"/>
                    </a:ext>
                  </a:extLst>
                </a:gridCol>
                <a:gridCol w="741553">
                  <a:extLst>
                    <a:ext uri="{9D8B030D-6E8A-4147-A177-3AD203B41FA5}">
                      <a16:colId xmlns:a16="http://schemas.microsoft.com/office/drawing/2014/main" val="2767154765"/>
                    </a:ext>
                  </a:extLst>
                </a:gridCol>
                <a:gridCol w="905163">
                  <a:extLst>
                    <a:ext uri="{9D8B030D-6E8A-4147-A177-3AD203B41FA5}">
                      <a16:colId xmlns:a16="http://schemas.microsoft.com/office/drawing/2014/main" val="636806123"/>
                    </a:ext>
                  </a:extLst>
                </a:gridCol>
                <a:gridCol w="720437">
                  <a:extLst>
                    <a:ext uri="{9D8B030D-6E8A-4147-A177-3AD203B41FA5}">
                      <a16:colId xmlns:a16="http://schemas.microsoft.com/office/drawing/2014/main" val="2744610925"/>
                    </a:ext>
                  </a:extLst>
                </a:gridCol>
                <a:gridCol w="787823">
                  <a:extLst>
                    <a:ext uri="{9D8B030D-6E8A-4147-A177-3AD203B41FA5}">
                      <a16:colId xmlns:a16="http://schemas.microsoft.com/office/drawing/2014/main" val="20680252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№ досліду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Кількість обертів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Середній 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baseline="-25000" dirty="0"/>
                        <a:t>сер 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Період</a:t>
                      </a:r>
                    </a:p>
                    <a:p>
                      <a:pPr algn="ctr"/>
                      <a:r>
                        <a:rPr lang="uk-UA" sz="1400" dirty="0"/>
                        <a:t>Т,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Частота </a:t>
                      </a:r>
                      <a:r>
                        <a:rPr lang="en-US" sz="1400" dirty="0"/>
                        <a:t>n</a:t>
                      </a:r>
                      <a:r>
                        <a:rPr lang="uk-UA" sz="1400" dirty="0"/>
                        <a:t>, об/с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9796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326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47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83268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F2F7D2E-5143-A47F-039F-71C60281916C}"/>
              </a:ext>
            </a:extLst>
          </p:cNvPr>
          <p:cNvSpPr txBox="1"/>
          <p:nvPr/>
        </p:nvSpPr>
        <p:spPr>
          <a:xfrm>
            <a:off x="7693891" y="1497200"/>
            <a:ext cx="498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ABA579-26A1-D9C7-88CB-865F15B424B0}"/>
              </a:ext>
            </a:extLst>
          </p:cNvPr>
          <p:cNvSpPr txBox="1"/>
          <p:nvPr/>
        </p:nvSpPr>
        <p:spPr>
          <a:xfrm>
            <a:off x="8258184" y="1176945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D74B12-0F9E-9658-8D92-1B2EA189B64F}"/>
              </a:ext>
            </a:extLst>
          </p:cNvPr>
          <p:cNvSpPr txBox="1"/>
          <p:nvPr/>
        </p:nvSpPr>
        <p:spPr>
          <a:xfrm>
            <a:off x="8243446" y="1538609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4B3F7D-8452-ACD9-7652-93C3A89A9E48}"/>
              </a:ext>
            </a:extLst>
          </p:cNvPr>
          <p:cNvSpPr txBox="1"/>
          <p:nvPr/>
        </p:nvSpPr>
        <p:spPr>
          <a:xfrm>
            <a:off x="8243446" y="1900273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4E9508-609F-2EF0-9C3E-01B9A649FD2C}"/>
              </a:ext>
            </a:extLst>
          </p:cNvPr>
          <p:cNvSpPr txBox="1"/>
          <p:nvPr/>
        </p:nvSpPr>
        <p:spPr>
          <a:xfrm>
            <a:off x="9069161" y="1546277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1F66384-8F80-10D6-D0E2-3B649C54D307}"/>
              </a:ext>
            </a:extLst>
          </p:cNvPr>
          <p:cNvSpPr txBox="1"/>
          <p:nvPr/>
        </p:nvSpPr>
        <p:spPr>
          <a:xfrm>
            <a:off x="6994829" y="2385982"/>
            <a:ext cx="45161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Обчислив середній час руху кульки. Результат обчислення заніс до таблиці.</a:t>
            </a:r>
            <a:endParaRPr lang="uk-UA" dirty="0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4C1FC2E-FD99-A1DB-DF24-5715CAAC66B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9394" t="40138" r="22879" b="48553"/>
          <a:stretch/>
        </p:blipFill>
        <p:spPr>
          <a:xfrm>
            <a:off x="6953704" y="2987950"/>
            <a:ext cx="1521161" cy="545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61600C7-3B0A-2438-0A8C-FC84DB236586}"/>
                  </a:ext>
                </a:extLst>
              </p:cNvPr>
              <p:cNvSpPr txBox="1"/>
              <p:nvPr/>
            </p:nvSpPr>
            <p:spPr>
              <a:xfrm>
                <a:off x="8304125" y="3294288"/>
                <a:ext cx="3377607" cy="5597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uk-UA" sz="2000" i="1" baseline="-25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сер</a:t>
                </a:r>
                <a:r>
                  <a:rPr lang="uk-UA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26,9+26,3+26,7</m:t>
                        </m:r>
                      </m:num>
                      <m:den>
                        <m:r>
                          <a:rPr lang="uk-UA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=26,6 с</m:t>
                    </m:r>
                  </m:oMath>
                </a14:m>
                <a:endParaRPr lang="uk-UA" sz="2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61600C7-3B0A-2438-0A8C-FC84DB236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4125" y="3294288"/>
                <a:ext cx="3377607" cy="559769"/>
              </a:xfrm>
              <a:prstGeom prst="rect">
                <a:avLst/>
              </a:prstGeom>
              <a:blipFill>
                <a:blip r:embed="rId9"/>
                <a:stretch>
                  <a:fillRect l="-1805" b="-76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4492651F-C406-5E58-E337-0765D61E0BA0}"/>
              </a:ext>
            </a:extLst>
          </p:cNvPr>
          <p:cNvSpPr txBox="1"/>
          <p:nvPr/>
        </p:nvSpPr>
        <p:spPr>
          <a:xfrm>
            <a:off x="2437545" y="2260816"/>
            <a:ext cx="4540771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Обладнання: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ea typeface="Calibri" panose="020F0502020204030204" pitchFamily="34" charset="0"/>
                <a:cs typeface="Times New Roman" panose="02020603050405020304" pitchFamily="18" charset="0"/>
              </a:rPr>
              <a:t>секундомір, лінійка, нитка, аркуш із зображенням кола радіусом 8 см, металева кулька з кільцем для нитки.</a:t>
            </a:r>
            <a:endParaRPr lang="uk-UA" dirty="0"/>
          </a:p>
        </p:txBody>
      </p:sp>
      <p:pic>
        <p:nvPicPr>
          <p:cNvPr id="26" name="Рисунок 25">
            <a:hlinkClick r:id="rId10"/>
            <a:extLst>
              <a:ext uri="{FF2B5EF4-FFF2-40B4-BE49-F238E27FC236}">
                <a16:creationId xmlns:a16="http://schemas.microsoft.com/office/drawing/2014/main" id="{4EE74D3E-9BB9-B8CF-D655-A69FE5BD3AD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2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4CEF166A-79E3-E0F1-3498-E50A842BCC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715244" y="78202"/>
            <a:ext cx="10316136" cy="616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D33A85-581F-3CE1-5EC9-8CDED6ED2534}"/>
              </a:ext>
            </a:extLst>
          </p:cNvPr>
          <p:cNvSpPr txBox="1"/>
          <p:nvPr/>
        </p:nvSpPr>
        <p:spPr>
          <a:xfrm>
            <a:off x="2437549" y="729770"/>
            <a:ext cx="4435763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Тема роботи.</a:t>
            </a:r>
            <a:r>
              <a:rPr lang="uk-UA" sz="1800" b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/>
              <a:t>Вимірювання періоду обертання тіла та обертової частоти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3675AF-667A-B9DC-E0FC-DE5D9D41E904}"/>
              </a:ext>
            </a:extLst>
          </p:cNvPr>
          <p:cNvSpPr txBox="1"/>
          <p:nvPr/>
        </p:nvSpPr>
        <p:spPr>
          <a:xfrm>
            <a:off x="2437549" y="1361611"/>
            <a:ext cx="4435763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Мета: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виміряти період обертання та обертову частоту тіла під час його рівномірного руху по колу.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E05689-2295-BA99-AAF0-CEE0CFDB7DDA}"/>
              </a:ext>
            </a:extLst>
          </p:cNvPr>
          <p:cNvSpPr txBox="1"/>
          <p:nvPr/>
        </p:nvSpPr>
        <p:spPr>
          <a:xfrm>
            <a:off x="3989258" y="57131"/>
            <a:ext cx="103512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Число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A7CBAC-4A44-3C7A-975D-456266F764FB}"/>
              </a:ext>
            </a:extLst>
          </p:cNvPr>
          <p:cNvSpPr txBox="1"/>
          <p:nvPr/>
        </p:nvSpPr>
        <p:spPr>
          <a:xfrm>
            <a:off x="2820555" y="333314"/>
            <a:ext cx="3515591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Лабораторна робота №2</a:t>
            </a:r>
            <a:endParaRPr lang="uk-UA" sz="18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4FEB0B-022D-B09B-7C5C-8DD6E98E0796}"/>
              </a:ext>
            </a:extLst>
          </p:cNvPr>
          <p:cNvSpPr txBox="1"/>
          <p:nvPr/>
        </p:nvSpPr>
        <p:spPr>
          <a:xfrm>
            <a:off x="2437548" y="3267819"/>
            <a:ext cx="443576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Хід роботи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446597-D8E9-539E-61B7-5F89C964D62B}"/>
              </a:ext>
            </a:extLst>
          </p:cNvPr>
          <p:cNvSpPr txBox="1"/>
          <p:nvPr/>
        </p:nvSpPr>
        <p:spPr>
          <a:xfrm>
            <a:off x="2396075" y="3662341"/>
            <a:ext cx="45161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Розташував тіло на нитці над центром намальованого кола. Примусив тіло рухатися по колу, щоб траєкторія його руху збігалася з колом.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D18F46-9567-36BD-C0BC-589F46ACAFE6}"/>
              </a:ext>
            </a:extLst>
          </p:cNvPr>
          <p:cNvSpPr txBox="1"/>
          <p:nvPr/>
        </p:nvSpPr>
        <p:spPr>
          <a:xfrm>
            <a:off x="2357141" y="4920932"/>
            <a:ext cx="45161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Виміряв час, за який тіло здійснило  10 обертів. Повторив дослід 3 рази. Дані вимірювань заніс до таблиці.</a:t>
            </a:r>
            <a:endParaRPr lang="uk-UA" dirty="0"/>
          </a:p>
        </p:txBody>
      </p:sp>
      <p:graphicFrame>
        <p:nvGraphicFramePr>
          <p:cNvPr id="18" name="Таблиця 4">
            <a:extLst>
              <a:ext uri="{FF2B5EF4-FFF2-40B4-BE49-F238E27FC236}">
                <a16:creationId xmlns:a16="http://schemas.microsoft.com/office/drawing/2014/main" id="{33FDA0C3-0719-769D-B1FB-9A1E65FFC855}"/>
              </a:ext>
            </a:extLst>
          </p:cNvPr>
          <p:cNvGraphicFramePr>
            <a:graphicFrameLocks noGrp="1"/>
          </p:cNvGraphicFramePr>
          <p:nvPr/>
        </p:nvGraphicFramePr>
        <p:xfrm>
          <a:off x="6994829" y="244907"/>
          <a:ext cx="4377867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820">
                  <a:extLst>
                    <a:ext uri="{9D8B030D-6E8A-4147-A177-3AD203B41FA5}">
                      <a16:colId xmlns:a16="http://schemas.microsoft.com/office/drawing/2014/main" val="2270516801"/>
                    </a:ext>
                  </a:extLst>
                </a:gridCol>
                <a:gridCol w="611071">
                  <a:extLst>
                    <a:ext uri="{9D8B030D-6E8A-4147-A177-3AD203B41FA5}">
                      <a16:colId xmlns:a16="http://schemas.microsoft.com/office/drawing/2014/main" val="3086773379"/>
                    </a:ext>
                  </a:extLst>
                </a:gridCol>
                <a:gridCol w="741553">
                  <a:extLst>
                    <a:ext uri="{9D8B030D-6E8A-4147-A177-3AD203B41FA5}">
                      <a16:colId xmlns:a16="http://schemas.microsoft.com/office/drawing/2014/main" val="2767154765"/>
                    </a:ext>
                  </a:extLst>
                </a:gridCol>
                <a:gridCol w="905163">
                  <a:extLst>
                    <a:ext uri="{9D8B030D-6E8A-4147-A177-3AD203B41FA5}">
                      <a16:colId xmlns:a16="http://schemas.microsoft.com/office/drawing/2014/main" val="636806123"/>
                    </a:ext>
                  </a:extLst>
                </a:gridCol>
                <a:gridCol w="720437">
                  <a:extLst>
                    <a:ext uri="{9D8B030D-6E8A-4147-A177-3AD203B41FA5}">
                      <a16:colId xmlns:a16="http://schemas.microsoft.com/office/drawing/2014/main" val="2744610925"/>
                    </a:ext>
                  </a:extLst>
                </a:gridCol>
                <a:gridCol w="787823">
                  <a:extLst>
                    <a:ext uri="{9D8B030D-6E8A-4147-A177-3AD203B41FA5}">
                      <a16:colId xmlns:a16="http://schemas.microsoft.com/office/drawing/2014/main" val="20680252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№ досліду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Кількість обертів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Середній час руху кульки</a:t>
                      </a:r>
                    </a:p>
                    <a:p>
                      <a:pPr algn="ctr"/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t</a:t>
                      </a:r>
                      <a:r>
                        <a:rPr lang="uk-UA" sz="1400" baseline="-25000" dirty="0"/>
                        <a:t>сер </a:t>
                      </a:r>
                      <a:r>
                        <a:rPr lang="uk-UA" sz="1400" dirty="0"/>
                        <a:t>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Період</a:t>
                      </a:r>
                    </a:p>
                    <a:p>
                      <a:pPr algn="ctr"/>
                      <a:r>
                        <a:rPr lang="uk-UA" sz="1400" dirty="0"/>
                        <a:t>Т, 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Частота </a:t>
                      </a:r>
                      <a:r>
                        <a:rPr lang="en-US" sz="1400" dirty="0"/>
                        <a:t>n</a:t>
                      </a:r>
                      <a:r>
                        <a:rPr lang="uk-UA" sz="1400" dirty="0"/>
                        <a:t>, об/с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9796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326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4714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4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uk-UA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83268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F2F7D2E-5143-A47F-039F-71C60281916C}"/>
              </a:ext>
            </a:extLst>
          </p:cNvPr>
          <p:cNvSpPr txBox="1"/>
          <p:nvPr/>
        </p:nvSpPr>
        <p:spPr>
          <a:xfrm>
            <a:off x="7693891" y="1497200"/>
            <a:ext cx="498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7ABA579-26A1-D9C7-88CB-865F15B424B0}"/>
              </a:ext>
            </a:extLst>
          </p:cNvPr>
          <p:cNvSpPr txBox="1"/>
          <p:nvPr/>
        </p:nvSpPr>
        <p:spPr>
          <a:xfrm>
            <a:off x="8258184" y="1176945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D74B12-0F9E-9658-8D92-1B2EA189B64F}"/>
              </a:ext>
            </a:extLst>
          </p:cNvPr>
          <p:cNvSpPr txBox="1"/>
          <p:nvPr/>
        </p:nvSpPr>
        <p:spPr>
          <a:xfrm>
            <a:off x="8243446" y="1538609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4B3F7D-8452-ACD9-7652-93C3A89A9E48}"/>
              </a:ext>
            </a:extLst>
          </p:cNvPr>
          <p:cNvSpPr txBox="1"/>
          <p:nvPr/>
        </p:nvSpPr>
        <p:spPr>
          <a:xfrm>
            <a:off x="8243446" y="1900273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4E9508-609F-2EF0-9C3E-01B9A649FD2C}"/>
              </a:ext>
            </a:extLst>
          </p:cNvPr>
          <p:cNvSpPr txBox="1"/>
          <p:nvPr/>
        </p:nvSpPr>
        <p:spPr>
          <a:xfrm>
            <a:off x="9069161" y="1546277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26,6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1F66384-8F80-10D6-D0E2-3B649C54D307}"/>
              </a:ext>
            </a:extLst>
          </p:cNvPr>
          <p:cNvSpPr txBox="1"/>
          <p:nvPr/>
        </p:nvSpPr>
        <p:spPr>
          <a:xfrm>
            <a:off x="6994829" y="2385982"/>
            <a:ext cx="45161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Обчислив середній час руху кульки. Результат обчислення заніс до таблиці.</a:t>
            </a:r>
            <a:endParaRPr lang="uk-UA" dirty="0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4C1FC2E-FD99-A1DB-DF24-5715CAAC66B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9394" t="40138" r="22879" b="48553"/>
          <a:stretch/>
        </p:blipFill>
        <p:spPr>
          <a:xfrm>
            <a:off x="6953704" y="2987950"/>
            <a:ext cx="1521161" cy="545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61600C7-3B0A-2438-0A8C-FC84DB236586}"/>
                  </a:ext>
                </a:extLst>
              </p:cNvPr>
              <p:cNvSpPr txBox="1"/>
              <p:nvPr/>
            </p:nvSpPr>
            <p:spPr>
              <a:xfrm>
                <a:off x="8304125" y="3294288"/>
                <a:ext cx="3377607" cy="5597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uk-UA" sz="2000" i="1" baseline="-25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сер</a:t>
                </a:r>
                <a:r>
                  <a:rPr lang="uk-UA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26,9+26,3+26,7</m:t>
                        </m:r>
                      </m:num>
                      <m:den>
                        <m:r>
                          <a:rPr lang="uk-UA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=26,6 с</m:t>
                    </m:r>
                  </m:oMath>
                </a14:m>
                <a:endParaRPr lang="uk-UA" sz="2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61600C7-3B0A-2438-0A8C-FC84DB236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4125" y="3294288"/>
                <a:ext cx="3377607" cy="559769"/>
              </a:xfrm>
              <a:prstGeom prst="rect">
                <a:avLst/>
              </a:prstGeom>
              <a:blipFill>
                <a:blip r:embed="rId9"/>
                <a:stretch>
                  <a:fillRect l="-1805" b="-76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2FBEC03B-018B-38C4-E7D7-2F98B62BF23B}"/>
              </a:ext>
            </a:extLst>
          </p:cNvPr>
          <p:cNvSpPr txBox="1"/>
          <p:nvPr/>
        </p:nvSpPr>
        <p:spPr>
          <a:xfrm>
            <a:off x="6953704" y="3818369"/>
            <a:ext cx="45161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Обчислив період і частоту обертання кульки. Результати заніс до таблиці.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5F8FAF2-3ECF-E3A2-798F-CDDDC95688D1}"/>
                  </a:ext>
                </a:extLst>
              </p:cNvPr>
              <p:cNvSpPr txBox="1"/>
              <p:nvPr/>
            </p:nvSpPr>
            <p:spPr>
              <a:xfrm>
                <a:off x="7005171" y="4469370"/>
                <a:ext cx="1941174" cy="5597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uk-UA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26,</m:t>
                        </m:r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den>
                    </m:f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66 с</m:t>
                    </m:r>
                  </m:oMath>
                </a14:m>
                <a:endParaRPr lang="uk-UA" sz="20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5F8FAF2-3ECF-E3A2-798F-CDDDC95688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5171" y="4469370"/>
                <a:ext cx="1941174" cy="559769"/>
              </a:xfrm>
              <a:prstGeom prst="rect">
                <a:avLst/>
              </a:prstGeom>
              <a:blipFill>
                <a:blip r:embed="rId10"/>
                <a:stretch>
                  <a:fillRect l="-3135" b="-76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F0F3AC-DFA5-F24E-BB0F-93CEA6D9CEBE}"/>
                  </a:ext>
                </a:extLst>
              </p:cNvPr>
              <p:cNvSpPr txBox="1"/>
              <p:nvPr/>
            </p:nvSpPr>
            <p:spPr>
              <a:xfrm>
                <a:off x="9092512" y="4463887"/>
                <a:ext cx="2428822" cy="5850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US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uk-UA" sz="2000" i="1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num>
                      <m:den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26,6</m:t>
                        </m:r>
                      </m:den>
                    </m:f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</m:t>
                    </m:r>
                    <m:r>
                      <a:rPr lang="uk-UA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,38</m:t>
                    </m:r>
                  </m:oMath>
                </a14:m>
                <a:r>
                  <a:rPr lang="uk-UA" sz="2000" dirty="0"/>
                  <a:t> об/с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B4F0F3AC-DFA5-F24E-BB0F-93CEA6D9CE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2512" y="4463887"/>
                <a:ext cx="2428822" cy="585032"/>
              </a:xfrm>
              <a:prstGeom prst="rect">
                <a:avLst/>
              </a:prstGeom>
              <a:blipFill>
                <a:blip r:embed="rId11"/>
                <a:stretch>
                  <a:fillRect l="-2764" b="-312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77F06F9C-7955-E359-8034-46D9AF5BAAF5}"/>
              </a:ext>
            </a:extLst>
          </p:cNvPr>
          <p:cNvSpPr txBox="1"/>
          <p:nvPr/>
        </p:nvSpPr>
        <p:spPr>
          <a:xfrm>
            <a:off x="9916068" y="1538609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2,66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BB3258-E1A5-5D92-94C7-415670E299C3}"/>
              </a:ext>
            </a:extLst>
          </p:cNvPr>
          <p:cNvSpPr txBox="1"/>
          <p:nvPr/>
        </p:nvSpPr>
        <p:spPr>
          <a:xfrm>
            <a:off x="10630476" y="1547485"/>
            <a:ext cx="6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0,38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19A3C22-39A1-94D0-117F-174C058BF5F4}"/>
              </a:ext>
            </a:extLst>
          </p:cNvPr>
          <p:cNvSpPr txBox="1"/>
          <p:nvPr/>
        </p:nvSpPr>
        <p:spPr>
          <a:xfrm>
            <a:off x="2437545" y="2260816"/>
            <a:ext cx="4540771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Обладнання:</a:t>
            </a: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ea typeface="Calibri" panose="020F0502020204030204" pitchFamily="34" charset="0"/>
                <a:cs typeface="Times New Roman" panose="02020603050405020304" pitchFamily="18" charset="0"/>
              </a:rPr>
              <a:t>секундомір, лінійка, нитка, аркуш із зображенням кола радіусом 8 см, металева кулька з кільцем для нитки.</a:t>
            </a:r>
            <a:endParaRPr lang="uk-UA" dirty="0"/>
          </a:p>
        </p:txBody>
      </p:sp>
      <p:pic>
        <p:nvPicPr>
          <p:cNvPr id="29" name="Рисунок 28">
            <a:hlinkClick r:id="rId12"/>
            <a:extLst>
              <a:ext uri="{FF2B5EF4-FFF2-40B4-BE49-F238E27FC236}">
                <a16:creationId xmlns:a16="http://schemas.microsoft.com/office/drawing/2014/main" id="{430B1D1A-F332-2344-94DA-1C26286E94E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0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31112" y="78202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2" descr="Зошит шкільний Kite Hot Wheels HW21-236, 18 аркушів, клітинка | Kite Україна">
            <a:extLst>
              <a:ext uri="{FF2B5EF4-FFF2-40B4-BE49-F238E27FC236}">
                <a16:creationId xmlns:a16="http://schemas.microsoft.com/office/drawing/2014/main" id="{4CEF166A-79E3-E0F1-3498-E50A842BCC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9" t="21075" r="2258" b="21864"/>
          <a:stretch/>
        </p:blipFill>
        <p:spPr bwMode="auto">
          <a:xfrm>
            <a:off x="1715244" y="78202"/>
            <a:ext cx="10316136" cy="616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artoon little boy studying 8390465 Vector Art at Vecteezy">
            <a:extLst>
              <a:ext uri="{FF2B5EF4-FFF2-40B4-BE49-F238E27FC236}">
                <a16:creationId xmlns:a16="http://schemas.microsoft.com/office/drawing/2014/main" id="{DF04E3A0-58C1-91F3-0C7A-95EA36F81E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74"/>
          <a:stretch/>
        </p:blipFill>
        <p:spPr bwMode="auto">
          <a:xfrm>
            <a:off x="31112" y="3985814"/>
            <a:ext cx="1982238" cy="241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5C726AE-BDDA-ADCF-AA8E-5841DE3530A3}"/>
              </a:ext>
            </a:extLst>
          </p:cNvPr>
          <p:cNvSpPr txBox="1"/>
          <p:nvPr/>
        </p:nvSpPr>
        <p:spPr>
          <a:xfrm>
            <a:off x="2433680" y="231987"/>
            <a:ext cx="4502830" cy="2153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uk-UA" sz="1800" b="1" i="1" u="sng" dirty="0">
                <a:solidFill>
                  <a:srgbClr val="7030A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Висновок.</a:t>
            </a:r>
          </a:p>
          <a:p>
            <a:pPr>
              <a:lnSpc>
                <a:spcPct val="107000"/>
              </a:lnSpc>
            </a:pPr>
            <a:r>
              <a:rPr lang="uk-UA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Я дослідив рух кульки по колу. Виміряв час 10 обертів. Обчислив період та обертову частоту кульки під час її рівномірного руху по колу. На практиці впевнився, що період і частота мають взаємно-обернену залежність.</a:t>
            </a:r>
            <a:endParaRPr lang="uk-UA" dirty="0"/>
          </a:p>
        </p:txBody>
      </p:sp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DB37FC42-684F-D785-E25E-41BF9321A5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325" y="5579361"/>
            <a:ext cx="2860861" cy="111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0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697</Words>
  <Application>Microsoft Office PowerPoint</Application>
  <PresentationFormat>Широкий екран</PresentationFormat>
  <Paragraphs>109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Тема Office</vt:lpstr>
      <vt:lpstr>Лабораторна робота 2  «Вимірювання періоду обертання тіла та обертової частоти»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79</cp:revision>
  <dcterms:created xsi:type="dcterms:W3CDTF">2023-02-10T14:56:58Z</dcterms:created>
  <dcterms:modified xsi:type="dcterms:W3CDTF">2024-12-15T15:34:45Z</dcterms:modified>
</cp:coreProperties>
</file>