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1" r:id="rId3"/>
    <p:sldId id="288" r:id="rId4"/>
    <p:sldId id="290" r:id="rId5"/>
    <p:sldId id="318" r:id="rId6"/>
    <p:sldId id="317" r:id="rId7"/>
    <p:sldId id="325" r:id="rId8"/>
    <p:sldId id="327" r:id="rId9"/>
    <p:sldId id="277" r:id="rId10"/>
    <p:sldId id="328" r:id="rId1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5C01E-F928-4B83-AC7D-5009DA6440DF}" type="datetimeFigureOut">
              <a:rPr lang="uk-UA" smtClean="0"/>
              <a:t>30.09.2024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BBAD5-83CC-4904-8F6A-CF791C2A6E9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2169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09/30/2024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5tsmwyxyPB8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5tsmwyxyPB8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5tsmwyxyPB8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5tsmwyxyPB8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10" Type="http://schemas.openxmlformats.org/officeDocument/2006/relationships/image" Target="../media/image5.png"/><Relationship Id="rId4" Type="http://schemas.openxmlformats.org/officeDocument/2006/relationships/image" Target="../media/image11.gif"/><Relationship Id="rId9" Type="http://schemas.openxmlformats.org/officeDocument/2006/relationships/hyperlink" Target="https://youtu.be/5tsmwyxyPB8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3.jpg"/><Relationship Id="rId7" Type="http://schemas.openxmlformats.org/officeDocument/2006/relationships/image" Target="../media/image14.gif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6.gif"/><Relationship Id="rId10" Type="http://schemas.openxmlformats.org/officeDocument/2006/relationships/image" Target="../media/image5.png"/><Relationship Id="rId4" Type="http://schemas.openxmlformats.org/officeDocument/2006/relationships/image" Target="../media/image15.gif"/><Relationship Id="rId9" Type="http://schemas.openxmlformats.org/officeDocument/2006/relationships/hyperlink" Target="https://youtu.be/5tsmwyxyPB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5tsmwyxyPB8" TargetMode="External"/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3.jp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3.jpg"/><Relationship Id="rId7" Type="http://schemas.openxmlformats.org/officeDocument/2006/relationships/image" Target="../media/image22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11" Type="http://schemas.openxmlformats.org/officeDocument/2006/relationships/image" Target="../media/image5.png"/><Relationship Id="rId5" Type="http://schemas.openxmlformats.org/officeDocument/2006/relationships/image" Target="../media/image21.png"/><Relationship Id="rId10" Type="http://schemas.openxmlformats.org/officeDocument/2006/relationships/hyperlink" Target="https://youtu.be/5tsmwyxyPB8" TargetMode="External"/><Relationship Id="rId4" Type="http://schemas.openxmlformats.org/officeDocument/2006/relationships/image" Target="../media/image20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5tsmwyxyPB8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5.png"/><Relationship Id="rId3" Type="http://schemas.openxmlformats.org/officeDocument/2006/relationships/image" Target="../media/image27.jpg"/><Relationship Id="rId7" Type="http://schemas.openxmlformats.org/officeDocument/2006/relationships/hyperlink" Target="https://youtu.be/5tsmwyxyPB8" TargetMode="External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11" Type="http://schemas.openxmlformats.org/officeDocument/2006/relationships/image" Target="../media/image33.png"/><Relationship Id="rId5" Type="http://schemas.openxmlformats.org/officeDocument/2006/relationships/image" Target="../media/image29.jpeg"/><Relationship Id="rId10" Type="http://schemas.openxmlformats.org/officeDocument/2006/relationships/image" Target="../media/image32.png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1173910"/>
            <a:ext cx="8474696" cy="3224678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Механічний рух. Відносність руху та спокою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8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C0BCDE99-C9AF-124B-902A-72469B3E24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247" y="5176056"/>
            <a:ext cx="4769172" cy="186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26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Згадайте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сидите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вагоні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потяга й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дивитеся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потяг,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сусідній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колії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Раптом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вам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зда-ється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ваш потяг рушив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вікном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почали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пропливати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вагони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сусіднього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потяга. І тут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диви-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тесь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навпроти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і…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ваш потяг, як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раніше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пероні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якби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вікна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навпроти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змогли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з’ясувати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ваш потяг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відправився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станції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Как воспитать ребенка в одиночку">
            <a:extLst>
              <a:ext uri="{FF2B5EF4-FFF2-40B4-BE49-F238E27FC236}">
                <a16:creationId xmlns:a16="http://schemas.microsoft.com/office/drawing/2014/main" id="{3B18522C-076D-4FDF-AB24-376978AFB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367" y="1682496"/>
            <a:ext cx="4884735" cy="427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EF5ADB7-A241-4EDA-B682-8E8D48EEDB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909" t="33535" r="33106" b="24533"/>
          <a:stretch/>
        </p:blipFill>
        <p:spPr>
          <a:xfrm>
            <a:off x="277091" y="1468582"/>
            <a:ext cx="7352145" cy="4231085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61C16D14-B6C7-CE7B-CE68-A52192DA6E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7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Усе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перебуває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русі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мільярди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розлітаються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галактики; Земля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обер-тається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навколо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здійснюючи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оберт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краплині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води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безліч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мікробів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щосекунди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пересуваються</a:t>
            </a: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місця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51383D-E561-57CE-7211-6FCCEC94E4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061" t="30169" r="9394" b="26599"/>
          <a:stretch/>
        </p:blipFill>
        <p:spPr>
          <a:xfrm>
            <a:off x="618835" y="1146849"/>
            <a:ext cx="11174845" cy="4210242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1E88DEE6-515B-CD78-7610-A3F82D0A2F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5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Будь-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механічні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риси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1)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змінюють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просторі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2)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відбувається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плином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часу.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9111CB8-FF32-4654-45AF-7A7049C831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667" t="47946" r="8939" b="17845"/>
          <a:stretch/>
        </p:blipFill>
        <p:spPr>
          <a:xfrm>
            <a:off x="1237672" y="847251"/>
            <a:ext cx="8898394" cy="4978400"/>
          </a:xfrm>
          <a:prstGeom prst="rect">
            <a:avLst/>
          </a:prstGeom>
        </p:spPr>
      </p:pic>
      <p:pic>
        <p:nvPicPr>
          <p:cNvPr id="1026" name="Picture 2" descr="секундомер | это... Что такое секундомер?">
            <a:extLst>
              <a:ext uri="{FF2B5EF4-FFF2-40B4-BE49-F238E27FC236}">
                <a16:creationId xmlns:a16="http://schemas.microsoft.com/office/drawing/2014/main" id="{E42DF7FA-884A-3C43-4F19-77557F8C7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0538">
            <a:off x="10182187" y="2920401"/>
            <a:ext cx="1985995" cy="2847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7E266A64-BF4A-EDB3-1EC4-E5A12637CA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0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26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просторі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змінюється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рухо-мого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тілом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За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взяти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будь-яке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виходячи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міркувань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зручнос-ті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як дерево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узбіччі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так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автомобіль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мчить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дорогою.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і плане-та Земля,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Tree Sticker - Tree - Discover &amp; Share GIFs">
            <a:extLst>
              <a:ext uri="{FF2B5EF4-FFF2-40B4-BE49-F238E27FC236}">
                <a16:creationId xmlns:a16="http://schemas.microsoft.com/office/drawing/2014/main" id="{EE99F076-E7C1-5EDE-D1C6-9ACCF2D6E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781" y="947783"/>
            <a:ext cx="3901876" cy="433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00AE967-B533-E048-1387-6AD66ED67E34}"/>
              </a:ext>
            </a:extLst>
          </p:cNvPr>
          <p:cNvSpPr/>
          <p:nvPr/>
        </p:nvSpPr>
        <p:spPr>
          <a:xfrm>
            <a:off x="-116113" y="4816536"/>
            <a:ext cx="12467770" cy="8570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80" name="Picture 8" descr="Солнце картинка гиф Happy-laser.ru">
            <a:extLst>
              <a:ext uri="{FF2B5EF4-FFF2-40B4-BE49-F238E27FC236}">
                <a16:creationId xmlns:a16="http://schemas.microsoft.com/office/drawing/2014/main" id="{878434A7-97E7-A486-EA0A-9E12134FD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047749"/>
            <a:ext cx="1647825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hico agitando chico, niño, mano, fotografía png | PNGWing">
            <a:extLst>
              <a:ext uri="{FF2B5EF4-FFF2-40B4-BE49-F238E27FC236}">
                <a16:creationId xmlns:a16="http://schemas.microsoft.com/office/drawing/2014/main" id="{09B5E674-F458-F0C5-AB9E-DDF4BA232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70" b="94457" l="10000" r="90000">
                        <a14:foregroundMark x1="41957" y1="27391" x2="42826" y2="28587"/>
                        <a14:foregroundMark x1="57174" y1="28043" x2="57609" y2="29457"/>
                        <a14:foregroundMark x1="60652" y1="91087" x2="71413" y2="89348"/>
                        <a14:foregroundMark x1="60000" y1="93043" x2="67065" y2="93370"/>
                        <a14:foregroundMark x1="67065" y1="94022" x2="76522" y2="92935"/>
                        <a14:foregroundMark x1="36304" y1="94457" x2="45870" y2="93804"/>
                        <a14:foregroundMark x1="32500" y1="93043" x2="36413" y2="94022"/>
                        <a14:foregroundMark x1="71087" y1="20000" x2="66087" y2="12826"/>
                        <a14:foregroundMark x1="66087" y1="12826" x2="45326" y2="9565"/>
                        <a14:foregroundMark x1="44348" y1="14674" x2="63152" y2="16304"/>
                        <a14:foregroundMark x1="61630" y1="10000" x2="53804" y2="9022"/>
                        <a14:foregroundMark x1="53804" y1="9022" x2="42283" y2="11196"/>
                        <a14:foregroundMark x1="42283" y1="11196" x2="36739" y2="15978"/>
                        <a14:foregroundMark x1="36739" y1="15978" x2="65109" y2="20109"/>
                        <a14:foregroundMark x1="60978" y1="8370" x2="45652" y2="7935"/>
                        <a14:foregroundMark x1="45652" y1="7935" x2="44565" y2="8478"/>
                        <a14:foregroundMark x1="52609" y1="5870" x2="60543" y2="6630"/>
                        <a14:foregroundMark x1="60543" y1="6630" x2="48696" y2="5870"/>
                        <a14:foregroundMark x1="48696" y1="5870" x2="42174" y2="8370"/>
                        <a14:foregroundMark x1="42174" y1="8370" x2="35217" y2="17174"/>
                        <a14:foregroundMark x1="35217" y1="17174" x2="44674" y2="19348"/>
                        <a14:foregroundMark x1="39130" y1="20109" x2="39022" y2="19457"/>
                        <a14:foregroundMark x1="35543" y1="19130" x2="42174" y2="24674"/>
                        <a14:foregroundMark x1="34565" y1="17174" x2="35978" y2="24348"/>
                        <a14:foregroundMark x1="62065" y1="6957" x2="69674" y2="13478"/>
                        <a14:foregroundMark x1="69674" y1="13478" x2="69674" y2="13587"/>
                        <a14:foregroundMark x1="69891" y1="9674" x2="72283" y2="20652"/>
                        <a14:foregroundMark x1="72283" y1="20652" x2="69674" y2="25109"/>
                        <a14:foregroundMark x1="70543" y1="35543" x2="68587" y2="37826"/>
                        <a14:foregroundMark x1="36087" y1="33804" x2="36522" y2="35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281" y="3638447"/>
            <a:ext cx="1304720" cy="141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ike гифки, анимированные GIF изображения bike - скачать гиф картинки на  GIFER">
            <a:extLst>
              <a:ext uri="{FF2B5EF4-FFF2-40B4-BE49-F238E27FC236}">
                <a16:creationId xmlns:a16="http://schemas.microsoft.com/office/drawing/2014/main" id="{9ECB2570-1D27-9562-7BF6-BB70B1F365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3" t="5960" r="16546" b="5475"/>
          <a:stretch/>
        </p:blipFill>
        <p:spPr bwMode="auto">
          <a:xfrm>
            <a:off x="1997507" y="3429000"/>
            <a:ext cx="1958109" cy="190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64E34C61-2647-D367-3201-6AB3050BDB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6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70833E-6 2.22222E-6 L 1.17057 2.22222E-6 " pathEditMode="relative" rAng="0" ptsTypes="AA">
                                      <p:cBhvr>
                                        <p:cTn id="2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529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BC551C-B538-49D4-8AB3-03778755B0B9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Після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того як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вибрано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з ним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пов’язують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систему координат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Система координат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допомогою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однієї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трьох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осей;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уздовж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осей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відкладають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обраному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масштабі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кілометрах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метрах.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Tomar un riesgo Optimista bostezando temporizador gif animado Accesible  estera capoc">
            <a:extLst>
              <a:ext uri="{FF2B5EF4-FFF2-40B4-BE49-F238E27FC236}">
                <a16:creationId xmlns:a16="http://schemas.microsoft.com/office/drawing/2014/main" id="{F8997382-C95B-2350-5ECB-FCA68D29B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4400">
            <a:off x="616530" y="1139432"/>
            <a:ext cx="932410" cy="135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муха гиф">
            <a:extLst>
              <a:ext uri="{FF2B5EF4-FFF2-40B4-BE49-F238E27FC236}">
                <a16:creationId xmlns:a16="http://schemas.microsoft.com/office/drawing/2014/main" id="{E230BFF8-DE63-9BDF-5193-75B2E7861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311" y="1606260"/>
            <a:ext cx="24003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Tree Sticker - Tree - Discover &amp; Share GIFs">
            <a:extLst>
              <a:ext uri="{FF2B5EF4-FFF2-40B4-BE49-F238E27FC236}">
                <a16:creationId xmlns:a16="http://schemas.microsoft.com/office/drawing/2014/main" id="{A9536721-804E-1301-33AF-B7996EA32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440" y="1198934"/>
            <a:ext cx="2490581" cy="27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FC570CC0-ADC4-8759-9110-BC11DB3996CC}"/>
              </a:ext>
            </a:extLst>
          </p:cNvPr>
          <p:cNvSpPr/>
          <p:nvPr/>
        </p:nvSpPr>
        <p:spPr>
          <a:xfrm>
            <a:off x="-80046" y="3629792"/>
            <a:ext cx="5583463" cy="336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14" name="Групувати 13">
            <a:extLst>
              <a:ext uri="{FF2B5EF4-FFF2-40B4-BE49-F238E27FC236}">
                <a16:creationId xmlns:a16="http://schemas.microsoft.com/office/drawing/2014/main" id="{38F6B0D4-E718-7298-D93A-C91E01991491}"/>
              </a:ext>
            </a:extLst>
          </p:cNvPr>
          <p:cNvGrpSpPr/>
          <p:nvPr/>
        </p:nvGrpSpPr>
        <p:grpSpPr>
          <a:xfrm>
            <a:off x="89722" y="3700901"/>
            <a:ext cx="5413695" cy="265345"/>
            <a:chOff x="89722" y="3700901"/>
            <a:chExt cx="5413695" cy="265345"/>
          </a:xfrm>
        </p:grpSpPr>
        <p:cxnSp>
          <p:nvCxnSpPr>
            <p:cNvPr id="5" name="Пряма зі стрілкою 4">
              <a:extLst>
                <a:ext uri="{FF2B5EF4-FFF2-40B4-BE49-F238E27FC236}">
                  <a16:creationId xmlns:a16="http://schemas.microsoft.com/office/drawing/2014/main" id="{6716CCD7-8894-B8C4-9DC4-8EE160CD1B8B}"/>
                </a:ext>
              </a:extLst>
            </p:cNvPr>
            <p:cNvCxnSpPr>
              <a:cxnSpLocks/>
              <a:endCxn id="8" idx="3"/>
            </p:cNvCxnSpPr>
            <p:nvPr/>
          </p:nvCxnSpPr>
          <p:spPr>
            <a:xfrm flipV="1">
              <a:off x="89722" y="3798019"/>
              <a:ext cx="5413695" cy="4258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 сполучна лінія 12">
              <a:extLst>
                <a:ext uri="{FF2B5EF4-FFF2-40B4-BE49-F238E27FC236}">
                  <a16:creationId xmlns:a16="http://schemas.microsoft.com/office/drawing/2014/main" id="{3094BAB8-B2D9-C70A-45CA-A0EF3B1028D3}"/>
                </a:ext>
              </a:extLst>
            </p:cNvPr>
            <p:cNvCxnSpPr/>
            <p:nvPr/>
          </p:nvCxnSpPr>
          <p:spPr>
            <a:xfrm>
              <a:off x="2857500" y="3700901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 сполучна лінія 15">
              <a:extLst>
                <a:ext uri="{FF2B5EF4-FFF2-40B4-BE49-F238E27FC236}">
                  <a16:creationId xmlns:a16="http://schemas.microsoft.com/office/drawing/2014/main" id="{26EDD200-1620-78C1-0C10-6913BB13445A}"/>
                </a:ext>
              </a:extLst>
            </p:cNvPr>
            <p:cNvCxnSpPr/>
            <p:nvPr/>
          </p:nvCxnSpPr>
          <p:spPr>
            <a:xfrm>
              <a:off x="2228850" y="3718802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 сполучна лінія 16">
              <a:extLst>
                <a:ext uri="{FF2B5EF4-FFF2-40B4-BE49-F238E27FC236}">
                  <a16:creationId xmlns:a16="http://schemas.microsoft.com/office/drawing/2014/main" id="{9C3AF0BA-AEF8-8AE0-98AC-71BE74BD4DC9}"/>
                </a:ext>
              </a:extLst>
            </p:cNvPr>
            <p:cNvCxnSpPr/>
            <p:nvPr/>
          </p:nvCxnSpPr>
          <p:spPr>
            <a:xfrm>
              <a:off x="1546440" y="3724003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>
              <a:extLst>
                <a:ext uri="{FF2B5EF4-FFF2-40B4-BE49-F238E27FC236}">
                  <a16:creationId xmlns:a16="http://schemas.microsoft.com/office/drawing/2014/main" id="{C0F8C0D4-5E0D-0788-8358-2D0F33995210}"/>
                </a:ext>
              </a:extLst>
            </p:cNvPr>
            <p:cNvCxnSpPr/>
            <p:nvPr/>
          </p:nvCxnSpPr>
          <p:spPr>
            <a:xfrm>
              <a:off x="930442" y="3712515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 сполучна лінія 18">
              <a:extLst>
                <a:ext uri="{FF2B5EF4-FFF2-40B4-BE49-F238E27FC236}">
                  <a16:creationId xmlns:a16="http://schemas.microsoft.com/office/drawing/2014/main" id="{6D19EE23-C669-86FB-6253-C863DA1457B6}"/>
                </a:ext>
              </a:extLst>
            </p:cNvPr>
            <p:cNvCxnSpPr/>
            <p:nvPr/>
          </p:nvCxnSpPr>
          <p:spPr>
            <a:xfrm>
              <a:off x="276392" y="3743326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 сполучна лінія 19">
              <a:extLst>
                <a:ext uri="{FF2B5EF4-FFF2-40B4-BE49-F238E27FC236}">
                  <a16:creationId xmlns:a16="http://schemas.microsoft.com/office/drawing/2014/main" id="{F4FD0D22-9AF5-3F22-37E9-A3630EE5F577}"/>
                </a:ext>
              </a:extLst>
            </p:cNvPr>
            <p:cNvCxnSpPr/>
            <p:nvPr/>
          </p:nvCxnSpPr>
          <p:spPr>
            <a:xfrm>
              <a:off x="3473450" y="3712515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 сполучна лінія 20">
              <a:extLst>
                <a:ext uri="{FF2B5EF4-FFF2-40B4-BE49-F238E27FC236}">
                  <a16:creationId xmlns:a16="http://schemas.microsoft.com/office/drawing/2014/main" id="{4DD4E7C2-5417-1E3B-ED48-E5CA3E01FEE6}"/>
                </a:ext>
              </a:extLst>
            </p:cNvPr>
            <p:cNvCxnSpPr/>
            <p:nvPr/>
          </p:nvCxnSpPr>
          <p:spPr>
            <a:xfrm>
              <a:off x="4095750" y="3718802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 сполучна лінія 21">
              <a:extLst>
                <a:ext uri="{FF2B5EF4-FFF2-40B4-BE49-F238E27FC236}">
                  <a16:creationId xmlns:a16="http://schemas.microsoft.com/office/drawing/2014/main" id="{40B5E88E-3A5C-C4A7-2B3F-6020D6AD9006}"/>
                </a:ext>
              </a:extLst>
            </p:cNvPr>
            <p:cNvCxnSpPr/>
            <p:nvPr/>
          </p:nvCxnSpPr>
          <p:spPr>
            <a:xfrm>
              <a:off x="4711700" y="3724003"/>
              <a:ext cx="0" cy="22292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2" descr="Bike гифки, анимированные GIF изображения bike - скачать гиф картинки на  GIFER">
            <a:extLst>
              <a:ext uri="{FF2B5EF4-FFF2-40B4-BE49-F238E27FC236}">
                <a16:creationId xmlns:a16="http://schemas.microsoft.com/office/drawing/2014/main" id="{AFF7484A-96CE-35FC-747A-3163163A12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3" t="5960" r="16546" b="5475"/>
          <a:stretch/>
        </p:blipFill>
        <p:spPr bwMode="auto">
          <a:xfrm>
            <a:off x="89722" y="2872323"/>
            <a:ext cx="993014" cy="96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2217A066-65FB-824E-2AC0-A306FA022B9C}"/>
              </a:ext>
            </a:extLst>
          </p:cNvPr>
          <p:cNvSpPr/>
          <p:nvPr/>
        </p:nvSpPr>
        <p:spPr>
          <a:xfrm flipH="1" flipV="1">
            <a:off x="2641654" y="3842085"/>
            <a:ext cx="4574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0</a:t>
            </a: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114ECDA0-EE18-9D6C-DED7-D5EF3AC3DFEF}"/>
              </a:ext>
            </a:extLst>
          </p:cNvPr>
          <p:cNvSpPr/>
          <p:nvPr/>
        </p:nvSpPr>
        <p:spPr>
          <a:xfrm flipH="1">
            <a:off x="3244744" y="3840765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26" name="Прямокутник 25">
            <a:extLst>
              <a:ext uri="{FF2B5EF4-FFF2-40B4-BE49-F238E27FC236}">
                <a16:creationId xmlns:a16="http://schemas.microsoft.com/office/drawing/2014/main" id="{83B54723-CA9B-119C-004F-F662A454E2D6}"/>
              </a:ext>
            </a:extLst>
          </p:cNvPr>
          <p:cNvSpPr/>
          <p:nvPr/>
        </p:nvSpPr>
        <p:spPr>
          <a:xfrm flipH="1">
            <a:off x="3879907" y="3830262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27" name="Прямокутник 26">
            <a:extLst>
              <a:ext uri="{FF2B5EF4-FFF2-40B4-BE49-F238E27FC236}">
                <a16:creationId xmlns:a16="http://schemas.microsoft.com/office/drawing/2014/main" id="{9D19E325-48FF-12A1-8669-789CE6FB9F30}"/>
              </a:ext>
            </a:extLst>
          </p:cNvPr>
          <p:cNvSpPr/>
          <p:nvPr/>
        </p:nvSpPr>
        <p:spPr>
          <a:xfrm flipH="1">
            <a:off x="4494480" y="3840765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28" name="Прямокутник 27">
            <a:extLst>
              <a:ext uri="{FF2B5EF4-FFF2-40B4-BE49-F238E27FC236}">
                <a16:creationId xmlns:a16="http://schemas.microsoft.com/office/drawing/2014/main" id="{295499E9-B2A9-D366-3FBF-E799E2683856}"/>
              </a:ext>
            </a:extLst>
          </p:cNvPr>
          <p:cNvSpPr/>
          <p:nvPr/>
        </p:nvSpPr>
        <p:spPr>
          <a:xfrm flipH="1">
            <a:off x="1928348" y="3858558"/>
            <a:ext cx="5527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-1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id="{B91A6F04-DB29-50D9-32CF-F8DDEDEF1B5B}"/>
              </a:ext>
            </a:extLst>
          </p:cNvPr>
          <p:cNvSpPr/>
          <p:nvPr/>
        </p:nvSpPr>
        <p:spPr>
          <a:xfrm flipH="1">
            <a:off x="1219150" y="3840601"/>
            <a:ext cx="5527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-2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96FD6BCD-DDD8-989D-011B-D6CA4DEEB8C6}"/>
              </a:ext>
            </a:extLst>
          </p:cNvPr>
          <p:cNvSpPr/>
          <p:nvPr/>
        </p:nvSpPr>
        <p:spPr>
          <a:xfrm flipH="1">
            <a:off x="602920" y="3830261"/>
            <a:ext cx="5527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-3</a:t>
            </a:r>
          </a:p>
        </p:txBody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B54E10E3-EE68-8D18-9C44-E6A7B79E680B}"/>
              </a:ext>
            </a:extLst>
          </p:cNvPr>
          <p:cNvSpPr/>
          <p:nvPr/>
        </p:nvSpPr>
        <p:spPr>
          <a:xfrm flipH="1">
            <a:off x="4711700" y="3152704"/>
            <a:ext cx="115894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</a:t>
            </a:r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м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BC2CDD5-F3B9-4547-2B57-7E377B4360D7}"/>
              </a:ext>
            </a:extLst>
          </p:cNvPr>
          <p:cNvSpPr txBox="1"/>
          <p:nvPr/>
        </p:nvSpPr>
        <p:spPr>
          <a:xfrm>
            <a:off x="208181" y="4440680"/>
            <a:ext cx="5662468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велосипедиста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певний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момент часу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прямолінійній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ділянці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дороги,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досить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однієї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5" name="Групувати 54">
            <a:extLst>
              <a:ext uri="{FF2B5EF4-FFF2-40B4-BE49-F238E27FC236}">
                <a16:creationId xmlns:a16="http://schemas.microsoft.com/office/drawing/2014/main" id="{F3D97B69-BD95-BAAB-FF71-C7F742371564}"/>
              </a:ext>
            </a:extLst>
          </p:cNvPr>
          <p:cNvGrpSpPr/>
          <p:nvPr/>
        </p:nvGrpSpPr>
        <p:grpSpPr>
          <a:xfrm>
            <a:off x="6501913" y="1212637"/>
            <a:ext cx="5413695" cy="3137460"/>
            <a:chOff x="6517074" y="875199"/>
            <a:chExt cx="5413695" cy="3137460"/>
          </a:xfrm>
        </p:grpSpPr>
        <p:grpSp>
          <p:nvGrpSpPr>
            <p:cNvPr id="33" name="Групувати 32">
              <a:extLst>
                <a:ext uri="{FF2B5EF4-FFF2-40B4-BE49-F238E27FC236}">
                  <a16:creationId xmlns:a16="http://schemas.microsoft.com/office/drawing/2014/main" id="{032A6937-A1C7-2C68-FB01-514FB285F2B4}"/>
                </a:ext>
              </a:extLst>
            </p:cNvPr>
            <p:cNvGrpSpPr/>
            <p:nvPr/>
          </p:nvGrpSpPr>
          <p:grpSpPr>
            <a:xfrm>
              <a:off x="6517074" y="3658476"/>
              <a:ext cx="5413695" cy="246022"/>
              <a:chOff x="89722" y="3700901"/>
              <a:chExt cx="5413695" cy="246022"/>
            </a:xfrm>
          </p:grpSpPr>
          <p:cxnSp>
            <p:nvCxnSpPr>
              <p:cNvPr id="34" name="Пряма зі стрілкою 33">
                <a:extLst>
                  <a:ext uri="{FF2B5EF4-FFF2-40B4-BE49-F238E27FC236}">
                    <a16:creationId xmlns:a16="http://schemas.microsoft.com/office/drawing/2014/main" id="{9B6BAD89-244A-3F9A-6697-A6AECAD0521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9722" y="3798019"/>
                <a:ext cx="5413695" cy="42582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Пряма сполучна лінія 34">
                <a:extLst>
                  <a:ext uri="{FF2B5EF4-FFF2-40B4-BE49-F238E27FC236}">
                    <a16:creationId xmlns:a16="http://schemas.microsoft.com/office/drawing/2014/main" id="{82D3D98A-ADF9-8B3C-EB05-191C4533E507}"/>
                  </a:ext>
                </a:extLst>
              </p:cNvPr>
              <p:cNvCxnSpPr/>
              <p:nvPr/>
            </p:nvCxnSpPr>
            <p:spPr>
              <a:xfrm>
                <a:off x="2857500" y="3700901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Пряма сполучна лінія 35">
                <a:extLst>
                  <a:ext uri="{FF2B5EF4-FFF2-40B4-BE49-F238E27FC236}">
                    <a16:creationId xmlns:a16="http://schemas.microsoft.com/office/drawing/2014/main" id="{F158A572-A38B-BF13-1804-C523A0222AFF}"/>
                  </a:ext>
                </a:extLst>
              </p:cNvPr>
              <p:cNvCxnSpPr/>
              <p:nvPr/>
            </p:nvCxnSpPr>
            <p:spPr>
              <a:xfrm>
                <a:off x="2228850" y="3718802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Пряма сполучна лінія 36">
                <a:extLst>
                  <a:ext uri="{FF2B5EF4-FFF2-40B4-BE49-F238E27FC236}">
                    <a16:creationId xmlns:a16="http://schemas.microsoft.com/office/drawing/2014/main" id="{A9D65EEF-DF54-AF76-337A-0011DB1AC4E2}"/>
                  </a:ext>
                </a:extLst>
              </p:cNvPr>
              <p:cNvCxnSpPr/>
              <p:nvPr/>
            </p:nvCxnSpPr>
            <p:spPr>
              <a:xfrm>
                <a:off x="1546440" y="3724003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 сполучна лінія 37">
                <a:extLst>
                  <a:ext uri="{FF2B5EF4-FFF2-40B4-BE49-F238E27FC236}">
                    <a16:creationId xmlns:a16="http://schemas.microsoft.com/office/drawing/2014/main" id="{E810BA02-5284-6A2B-3243-8103A8B61AC9}"/>
                  </a:ext>
                </a:extLst>
              </p:cNvPr>
              <p:cNvCxnSpPr/>
              <p:nvPr/>
            </p:nvCxnSpPr>
            <p:spPr>
              <a:xfrm>
                <a:off x="930442" y="3712515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Пряма сполучна лінія 39">
                <a:extLst>
                  <a:ext uri="{FF2B5EF4-FFF2-40B4-BE49-F238E27FC236}">
                    <a16:creationId xmlns:a16="http://schemas.microsoft.com/office/drawing/2014/main" id="{64679C9E-E719-CF7A-29B0-6B9757306AC3}"/>
                  </a:ext>
                </a:extLst>
              </p:cNvPr>
              <p:cNvCxnSpPr/>
              <p:nvPr/>
            </p:nvCxnSpPr>
            <p:spPr>
              <a:xfrm>
                <a:off x="3473450" y="3712515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Пряма сполучна лінія 40">
                <a:extLst>
                  <a:ext uri="{FF2B5EF4-FFF2-40B4-BE49-F238E27FC236}">
                    <a16:creationId xmlns:a16="http://schemas.microsoft.com/office/drawing/2014/main" id="{7E0FC140-8AA7-FDA6-B78A-0D1D9F094F0E}"/>
                  </a:ext>
                </a:extLst>
              </p:cNvPr>
              <p:cNvCxnSpPr/>
              <p:nvPr/>
            </p:nvCxnSpPr>
            <p:spPr>
              <a:xfrm>
                <a:off x="4095750" y="3718802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Пряма сполучна лінія 41">
                <a:extLst>
                  <a:ext uri="{FF2B5EF4-FFF2-40B4-BE49-F238E27FC236}">
                    <a16:creationId xmlns:a16="http://schemas.microsoft.com/office/drawing/2014/main" id="{75179862-348E-0BC7-51FC-22553F368FE9}"/>
                  </a:ext>
                </a:extLst>
              </p:cNvPr>
              <p:cNvCxnSpPr/>
              <p:nvPr/>
            </p:nvCxnSpPr>
            <p:spPr>
              <a:xfrm>
                <a:off x="4711700" y="3724003"/>
                <a:ext cx="0" cy="22292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4" name="Пряма зі стрілкою 43">
              <a:extLst>
                <a:ext uri="{FF2B5EF4-FFF2-40B4-BE49-F238E27FC236}">
                  <a16:creationId xmlns:a16="http://schemas.microsoft.com/office/drawing/2014/main" id="{8CD40452-DFAC-CBA6-3FB7-47D53728CBE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730628" y="875199"/>
              <a:ext cx="9734" cy="313746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 сполучна лінія 55">
              <a:extLst>
                <a:ext uri="{FF2B5EF4-FFF2-40B4-BE49-F238E27FC236}">
                  <a16:creationId xmlns:a16="http://schemas.microsoft.com/office/drawing/2014/main" id="{F8CDA39A-F87E-75E5-13CB-854973E103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94971" y="3352097"/>
              <a:ext cx="29078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 сполучна лінія 57">
              <a:extLst>
                <a:ext uri="{FF2B5EF4-FFF2-40B4-BE49-F238E27FC236}">
                  <a16:creationId xmlns:a16="http://schemas.microsoft.com/office/drawing/2014/main" id="{C8775951-4278-59C1-8B0F-AD1A010345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5237" y="2818697"/>
              <a:ext cx="29078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 сполучна лінія 58">
              <a:extLst>
                <a:ext uri="{FF2B5EF4-FFF2-40B4-BE49-F238E27FC236}">
                  <a16:creationId xmlns:a16="http://schemas.microsoft.com/office/drawing/2014/main" id="{961C920F-BD24-0003-E15B-E6E5BC637A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5237" y="2256722"/>
              <a:ext cx="29078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 сполучна лінія 59">
              <a:extLst>
                <a:ext uri="{FF2B5EF4-FFF2-40B4-BE49-F238E27FC236}">
                  <a16:creationId xmlns:a16="http://schemas.microsoft.com/office/drawing/2014/main" id="{5AAB685D-F0FF-B0E1-3E4B-0B9AC283D5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5236" y="1675697"/>
              <a:ext cx="29078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" name="Picture 2" descr="Tomar un riesgo Optimista bostezando temporizador gif animado Accesible  estera capoc">
            <a:extLst>
              <a:ext uri="{FF2B5EF4-FFF2-40B4-BE49-F238E27FC236}">
                <a16:creationId xmlns:a16="http://schemas.microsoft.com/office/drawing/2014/main" id="{D163C4F0-E2DA-58DF-0435-821F7EE97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0853">
            <a:off x="10727070" y="1616318"/>
            <a:ext cx="932410" cy="135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Прямокутник 62">
            <a:extLst>
              <a:ext uri="{FF2B5EF4-FFF2-40B4-BE49-F238E27FC236}">
                <a16:creationId xmlns:a16="http://schemas.microsoft.com/office/drawing/2014/main" id="{D6851F25-5137-3D29-3051-FF7634488BC8}"/>
              </a:ext>
            </a:extLst>
          </p:cNvPr>
          <p:cNvSpPr/>
          <p:nvPr/>
        </p:nvSpPr>
        <p:spPr>
          <a:xfrm flipH="1">
            <a:off x="10815855" y="3362148"/>
            <a:ext cx="115894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</a:t>
            </a:r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см</a:t>
            </a:r>
          </a:p>
        </p:txBody>
      </p:sp>
      <p:sp>
        <p:nvSpPr>
          <p:cNvPr id="64" name="Прямокутник 63">
            <a:extLst>
              <a:ext uri="{FF2B5EF4-FFF2-40B4-BE49-F238E27FC236}">
                <a16:creationId xmlns:a16="http://schemas.microsoft.com/office/drawing/2014/main" id="{23F0737D-8ED4-0241-80B1-7BA229B72F8F}"/>
              </a:ext>
            </a:extLst>
          </p:cNvPr>
          <p:cNvSpPr/>
          <p:nvPr/>
        </p:nvSpPr>
        <p:spPr>
          <a:xfrm flipH="1">
            <a:off x="6799682" y="1016182"/>
            <a:ext cx="115894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</a:t>
            </a:r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, см</a:t>
            </a:r>
          </a:p>
        </p:txBody>
      </p:sp>
      <p:sp>
        <p:nvSpPr>
          <p:cNvPr id="65" name="Прямокутник 64">
            <a:extLst>
              <a:ext uri="{FF2B5EF4-FFF2-40B4-BE49-F238E27FC236}">
                <a16:creationId xmlns:a16="http://schemas.microsoft.com/office/drawing/2014/main" id="{4C0F9742-78F5-733B-1F4E-453A70BF8A6F}"/>
              </a:ext>
            </a:extLst>
          </p:cNvPr>
          <p:cNvSpPr/>
          <p:nvPr/>
        </p:nvSpPr>
        <p:spPr>
          <a:xfrm flipH="1" flipV="1">
            <a:off x="6291138" y="4068314"/>
            <a:ext cx="4574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0</a:t>
            </a:r>
          </a:p>
        </p:txBody>
      </p:sp>
      <p:sp>
        <p:nvSpPr>
          <p:cNvPr id="66" name="Прямокутник 65">
            <a:extLst>
              <a:ext uri="{FF2B5EF4-FFF2-40B4-BE49-F238E27FC236}">
                <a16:creationId xmlns:a16="http://schemas.microsoft.com/office/drawing/2014/main" id="{34C219DC-0F4F-5090-B1A1-4E8765EC26BD}"/>
              </a:ext>
            </a:extLst>
          </p:cNvPr>
          <p:cNvSpPr/>
          <p:nvPr/>
        </p:nvSpPr>
        <p:spPr>
          <a:xfrm flipH="1">
            <a:off x="7074326" y="4161828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67" name="Прямокутник 66">
            <a:extLst>
              <a:ext uri="{FF2B5EF4-FFF2-40B4-BE49-F238E27FC236}">
                <a16:creationId xmlns:a16="http://schemas.microsoft.com/office/drawing/2014/main" id="{947446AF-3C85-6653-7837-052258ABC903}"/>
              </a:ext>
            </a:extLst>
          </p:cNvPr>
          <p:cNvSpPr/>
          <p:nvPr/>
        </p:nvSpPr>
        <p:spPr>
          <a:xfrm flipH="1">
            <a:off x="6158735" y="3392206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68" name="Прямокутник 67">
            <a:extLst>
              <a:ext uri="{FF2B5EF4-FFF2-40B4-BE49-F238E27FC236}">
                <a16:creationId xmlns:a16="http://schemas.microsoft.com/office/drawing/2014/main" id="{609D13E6-623E-FD25-7609-EBED4ABAD0A8}"/>
              </a:ext>
            </a:extLst>
          </p:cNvPr>
          <p:cNvSpPr/>
          <p:nvPr/>
        </p:nvSpPr>
        <p:spPr>
          <a:xfrm flipH="1">
            <a:off x="7723529" y="4171472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69" name="Прямокутник 68">
            <a:extLst>
              <a:ext uri="{FF2B5EF4-FFF2-40B4-BE49-F238E27FC236}">
                <a16:creationId xmlns:a16="http://schemas.microsoft.com/office/drawing/2014/main" id="{EF0312EA-B041-2B28-5CFC-C438CB706C0C}"/>
              </a:ext>
            </a:extLst>
          </p:cNvPr>
          <p:cNvSpPr/>
          <p:nvPr/>
        </p:nvSpPr>
        <p:spPr>
          <a:xfrm flipH="1">
            <a:off x="6144241" y="2837897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70" name="Прямокутник 69">
            <a:extLst>
              <a:ext uri="{FF2B5EF4-FFF2-40B4-BE49-F238E27FC236}">
                <a16:creationId xmlns:a16="http://schemas.microsoft.com/office/drawing/2014/main" id="{FC4049E3-A614-9ED5-337A-429FDA71E1B0}"/>
              </a:ext>
            </a:extLst>
          </p:cNvPr>
          <p:cNvSpPr/>
          <p:nvPr/>
        </p:nvSpPr>
        <p:spPr>
          <a:xfrm flipH="1">
            <a:off x="8352178" y="4159233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71" name="Прямокутник 70">
            <a:extLst>
              <a:ext uri="{FF2B5EF4-FFF2-40B4-BE49-F238E27FC236}">
                <a16:creationId xmlns:a16="http://schemas.microsoft.com/office/drawing/2014/main" id="{F1BEF1C4-29D6-2E1C-FA0C-8975D3F117F3}"/>
              </a:ext>
            </a:extLst>
          </p:cNvPr>
          <p:cNvSpPr/>
          <p:nvPr/>
        </p:nvSpPr>
        <p:spPr>
          <a:xfrm flipH="1">
            <a:off x="6176468" y="2302957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72" name="Прямокутник 71">
            <a:extLst>
              <a:ext uri="{FF2B5EF4-FFF2-40B4-BE49-F238E27FC236}">
                <a16:creationId xmlns:a16="http://schemas.microsoft.com/office/drawing/2014/main" id="{6FA30B62-6175-D6A3-179F-E7A59A0F7D10}"/>
              </a:ext>
            </a:extLst>
          </p:cNvPr>
          <p:cNvSpPr/>
          <p:nvPr/>
        </p:nvSpPr>
        <p:spPr>
          <a:xfrm flipH="1">
            <a:off x="9028031" y="4171471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</a:p>
        </p:txBody>
      </p:sp>
      <p:sp>
        <p:nvSpPr>
          <p:cNvPr id="73" name="Прямокутник 72">
            <a:extLst>
              <a:ext uri="{FF2B5EF4-FFF2-40B4-BE49-F238E27FC236}">
                <a16:creationId xmlns:a16="http://schemas.microsoft.com/office/drawing/2014/main" id="{11D5D4B5-6181-1649-D1CD-43A709B8DD41}"/>
              </a:ext>
            </a:extLst>
          </p:cNvPr>
          <p:cNvSpPr/>
          <p:nvPr/>
        </p:nvSpPr>
        <p:spPr>
          <a:xfrm flipH="1">
            <a:off x="6143357" y="1718182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</a:p>
        </p:txBody>
      </p:sp>
      <p:sp>
        <p:nvSpPr>
          <p:cNvPr id="74" name="Прямокутник 73">
            <a:extLst>
              <a:ext uri="{FF2B5EF4-FFF2-40B4-BE49-F238E27FC236}">
                <a16:creationId xmlns:a16="http://schemas.microsoft.com/office/drawing/2014/main" id="{99F17502-6FAF-D8C2-5AFD-60C31BD07B10}"/>
              </a:ext>
            </a:extLst>
          </p:cNvPr>
          <p:cNvSpPr/>
          <p:nvPr/>
        </p:nvSpPr>
        <p:spPr>
          <a:xfrm flipH="1">
            <a:off x="9606668" y="4144935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75" name="Прямокутник 74">
            <a:extLst>
              <a:ext uri="{FF2B5EF4-FFF2-40B4-BE49-F238E27FC236}">
                <a16:creationId xmlns:a16="http://schemas.microsoft.com/office/drawing/2014/main" id="{964581FA-9932-D87E-2BED-AEF300E4BE27}"/>
              </a:ext>
            </a:extLst>
          </p:cNvPr>
          <p:cNvSpPr/>
          <p:nvPr/>
        </p:nvSpPr>
        <p:spPr>
          <a:xfrm flipH="1">
            <a:off x="10279235" y="4109459"/>
            <a:ext cx="45741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93B7C9F-C32A-84E6-E267-63DFEEA8F1B3}"/>
              </a:ext>
            </a:extLst>
          </p:cNvPr>
          <p:cNvSpPr txBox="1"/>
          <p:nvPr/>
        </p:nvSpPr>
        <p:spPr>
          <a:xfrm>
            <a:off x="6315203" y="4766852"/>
            <a:ext cx="5662468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мухи 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столі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певний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момент часу,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знати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Гвоздь рисунок для детей - 68 фото">
            <a:extLst>
              <a:ext uri="{FF2B5EF4-FFF2-40B4-BE49-F238E27FC236}">
                <a16:creationId xmlns:a16="http://schemas.microsoft.com/office/drawing/2014/main" id="{3E93B2AF-7E6E-CF5F-6024-9E35001846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11" t="56263" r="220" b="17500"/>
          <a:stretch/>
        </p:blipFill>
        <p:spPr bwMode="auto">
          <a:xfrm>
            <a:off x="6614449" y="3474876"/>
            <a:ext cx="559383" cy="71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Рисунок 60">
            <a:hlinkClick r:id="rId9"/>
            <a:extLst>
              <a:ext uri="{FF2B5EF4-FFF2-40B4-BE49-F238E27FC236}">
                <a16:creationId xmlns:a16="http://schemas.microsoft.com/office/drawing/2014/main" id="{5CFDA39C-B281-E844-6C53-8161B8A878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9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0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5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600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00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5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26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обирається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довільно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стан руху і стан спокою 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відносними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Відносність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руху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можливість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«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зупинити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польоті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Для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цього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буде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рухатися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поряд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першим,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відстаючи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обганяючи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одного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перебуватимуть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спокою.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вчиняють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коли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заправляють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польоту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Американський винищувач вперше заправився у повітрі від безпілотного  заправника">
            <a:extLst>
              <a:ext uri="{FF2B5EF4-FFF2-40B4-BE49-F238E27FC236}">
                <a16:creationId xmlns:a16="http://schemas.microsoft.com/office/drawing/2014/main" id="{151CEB71-64B7-27CD-A1AC-9FCE7563C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8" y="1466158"/>
            <a:ext cx="6289963" cy="251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hlinkClick r:id="rId4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28" name="Picture 4" descr="Вперше за шість років: Embraer відпрацював дозаправку у повітрі, яку  виконали два KC-390 | Defense Express">
            <a:extLst>
              <a:ext uri="{FF2B5EF4-FFF2-40B4-BE49-F238E27FC236}">
                <a16:creationId xmlns:a16="http://schemas.microsoft.com/office/drawing/2014/main" id="{433B2110-7253-80D6-44AE-EDCF3B8AAF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105" b="10338"/>
          <a:stretch/>
        </p:blipFill>
        <p:spPr bwMode="auto">
          <a:xfrm>
            <a:off x="5338619" y="3982142"/>
            <a:ext cx="6289963" cy="260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5CB66F86-F2F9-116F-907F-C8C66D00D8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195" y="4943980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4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66856D-DA43-C4FC-47E1-4F8A5C14F734}"/>
              </a:ext>
            </a:extLst>
          </p:cNvPr>
          <p:cNvSpPr txBox="1"/>
          <p:nvPr/>
        </p:nvSpPr>
        <p:spPr>
          <a:xfrm>
            <a:off x="2479249" y="129276"/>
            <a:ext cx="9477080" cy="10656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Клавдій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Птолемей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стверджував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Земля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нерухомо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висить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 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просторі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обертається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навколо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неї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Микола Коперник,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навпаки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вважав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нерухомим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рухається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Земля.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Хто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них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був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правий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обидва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помилялися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Стрілка: шеврон 1">
            <a:extLst>
              <a:ext uri="{FF2B5EF4-FFF2-40B4-BE49-F238E27FC236}">
                <a16:creationId xmlns:a16="http://schemas.microsoft.com/office/drawing/2014/main" id="{25B7DA68-F7BA-4AD5-B5A2-10C05E38319B}"/>
              </a:ext>
            </a:extLst>
          </p:cNvPr>
          <p:cNvSpPr/>
          <p:nvPr/>
        </p:nvSpPr>
        <p:spPr>
          <a:xfrm>
            <a:off x="235671" y="129277"/>
            <a:ext cx="669303" cy="546755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Стрілка: шеврон 4">
            <a:extLst>
              <a:ext uri="{FF2B5EF4-FFF2-40B4-BE49-F238E27FC236}">
                <a16:creationId xmlns:a16="http://schemas.microsoft.com/office/drawing/2014/main" id="{BF012080-9412-4349-82DD-DC435CCED4A6}"/>
              </a:ext>
            </a:extLst>
          </p:cNvPr>
          <p:cNvSpPr/>
          <p:nvPr/>
        </p:nvSpPr>
        <p:spPr>
          <a:xfrm>
            <a:off x="904974" y="129276"/>
            <a:ext cx="669303" cy="546755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Стрілка: шеврон 5">
            <a:extLst>
              <a:ext uri="{FF2B5EF4-FFF2-40B4-BE49-F238E27FC236}">
                <a16:creationId xmlns:a16="http://schemas.microsoft.com/office/drawing/2014/main" id="{E93B16A3-29D3-4B65-BF15-95F9E75BDF67}"/>
              </a:ext>
            </a:extLst>
          </p:cNvPr>
          <p:cNvSpPr/>
          <p:nvPr/>
        </p:nvSpPr>
        <p:spPr>
          <a:xfrm>
            <a:off x="1611984" y="148130"/>
            <a:ext cx="669303" cy="546755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9" name="Picture 2" descr="Мальчик думает: векторные изображения и иллюстрации, которые можно скачать  бесплатно | Freepik">
            <a:extLst>
              <a:ext uri="{FF2B5EF4-FFF2-40B4-BE49-F238E27FC236}">
                <a16:creationId xmlns:a16="http://schemas.microsoft.com/office/drawing/2014/main" id="{6F1A79AA-8FD3-0F89-B7AB-B60CAC05F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72" y="694885"/>
            <a:ext cx="2482080" cy="205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Птолемей: биография">
            <a:extLst>
              <a:ext uri="{FF2B5EF4-FFF2-40B4-BE49-F238E27FC236}">
                <a16:creationId xmlns:a16="http://schemas.microsoft.com/office/drawing/2014/main" id="{5B073683-F888-6B7A-C63B-D5FA26B5B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87" y="1637546"/>
            <a:ext cx="3448056" cy="419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оперник – найвідоміший поляк у світі">
            <a:extLst>
              <a:ext uri="{FF2B5EF4-FFF2-40B4-BE49-F238E27FC236}">
                <a16:creationId xmlns:a16="http://schemas.microsoft.com/office/drawing/2014/main" id="{D36A854D-EA0F-E7BC-B9D2-00D5A5501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87" r="8519"/>
          <a:stretch/>
        </p:blipFill>
        <p:spPr bwMode="auto">
          <a:xfrm>
            <a:off x="7033487" y="1637546"/>
            <a:ext cx="4922842" cy="4191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9. Планета Земля. Внутрішня будова Землі. Літосфера">
            <a:extLst>
              <a:ext uri="{FF2B5EF4-FFF2-40B4-BE49-F238E27FC236}">
                <a16:creationId xmlns:a16="http://schemas.microsoft.com/office/drawing/2014/main" id="{74B55085-9E8A-039B-C417-6A2DA72DA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259" y="1106870"/>
            <a:ext cx="2890112" cy="314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10"/>
            <a:extLst>
              <a:ext uri="{FF2B5EF4-FFF2-40B4-BE49-F238E27FC236}">
                <a16:creationId xmlns:a16="http://schemas.microsoft.com/office/drawing/2014/main" id="{B62D07AE-5538-54DB-4956-A623210E5EE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0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A7D915-3F2D-A223-052C-82209BCB3F63}"/>
              </a:ext>
            </a:extLst>
          </p:cNvPr>
          <p:cNvSpPr txBox="1"/>
          <p:nvPr/>
        </p:nvSpPr>
        <p:spPr>
          <a:xfrm>
            <a:off x="265164" y="2237239"/>
            <a:ext cx="11744584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000" b="1" i="1" dirty="0" err="1"/>
              <a:t>Під</a:t>
            </a:r>
            <a:r>
              <a:rPr lang="ru-RU" sz="2000" b="1" i="1" dirty="0"/>
              <a:t> час </a:t>
            </a:r>
            <a:r>
              <a:rPr lang="ru-RU" sz="2000" b="1" i="1" dirty="0" err="1"/>
              <a:t>Першої</a:t>
            </a:r>
            <a:r>
              <a:rPr lang="ru-RU" sz="2000" b="1" i="1" dirty="0"/>
              <a:t> </a:t>
            </a:r>
            <a:r>
              <a:rPr lang="ru-RU" sz="2000" b="1" i="1" dirty="0" err="1"/>
              <a:t>світової</a:t>
            </a:r>
            <a:r>
              <a:rPr lang="ru-RU" sz="2000" b="1" i="1" dirty="0"/>
              <a:t> </a:t>
            </a:r>
            <a:r>
              <a:rPr lang="ru-RU" sz="2000" b="1" i="1" dirty="0" err="1"/>
              <a:t>війни</a:t>
            </a:r>
            <a:r>
              <a:rPr lang="ru-RU" sz="2000" b="1" i="1" dirty="0"/>
              <a:t> </a:t>
            </a:r>
            <a:r>
              <a:rPr lang="ru-RU" sz="2000" b="1" i="1" dirty="0" err="1"/>
              <a:t>стався</a:t>
            </a:r>
            <a:r>
              <a:rPr lang="ru-RU" sz="2000" b="1" i="1" dirty="0"/>
              <a:t> </a:t>
            </a:r>
            <a:r>
              <a:rPr lang="ru-RU" sz="2000" b="1" i="1" dirty="0" err="1"/>
              <a:t>такий</a:t>
            </a:r>
            <a:r>
              <a:rPr lang="ru-RU" sz="2000" b="1" i="1" dirty="0"/>
              <a:t> </a:t>
            </a:r>
            <a:r>
              <a:rPr lang="ru-RU" sz="2000" b="1" i="1" dirty="0" err="1"/>
              <a:t>випадок</a:t>
            </a:r>
            <a:r>
              <a:rPr lang="ru-RU" sz="2000" b="1" i="1" dirty="0"/>
              <a:t>. </a:t>
            </a:r>
            <a:r>
              <a:rPr lang="ru-RU" sz="2000" b="1" i="1" dirty="0" err="1"/>
              <a:t>Піднявшись</a:t>
            </a:r>
            <a:r>
              <a:rPr lang="ru-RU" sz="2000" b="1" i="1" dirty="0"/>
              <a:t> на </a:t>
            </a:r>
            <a:r>
              <a:rPr lang="ru-RU" sz="2000" b="1" i="1" dirty="0" err="1"/>
              <a:t>висоту</a:t>
            </a:r>
            <a:r>
              <a:rPr lang="ru-RU" sz="2000" b="1" i="1" dirty="0"/>
              <a:t> 2 км, </a:t>
            </a:r>
            <a:r>
              <a:rPr lang="ru-RU" sz="2000" b="1" i="1" dirty="0" err="1"/>
              <a:t>пілот</a:t>
            </a:r>
            <a:r>
              <a:rPr lang="ru-RU" sz="2000" b="1" i="1" dirty="0"/>
              <a:t> </a:t>
            </a:r>
            <a:r>
              <a:rPr lang="ru-RU" sz="2000" b="1" i="1" dirty="0" err="1"/>
              <a:t>побачив</a:t>
            </a:r>
            <a:r>
              <a:rPr lang="ru-RU" sz="2000" b="1" i="1" dirty="0"/>
              <a:t> </a:t>
            </a:r>
            <a:r>
              <a:rPr lang="ru-RU" sz="2000" b="1" i="1" dirty="0" err="1"/>
              <a:t>біля</a:t>
            </a:r>
            <a:r>
              <a:rPr lang="ru-RU" sz="2000" b="1" i="1" dirty="0"/>
              <a:t> </a:t>
            </a:r>
            <a:r>
              <a:rPr lang="ru-RU" sz="2000" b="1" i="1" dirty="0" err="1"/>
              <a:t>свого</a:t>
            </a:r>
            <a:r>
              <a:rPr lang="ru-RU" sz="2000" b="1" i="1" dirty="0"/>
              <a:t> </a:t>
            </a:r>
            <a:r>
              <a:rPr lang="ru-RU" sz="2000" b="1" i="1" dirty="0" err="1"/>
              <a:t>обличчя</a:t>
            </a:r>
            <a:r>
              <a:rPr lang="ru-RU" sz="2000" b="1" i="1" dirty="0"/>
              <a:t> </a:t>
            </a:r>
            <a:r>
              <a:rPr lang="ru-RU" sz="2000" b="1" i="1" dirty="0" err="1"/>
              <a:t>якийсь</a:t>
            </a:r>
            <a:r>
              <a:rPr lang="ru-RU" sz="2000" b="1" i="1" dirty="0"/>
              <a:t> предмет. Подумавши, </a:t>
            </a:r>
            <a:r>
              <a:rPr lang="ru-RU" sz="2000" b="1" i="1" dirty="0" err="1"/>
              <a:t>що</a:t>
            </a:r>
            <a:r>
              <a:rPr lang="ru-RU" sz="2000" b="1" i="1" dirty="0"/>
              <a:t> </a:t>
            </a:r>
            <a:r>
              <a:rPr lang="ru-RU" sz="2000" b="1" i="1" dirty="0" err="1"/>
              <a:t>це</a:t>
            </a:r>
            <a:r>
              <a:rPr lang="ru-RU" sz="2000" b="1" i="1" dirty="0"/>
              <a:t> </a:t>
            </a:r>
            <a:r>
              <a:rPr lang="ru-RU" sz="2000" b="1" i="1" dirty="0" err="1"/>
              <a:t>комаха</a:t>
            </a:r>
            <a:r>
              <a:rPr lang="ru-RU" sz="2000" b="1" i="1" dirty="0"/>
              <a:t>, </a:t>
            </a:r>
            <a:r>
              <a:rPr lang="ru-RU" sz="2000" b="1" i="1" dirty="0" err="1"/>
              <a:t>пілот</a:t>
            </a:r>
            <a:r>
              <a:rPr lang="ru-RU" sz="2000" b="1" i="1" dirty="0"/>
              <a:t> </a:t>
            </a:r>
            <a:r>
              <a:rPr lang="ru-RU" sz="2000" b="1" i="1" dirty="0" err="1"/>
              <a:t>спіймав</a:t>
            </a:r>
            <a:r>
              <a:rPr lang="ru-RU" sz="2000" b="1" i="1" dirty="0"/>
              <a:t> предмет. Але «</a:t>
            </a:r>
            <a:r>
              <a:rPr lang="ru-RU" sz="2000" b="1" i="1" dirty="0" err="1"/>
              <a:t>комаха</a:t>
            </a:r>
            <a:r>
              <a:rPr lang="ru-RU" sz="2000" b="1" i="1" dirty="0"/>
              <a:t>» </a:t>
            </a:r>
            <a:r>
              <a:rPr lang="ru-RU" sz="2000" b="1" i="1" dirty="0" err="1"/>
              <a:t>виявилась</a:t>
            </a:r>
            <a:r>
              <a:rPr lang="ru-RU" sz="2000" b="1" i="1" dirty="0"/>
              <a:t> </a:t>
            </a:r>
            <a:r>
              <a:rPr lang="ru-RU" sz="2000" b="1" i="1" dirty="0" err="1"/>
              <a:t>кулею</a:t>
            </a:r>
            <a:r>
              <a:rPr lang="ru-RU" sz="2000" b="1" i="1" dirty="0"/>
              <a:t> з </a:t>
            </a:r>
            <a:r>
              <a:rPr lang="ru-RU" sz="2000" b="1" i="1" dirty="0" err="1"/>
              <a:t>рушниці</a:t>
            </a:r>
            <a:r>
              <a:rPr lang="ru-RU" sz="2000" b="1" i="1" dirty="0"/>
              <a:t>. </a:t>
            </a:r>
            <a:r>
              <a:rPr lang="ru-RU" sz="2000" b="1" i="1" dirty="0" err="1"/>
              <a:t>Чому</a:t>
            </a:r>
            <a:r>
              <a:rPr lang="ru-RU" sz="2000" b="1" i="1" dirty="0"/>
              <a:t> </a:t>
            </a:r>
            <a:r>
              <a:rPr lang="ru-RU" sz="2000" b="1" i="1" dirty="0" err="1"/>
              <a:t>пілот</a:t>
            </a:r>
            <a:r>
              <a:rPr lang="ru-RU" sz="2000" b="1" i="1" dirty="0"/>
              <a:t> </a:t>
            </a:r>
            <a:r>
              <a:rPr lang="ru-RU" sz="2000" b="1" i="1" dirty="0" err="1"/>
              <a:t>зміг</a:t>
            </a:r>
            <a:r>
              <a:rPr lang="ru-RU" sz="2000" b="1" i="1" dirty="0"/>
              <a:t> </a:t>
            </a:r>
            <a:r>
              <a:rPr lang="ru-RU" sz="2000" b="1" i="1" dirty="0" err="1"/>
              <a:t>спіймати</a:t>
            </a:r>
            <a:r>
              <a:rPr lang="ru-RU" sz="2000" b="1" i="1" dirty="0"/>
              <a:t> кулю?</a:t>
            </a:r>
            <a:endParaRPr lang="uk-UA" sz="2000" b="1" i="1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5EDBB9B5-103C-44F5-9F09-B345404B1482}"/>
              </a:ext>
            </a:extLst>
          </p:cNvPr>
          <p:cNvGrpSpPr/>
          <p:nvPr/>
        </p:nvGrpSpPr>
        <p:grpSpPr>
          <a:xfrm>
            <a:off x="3208943" y="-497311"/>
            <a:ext cx="5520278" cy="2678838"/>
            <a:chOff x="3699137" y="-582152"/>
            <a:chExt cx="5520278" cy="2678838"/>
          </a:xfrm>
        </p:grpSpPr>
        <p:pic>
          <p:nvPicPr>
            <p:cNvPr id="3076" name="Picture 4" descr="Premium Vector | Hanging wooden frame with golden chain signboard in  cartoon style">
              <a:extLst>
                <a:ext uri="{FF2B5EF4-FFF2-40B4-BE49-F238E27FC236}">
                  <a16:creationId xmlns:a16="http://schemas.microsoft.com/office/drawing/2014/main" id="{30FF1F3E-3967-4A4E-AA8E-EF64D7858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9137" y="-582152"/>
              <a:ext cx="5520278" cy="2678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E0CCB26-8783-43A6-9EF8-755B46063B3F}"/>
                </a:ext>
              </a:extLst>
            </p:cNvPr>
            <p:cNvSpPr txBox="1"/>
            <p:nvPr/>
          </p:nvSpPr>
          <p:spPr>
            <a:xfrm rot="196751">
              <a:off x="4502140" y="995086"/>
              <a:ext cx="3914272" cy="584775"/>
            </a:xfrm>
            <a:custGeom>
              <a:avLst/>
              <a:gdLst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7908 w 2297908"/>
                <a:gd name="connsiteY2" fmla="*/ 646331 h 646331"/>
                <a:gd name="connsiteX3" fmla="*/ 0 w 2297908"/>
                <a:gd name="connsiteY3" fmla="*/ 646331 h 646331"/>
                <a:gd name="connsiteX4" fmla="*/ 0 w 2297908"/>
                <a:gd name="connsiteY4" fmla="*/ 0 h 646331"/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4731 w 2297908"/>
                <a:gd name="connsiteY2" fmla="*/ 280572 h 646331"/>
                <a:gd name="connsiteX3" fmla="*/ 2297908 w 2297908"/>
                <a:gd name="connsiteY3" fmla="*/ 646331 h 646331"/>
                <a:gd name="connsiteX4" fmla="*/ 0 w 2297908"/>
                <a:gd name="connsiteY4" fmla="*/ 646331 h 646331"/>
                <a:gd name="connsiteX5" fmla="*/ 0 w 2297908"/>
                <a:gd name="connsiteY5" fmla="*/ 0 h 646331"/>
                <a:gd name="connsiteX0" fmla="*/ 0 w 2391251"/>
                <a:gd name="connsiteY0" fmla="*/ 0 h 646331"/>
                <a:gd name="connsiteX1" fmla="*/ 2297908 w 2391251"/>
                <a:gd name="connsiteY1" fmla="*/ 0 h 646331"/>
                <a:gd name="connsiteX2" fmla="*/ 2391251 w 2391251"/>
                <a:gd name="connsiteY2" fmla="*/ 168812 h 646331"/>
                <a:gd name="connsiteX3" fmla="*/ 2297908 w 2391251"/>
                <a:gd name="connsiteY3" fmla="*/ 646331 h 646331"/>
                <a:gd name="connsiteX4" fmla="*/ 0 w 2391251"/>
                <a:gd name="connsiteY4" fmla="*/ 646331 h 646331"/>
                <a:gd name="connsiteX5" fmla="*/ 0 w 2391251"/>
                <a:gd name="connsiteY5" fmla="*/ 0 h 646331"/>
                <a:gd name="connsiteX0" fmla="*/ 1429 w 2392680"/>
                <a:gd name="connsiteY0" fmla="*/ 0 h 646331"/>
                <a:gd name="connsiteX1" fmla="*/ 2299337 w 2392680"/>
                <a:gd name="connsiteY1" fmla="*/ 0 h 646331"/>
                <a:gd name="connsiteX2" fmla="*/ 2392680 w 2392680"/>
                <a:gd name="connsiteY2" fmla="*/ 168812 h 646331"/>
                <a:gd name="connsiteX3" fmla="*/ 2299337 w 2392680"/>
                <a:gd name="connsiteY3" fmla="*/ 646331 h 646331"/>
                <a:gd name="connsiteX4" fmla="*/ 1429 w 2392680"/>
                <a:gd name="connsiteY4" fmla="*/ 646331 h 646331"/>
                <a:gd name="connsiteX5" fmla="*/ 0 w 2392680"/>
                <a:gd name="connsiteY5" fmla="*/ 214532 h 646331"/>
                <a:gd name="connsiteX6" fmla="*/ 1429 w 239268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392680 w 2499360"/>
                <a:gd name="connsiteY3" fmla="*/ 377092 h 646331"/>
                <a:gd name="connsiteX4" fmla="*/ 2406017 w 2499360"/>
                <a:gd name="connsiteY4" fmla="*/ 646331 h 646331"/>
                <a:gd name="connsiteX5" fmla="*/ 108109 w 2499360"/>
                <a:gd name="connsiteY5" fmla="*/ 646331 h 646331"/>
                <a:gd name="connsiteX6" fmla="*/ 0 w 2499360"/>
                <a:gd name="connsiteY6" fmla="*/ 178972 h 646331"/>
                <a:gd name="connsiteX7" fmla="*/ 108109 w 2499360"/>
                <a:gd name="connsiteY7" fmla="*/ 0 h 646331"/>
                <a:gd name="connsiteX0" fmla="*/ 62389 w 2453640"/>
                <a:gd name="connsiteY0" fmla="*/ 0 h 646331"/>
                <a:gd name="connsiteX1" fmla="*/ 2360297 w 2453640"/>
                <a:gd name="connsiteY1" fmla="*/ 0 h 646331"/>
                <a:gd name="connsiteX2" fmla="*/ 2453640 w 2453640"/>
                <a:gd name="connsiteY2" fmla="*/ 168812 h 646331"/>
                <a:gd name="connsiteX3" fmla="*/ 2346960 w 2453640"/>
                <a:gd name="connsiteY3" fmla="*/ 377092 h 646331"/>
                <a:gd name="connsiteX4" fmla="*/ 2360297 w 2453640"/>
                <a:gd name="connsiteY4" fmla="*/ 646331 h 646331"/>
                <a:gd name="connsiteX5" fmla="*/ 62389 w 2453640"/>
                <a:gd name="connsiteY5" fmla="*/ 646331 h 646331"/>
                <a:gd name="connsiteX6" fmla="*/ 0 w 2453640"/>
                <a:gd name="connsiteY6" fmla="*/ 275492 h 646331"/>
                <a:gd name="connsiteX7" fmla="*/ 62389 w 2453640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46960 w 2492377"/>
                <a:gd name="connsiteY3" fmla="*/ 37709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2377" h="646331">
                  <a:moveTo>
                    <a:pt x="62389" y="0"/>
                  </a:moveTo>
                  <a:lnTo>
                    <a:pt x="2360297" y="0"/>
                  </a:lnTo>
                  <a:lnTo>
                    <a:pt x="2453640" y="168812"/>
                  </a:lnTo>
                  <a:cubicBezTo>
                    <a:pt x="2435013" y="250092"/>
                    <a:pt x="2360507" y="280572"/>
                    <a:pt x="2372360" y="438052"/>
                  </a:cubicBezTo>
                  <a:cubicBezTo>
                    <a:pt x="2483486" y="505785"/>
                    <a:pt x="2452371" y="573518"/>
                    <a:pt x="2492377" y="641251"/>
                  </a:cubicBezTo>
                  <a:lnTo>
                    <a:pt x="62389" y="646331"/>
                  </a:lnTo>
                  <a:cubicBezTo>
                    <a:pt x="61913" y="502398"/>
                    <a:pt x="168116" y="495625"/>
                    <a:pt x="0" y="275492"/>
                  </a:cubicBezTo>
                  <a:cubicBezTo>
                    <a:pt x="147796" y="270021"/>
                    <a:pt x="61913" y="71511"/>
                    <a:pt x="62389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73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uk-UA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Цікава вправа</a:t>
              </a:r>
            </a:p>
          </p:txBody>
        </p:sp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19D9EE-4474-A83F-199A-08F9304902F6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673" y="3313784"/>
            <a:ext cx="2802025" cy="38544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06733D-8B0C-0F9E-F76A-71A1E55AA3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61" y="3428999"/>
            <a:ext cx="2556402" cy="3431189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FAD140FC-6C80-097C-F335-BE97837D2F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92" y="5596728"/>
            <a:ext cx="3690670" cy="143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0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accel="45000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accel="45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520</Words>
  <Application>Microsoft Office PowerPoint</Application>
  <PresentationFormat>Широкий екран</PresentationFormat>
  <Paragraphs>44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Механічний рух. Відносність руху та спокою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74</cp:revision>
  <dcterms:created xsi:type="dcterms:W3CDTF">2023-02-10T14:56:58Z</dcterms:created>
  <dcterms:modified xsi:type="dcterms:W3CDTF">2024-09-30T17:06:23Z</dcterms:modified>
</cp:coreProperties>
</file>