
<file path=[Content_Types].xml><?xml version="1.0" encoding="utf-8"?>
<Types xmlns="http://schemas.openxmlformats.org/package/2006/content-types">
  <Default Extension="gif" ContentType="image/gif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90" r:id="rId3"/>
    <p:sldId id="304" r:id="rId4"/>
    <p:sldId id="309" r:id="rId5"/>
    <p:sldId id="311" r:id="rId6"/>
    <p:sldId id="312" r:id="rId7"/>
    <p:sldId id="313" r:id="rId8"/>
    <p:sldId id="318" r:id="rId9"/>
    <p:sldId id="325" r:id="rId10"/>
    <p:sldId id="277" r:id="rId11"/>
    <p:sldId id="271" r:id="rId12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220A"/>
    <a:srgbClr val="F5644C"/>
    <a:srgbClr val="0F3187"/>
    <a:srgbClr val="5B8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1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F9756F-0BF1-44A1-AE38-ED411407ED9E}" type="datetimeFigureOut">
              <a:rPr lang="uk-UA" smtClean="0"/>
              <a:t>16.09.2024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644B4B-BFA4-443C-95B8-9EF106211CA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39966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C1B95B2-A95D-D201-AFF1-7ED6EA4E38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2E5C64-7C0A-9DE4-19D2-748CFB4E44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01816" y="320184"/>
            <a:ext cx="6188365" cy="2684892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rgbClr val="0F318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1F2551F-6158-2508-10F5-164DBEA107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01816" y="3140224"/>
            <a:ext cx="6188365" cy="1071554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B2220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ru-UA" dirty="0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67A9DC-16CE-2F48-D411-F90ECBBD3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09/16/2024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5517AB-C880-05F1-B457-350443643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A65AED-40F6-2F0E-FB5A-BE748E81B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6257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39B040-B387-1CAC-325D-18764E344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34A5386-C660-E45B-44C4-43AB1595C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43E344-205E-671F-AF2C-E1B54717F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09/16/2024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EE1867-8F8B-BFF3-CC0C-026B575F3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512D5F-4C12-1F43-1F33-C9A65A386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3854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98C02A-A011-1173-B82B-E54B0F7A9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68B7844-FAC2-9C7E-7FC9-0D4720889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F37676-FB92-8060-5879-C06AA16DE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09/16/2024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CCDCDE-4F03-2AB2-2F25-32C144C10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0F9D81-62AE-6AA0-7125-BB15C5B32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4141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F3D062-4425-9D60-8860-52D778891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F1E99D-ADFD-F3BB-8C51-492941D09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97EF27E-A528-0BC6-27A5-DC9B594EEE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EDAC4A9-3E73-AD92-7B86-05A1A862F5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09/16/2024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DA6579-D497-3F7E-E4C0-6DF21BBD3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C010233-4FE4-9507-8C5D-00E076115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9208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EE4343-2D39-2A67-F5CE-DAB69296D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0264FF-12C9-1576-6585-BD872E875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853080B-9435-C377-D8D2-9EF982CC67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C746C8-1D45-9982-DAC9-809C2177C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47FBD6-3F82-4ECD-55A4-21ABF61B56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B60F596-5724-1000-BF04-1356D13D1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09/16/2024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63BF29E-1967-2D5B-F360-095290C65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FE94024-10EB-8E88-A180-DEEE73E83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8725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7F7E27-131A-C1A8-7E9F-5D12D7A72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D1BDBAA-B2A3-13F9-3EAD-FF8CC6F8F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09/16/2024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CAFB9A4-76A8-0A34-E74D-9B691C5E3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8184BE3-03E7-060D-3855-36E671AB6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3896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CC6ACB9-A759-9B7D-8A23-B7C1F1247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09/16/2024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C554224-1FFB-E129-775C-5B80F84C0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FD37E5B-B512-BA59-8077-986615987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4740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05C690-56A1-B502-1BE4-91C1FF167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8ECEB9-3575-7275-55A4-D5E4FA764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DA71A8D-F1E6-5842-A870-DDCE63B96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A8E596-85AF-62E4-B613-990663CC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09/16/2024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F2EA5A0-15D6-3596-E59E-783FFADE3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97E598C-17E3-A727-DD78-E9AA793F3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5542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08C2F-0CAA-C674-6E6C-B1662325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F513C53-054C-2F1E-26CA-8C8D73DA0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B6E5D19-1074-F7E1-9CAA-9AC3BE713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070542-28BA-C4AE-D59D-83DF59CD4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09/16/2024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2747B3-E881-7CE4-EA4C-12CF3330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044392-C8A2-346F-B842-4696A1D76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9570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BB14D8-F247-41E0-D377-6BB8842FA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530AF41-2C56-404E-F13A-824A8887BD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6E2EF0-B45A-BE32-57B6-B1347AAD9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09/16/2024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16F66E-C556-E3B8-7B31-0FD54123F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E39993-4E2D-BBA4-D639-CB640F79A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1304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6B065BA-F926-5FD0-5678-DF6BAD051B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13FEBE-2FEA-66F0-637A-45BA94835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8A7CE6-3990-98D5-3432-3042FAD3D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D822-E1D6-4A37-BD16-9B04252F3360}" type="datetimeFigureOut">
              <a:rPr lang="ru-UA" smtClean="0"/>
              <a:t>09/16/2024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DACD99-FA7A-EA70-8C22-2279E4CD3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37D339-F955-C2BA-0A0A-7B9E519C5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5816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A00F3D-1198-7FB6-6AD0-E1BE3356C18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974F1F-D43E-933E-020D-1AA065D05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346" y="365126"/>
            <a:ext cx="10515600" cy="4107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ru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C5AF68E-BFC0-624F-412A-19607A85C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231973-D871-0356-AFEB-F078BEE819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DD822-E1D6-4A37-BD16-9B04252F3360}" type="datetimeFigureOut">
              <a:rPr lang="ru-UA" smtClean="0"/>
              <a:t>09/16/2024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69EF2B-0101-C21C-E784-DB1DB6DAD1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89B8C0-9231-7967-3808-B3180809E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768D9-33DA-4284-A555-419477651C20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9526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utIJdB9zrRk" TargetMode="Externa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utIJdB9zrRk" TargetMode="External"/><Relationship Id="rId3" Type="http://schemas.openxmlformats.org/officeDocument/2006/relationships/image" Target="../media/image3.jpg"/><Relationship Id="rId7" Type="http://schemas.microsoft.com/office/2007/relationships/hdphoto" Target="../media/hdphoto3.wdp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utIJdB9zrRk" TargetMode="External"/><Relationship Id="rId3" Type="http://schemas.openxmlformats.org/officeDocument/2006/relationships/image" Target="../media/image3.jpg"/><Relationship Id="rId7" Type="http://schemas.microsoft.com/office/2007/relationships/hdphoto" Target="../media/hdphoto5.wdp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microsoft.com/office/2007/relationships/hdphoto" Target="../media/hdphoto4.wdp"/><Relationship Id="rId4" Type="http://schemas.openxmlformats.org/officeDocument/2006/relationships/image" Target="../media/image8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utIJdB9zrRk" TargetMode="Externa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hyperlink" Target="https://youtu.be/utIJdB9zrRk" TargetMode="Externa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.png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utIJdB9zrRk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utIJdB9zrRk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utIJdB9zrRk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20.gif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17/06/relationships/model3d" Target="../media/model3d1.glb"/><Relationship Id="rId13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image" Target="../media/image23.jpeg"/><Relationship Id="rId12" Type="http://schemas.openxmlformats.org/officeDocument/2006/relationships/hyperlink" Target="https://youtu.be/utIJdB9zrRk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microsoft.com/office/2007/relationships/hdphoto" Target="../media/hdphoto6.wdp"/><Relationship Id="rId11" Type="http://schemas.openxmlformats.org/officeDocument/2006/relationships/image" Target="../media/image25.png"/><Relationship Id="rId5" Type="http://schemas.openxmlformats.org/officeDocument/2006/relationships/image" Target="../media/image22.png"/><Relationship Id="rId10" Type="http://schemas.microsoft.com/office/2017/06/relationships/model3d" Target="../media/model3d2.glb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jpg"/><Relationship Id="rId7" Type="http://schemas.openxmlformats.org/officeDocument/2006/relationships/hyperlink" Target="https://youtu.be/utIJdB9zrRk" TargetMode="External"/><Relationship Id="rId2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37.png"/><Relationship Id="rId3" Type="http://schemas.openxmlformats.org/officeDocument/2006/relationships/image" Target="../media/image29.jpg"/><Relationship Id="rId7" Type="http://schemas.openxmlformats.org/officeDocument/2006/relationships/hyperlink" Target="https://youtu.be/utIJdB9zrRk" TargetMode="External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gif"/><Relationship Id="rId11" Type="http://schemas.openxmlformats.org/officeDocument/2006/relationships/image" Target="../media/image35.png"/><Relationship Id="rId5" Type="http://schemas.openxmlformats.org/officeDocument/2006/relationships/image" Target="../media/image31.jpeg"/><Relationship Id="rId10" Type="http://schemas.openxmlformats.org/officeDocument/2006/relationships/image" Target="../media/image34.png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B9350CBA-0C80-4B10-A32D-17CAC449B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7520" y="1173910"/>
            <a:ext cx="8474696" cy="3224678"/>
          </a:xfrm>
          <a:solidFill>
            <a:schemeClr val="accent4">
              <a:lumMod val="40000"/>
              <a:lumOff val="60000"/>
              <a:alpha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  <p:txBody>
          <a:bodyPr anchor="t">
            <a:normAutofit/>
          </a:bodyPr>
          <a:lstStyle/>
          <a:p>
            <a:r>
              <a:rPr lang="uk-UA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Поняття про різні види матерії. Будова речовини</a:t>
            </a:r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id="{BD6137C3-2CED-4F5E-894C-2AD30BAF2D52}"/>
              </a:ext>
            </a:extLst>
          </p:cNvPr>
          <p:cNvSpPr/>
          <p:nvPr/>
        </p:nvSpPr>
        <p:spPr>
          <a:xfrm>
            <a:off x="11166307" y="103810"/>
            <a:ext cx="930442" cy="93044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7200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C4429DFF-99A5-4486-9CD3-27DA2B3C7EE9}"/>
              </a:ext>
            </a:extLst>
          </p:cNvPr>
          <p:cNvGrpSpPr/>
          <p:nvPr/>
        </p:nvGrpSpPr>
        <p:grpSpPr>
          <a:xfrm>
            <a:off x="3671889" y="103810"/>
            <a:ext cx="6012581" cy="857013"/>
            <a:chOff x="6179419" y="6024791"/>
            <a:chExt cx="6012581" cy="85701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99142EC-50F5-4E29-9C8C-1589C6DC684E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8" name="Рисунок 7">
              <a:hlinkClick r:id="rId2"/>
              <a:extLst>
                <a:ext uri="{FF2B5EF4-FFF2-40B4-BE49-F238E27FC236}">
                  <a16:creationId xmlns:a16="http://schemas.microsoft.com/office/drawing/2014/main" id="{B76D9281-49F4-404F-8485-9608E77A63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2" name="Picture 2" descr="НУШ і перші класи | Черкаська спеціалізована школа №3">
            <a:extLst>
              <a:ext uri="{FF2B5EF4-FFF2-40B4-BE49-F238E27FC236}">
                <a16:creationId xmlns:a16="http://schemas.microsoft.com/office/drawing/2014/main" id="{321A3BE2-5E28-45D6-867B-9C25DA4FB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63" y="0"/>
            <a:ext cx="1893805" cy="1893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трілка: п’ятикутник 12">
            <a:extLst>
              <a:ext uri="{FF2B5EF4-FFF2-40B4-BE49-F238E27FC236}">
                <a16:creationId xmlns:a16="http://schemas.microsoft.com/office/drawing/2014/main" id="{E29E717D-27AD-4689-B97D-8020C5A53F53}"/>
              </a:ext>
            </a:extLst>
          </p:cNvPr>
          <p:cNvSpPr/>
          <p:nvPr/>
        </p:nvSpPr>
        <p:spPr>
          <a:xfrm>
            <a:off x="0" y="1893805"/>
            <a:ext cx="2117520" cy="565608"/>
          </a:xfrm>
          <a:prstGeom prst="homePlate">
            <a:avLst>
              <a:gd name="adj" fmla="val 35000"/>
            </a:avLst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Урок 5</a:t>
            </a:r>
          </a:p>
        </p:txBody>
      </p:sp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AB7F45EF-2BE6-F6E8-9C83-6FE5577D30C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264" y="5312360"/>
            <a:ext cx="3696500" cy="1441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9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2" accel="56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2" grpId="0" animBg="1"/>
          <p:bldP spid="13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ХІХ ст.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вчені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встановили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крім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речовини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існує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один вид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матерії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Наприклад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за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допомогою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електромагнітного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поля (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електромагнітних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хвиль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ми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маємо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змогу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спілкуватися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мобільним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телефоном,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капі-тан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корабля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з’ясувати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координати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судна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другий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вид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матерії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Все, що вам потрібно знати про магнітосферу | Meteorología en Red">
            <a:extLst>
              <a:ext uri="{FF2B5EF4-FFF2-40B4-BE49-F238E27FC236}">
                <a16:creationId xmlns:a16="http://schemas.microsoft.com/office/drawing/2014/main" id="{4C94797C-55FC-E7C4-4D5B-67163B518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64" y="1515359"/>
            <a:ext cx="6546524" cy="3827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as ist elektromagnetische Energie und wie funktioniert sie? - IMA">
            <a:extLst>
              <a:ext uri="{FF2B5EF4-FFF2-40B4-BE49-F238E27FC236}">
                <a16:creationId xmlns:a16="http://schemas.microsoft.com/office/drawing/2014/main" id="{1F4CB312-F4AF-7FBE-5570-48003B311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726" y="1216058"/>
            <a:ext cx="4673731" cy="467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BACFF132-A2D8-B63F-8289-D9B10667DEB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82" y="5594807"/>
            <a:ext cx="3120698" cy="1217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0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Наприкінці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ХХ ст.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науковці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додали до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переліку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видів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матерії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третій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вид, 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матеріальні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сутності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назва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-ми «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темна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матерія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 і «</a:t>
            </a:r>
            <a:r>
              <a:rPr lang="ru-RU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темна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енергія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Фізичну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природу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сутностей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доки не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встановлено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Темна матерія може утворювати невидимі зорі">
            <a:extLst>
              <a:ext uri="{FF2B5EF4-FFF2-40B4-BE49-F238E27FC236}">
                <a16:creationId xmlns:a16="http://schemas.microsoft.com/office/drawing/2014/main" id="{4CBD7BA4-9966-72DA-E191-E5E35245E7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63"/>
          <a:stretch/>
        </p:blipFill>
        <p:spPr bwMode="auto">
          <a:xfrm>
            <a:off x="214746" y="889000"/>
            <a:ext cx="6026471" cy="3876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У Всесвіті домінує темна енергія – вчені - T4">
            <a:extLst>
              <a:ext uri="{FF2B5EF4-FFF2-40B4-BE49-F238E27FC236}">
                <a16:creationId xmlns:a16="http://schemas.microsoft.com/office/drawing/2014/main" id="{660F319C-CAB0-4B8B-8341-E5A5E2660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327" y="2340435"/>
            <a:ext cx="6102927" cy="3920305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8"/>
            <a:extLst>
              <a:ext uri="{FF2B5EF4-FFF2-40B4-BE49-F238E27FC236}">
                <a16:creationId xmlns:a16="http://schemas.microsoft.com/office/drawing/2014/main" id="{5C3DA267-DC55-16FA-62A2-08D8382B140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82" y="5594807"/>
            <a:ext cx="3120698" cy="1217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64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Зорі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галактики 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великих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розмірів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вимірюються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мільйонах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кілометрів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світлових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роках, пар-</a:t>
            </a:r>
          </a:p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секах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Тому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він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отримав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зрозумілу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назву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мегасвіт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E4ED15D-14C6-F4A6-1604-9AE105225E0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742" t="27475" r="13409" b="18788"/>
          <a:stretch/>
        </p:blipFill>
        <p:spPr>
          <a:xfrm>
            <a:off x="1357745" y="803563"/>
            <a:ext cx="9871476" cy="5440219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E2C00363-5AC0-CA7E-DAD8-349E9D1DC4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82" y="5594807"/>
            <a:ext cx="3120698" cy="1217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38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12646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Будь-яка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речовина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складається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малих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частинок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атомів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молекул.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таких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частинок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частинок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складаються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атоми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отримав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назву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мікросвіт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макросвіт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світ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фізичних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тіл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великими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порівняно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мікросвітом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розмірами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розподіл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умовним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Адже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мега-, макро- й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мікросвіти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єдиний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Всесвіт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якому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живемо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E6A3070-806C-1B58-8516-4240748CB19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000" t="34209" r="8560" b="25926"/>
          <a:stretch/>
        </p:blipFill>
        <p:spPr>
          <a:xfrm>
            <a:off x="280756" y="1588653"/>
            <a:ext cx="11630488" cy="3925456"/>
          </a:xfrm>
          <a:prstGeom prst="rect">
            <a:avLst/>
          </a:prstGeom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9EA271FF-DCD9-022C-639A-5A9A7B2227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82" y="5594807"/>
            <a:ext cx="3120698" cy="1217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81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Використовуючи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цю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аналогію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розглянемо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молекули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мурашиної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кислоти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метанолу. Молекула мура-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шиної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кислоти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є аналогом слова, яке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складається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5 букв, а молекула метанолу є аналогом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іншого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слова, яке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складається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6 букв.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Отже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кожна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нова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комбінація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навіть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тих самих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видів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атомів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відповідає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новій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молекулі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Муравьиная кислота | это... Что такое Муравьиная кислота?">
            <a:extLst>
              <a:ext uri="{FF2B5EF4-FFF2-40B4-BE49-F238E27FC236}">
                <a16:creationId xmlns:a16="http://schemas.microsoft.com/office/drawing/2014/main" id="{2763C2BC-832F-DE69-BDF0-2F83D77F1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76" y="940343"/>
            <a:ext cx="5612306" cy="4740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Измерение фундаментальных постоянных при помощи метанола - Star Mission">
            <a:extLst>
              <a:ext uri="{FF2B5EF4-FFF2-40B4-BE49-F238E27FC236}">
                <a16:creationId xmlns:a16="http://schemas.microsoft.com/office/drawing/2014/main" id="{7AB75FB8-4323-9CBF-6A94-22E3A6DF53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785" y="1570181"/>
            <a:ext cx="5838615" cy="3980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E57843C-CD6B-0335-135B-8DDFCF9E8852}"/>
              </a:ext>
            </a:extLst>
          </p:cNvPr>
          <p:cNvSpPr txBox="1"/>
          <p:nvPr/>
        </p:nvSpPr>
        <p:spPr>
          <a:xfrm rot="20787601">
            <a:off x="728235" y="4729332"/>
            <a:ext cx="2679557" cy="646331"/>
          </a:xfrm>
          <a:custGeom>
            <a:avLst/>
            <a:gdLst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7908 w 2297908"/>
              <a:gd name="connsiteY2" fmla="*/ 646331 h 646331"/>
              <a:gd name="connsiteX3" fmla="*/ 0 w 2297908"/>
              <a:gd name="connsiteY3" fmla="*/ 646331 h 646331"/>
              <a:gd name="connsiteX4" fmla="*/ 0 w 2297908"/>
              <a:gd name="connsiteY4" fmla="*/ 0 h 646331"/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4731 w 2297908"/>
              <a:gd name="connsiteY2" fmla="*/ 280572 h 646331"/>
              <a:gd name="connsiteX3" fmla="*/ 2297908 w 2297908"/>
              <a:gd name="connsiteY3" fmla="*/ 646331 h 646331"/>
              <a:gd name="connsiteX4" fmla="*/ 0 w 2297908"/>
              <a:gd name="connsiteY4" fmla="*/ 646331 h 646331"/>
              <a:gd name="connsiteX5" fmla="*/ 0 w 2297908"/>
              <a:gd name="connsiteY5" fmla="*/ 0 h 646331"/>
              <a:gd name="connsiteX0" fmla="*/ 0 w 2391251"/>
              <a:gd name="connsiteY0" fmla="*/ 0 h 646331"/>
              <a:gd name="connsiteX1" fmla="*/ 2297908 w 2391251"/>
              <a:gd name="connsiteY1" fmla="*/ 0 h 646331"/>
              <a:gd name="connsiteX2" fmla="*/ 2391251 w 2391251"/>
              <a:gd name="connsiteY2" fmla="*/ 168812 h 646331"/>
              <a:gd name="connsiteX3" fmla="*/ 2297908 w 2391251"/>
              <a:gd name="connsiteY3" fmla="*/ 646331 h 646331"/>
              <a:gd name="connsiteX4" fmla="*/ 0 w 2391251"/>
              <a:gd name="connsiteY4" fmla="*/ 646331 h 646331"/>
              <a:gd name="connsiteX5" fmla="*/ 0 w 2391251"/>
              <a:gd name="connsiteY5" fmla="*/ 0 h 646331"/>
              <a:gd name="connsiteX0" fmla="*/ 1429 w 2392680"/>
              <a:gd name="connsiteY0" fmla="*/ 0 h 646331"/>
              <a:gd name="connsiteX1" fmla="*/ 2299337 w 2392680"/>
              <a:gd name="connsiteY1" fmla="*/ 0 h 646331"/>
              <a:gd name="connsiteX2" fmla="*/ 2392680 w 2392680"/>
              <a:gd name="connsiteY2" fmla="*/ 168812 h 646331"/>
              <a:gd name="connsiteX3" fmla="*/ 2299337 w 2392680"/>
              <a:gd name="connsiteY3" fmla="*/ 646331 h 646331"/>
              <a:gd name="connsiteX4" fmla="*/ 1429 w 2392680"/>
              <a:gd name="connsiteY4" fmla="*/ 646331 h 646331"/>
              <a:gd name="connsiteX5" fmla="*/ 0 w 2392680"/>
              <a:gd name="connsiteY5" fmla="*/ 214532 h 646331"/>
              <a:gd name="connsiteX6" fmla="*/ 1429 w 239268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392680 w 2499360"/>
              <a:gd name="connsiteY3" fmla="*/ 377092 h 646331"/>
              <a:gd name="connsiteX4" fmla="*/ 2406017 w 2499360"/>
              <a:gd name="connsiteY4" fmla="*/ 646331 h 646331"/>
              <a:gd name="connsiteX5" fmla="*/ 108109 w 2499360"/>
              <a:gd name="connsiteY5" fmla="*/ 646331 h 646331"/>
              <a:gd name="connsiteX6" fmla="*/ 0 w 2499360"/>
              <a:gd name="connsiteY6" fmla="*/ 178972 h 646331"/>
              <a:gd name="connsiteX7" fmla="*/ 108109 w 2499360"/>
              <a:gd name="connsiteY7" fmla="*/ 0 h 646331"/>
              <a:gd name="connsiteX0" fmla="*/ 62389 w 2453640"/>
              <a:gd name="connsiteY0" fmla="*/ 0 h 646331"/>
              <a:gd name="connsiteX1" fmla="*/ 2360297 w 2453640"/>
              <a:gd name="connsiteY1" fmla="*/ 0 h 646331"/>
              <a:gd name="connsiteX2" fmla="*/ 2453640 w 2453640"/>
              <a:gd name="connsiteY2" fmla="*/ 168812 h 646331"/>
              <a:gd name="connsiteX3" fmla="*/ 2346960 w 2453640"/>
              <a:gd name="connsiteY3" fmla="*/ 377092 h 646331"/>
              <a:gd name="connsiteX4" fmla="*/ 2360297 w 2453640"/>
              <a:gd name="connsiteY4" fmla="*/ 646331 h 646331"/>
              <a:gd name="connsiteX5" fmla="*/ 62389 w 2453640"/>
              <a:gd name="connsiteY5" fmla="*/ 646331 h 646331"/>
              <a:gd name="connsiteX6" fmla="*/ 0 w 2453640"/>
              <a:gd name="connsiteY6" fmla="*/ 275492 h 646331"/>
              <a:gd name="connsiteX7" fmla="*/ 62389 w 2453640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46960 w 2492377"/>
              <a:gd name="connsiteY3" fmla="*/ 37709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92377" h="646331">
                <a:moveTo>
                  <a:pt x="62389" y="0"/>
                </a:moveTo>
                <a:lnTo>
                  <a:pt x="2360297" y="0"/>
                </a:lnTo>
                <a:lnTo>
                  <a:pt x="2453640" y="168812"/>
                </a:lnTo>
                <a:cubicBezTo>
                  <a:pt x="2435013" y="250092"/>
                  <a:pt x="2360507" y="280572"/>
                  <a:pt x="2372360" y="438052"/>
                </a:cubicBezTo>
                <a:cubicBezTo>
                  <a:pt x="2483486" y="505785"/>
                  <a:pt x="2452371" y="573518"/>
                  <a:pt x="2492377" y="641251"/>
                </a:cubicBezTo>
                <a:lnTo>
                  <a:pt x="62389" y="646331"/>
                </a:lnTo>
                <a:cubicBezTo>
                  <a:pt x="61913" y="502398"/>
                  <a:pt x="168116" y="495625"/>
                  <a:pt x="0" y="275492"/>
                </a:cubicBezTo>
                <a:cubicBezTo>
                  <a:pt x="147796" y="270021"/>
                  <a:pt x="61913" y="71511"/>
                  <a:pt x="62389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1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Молекула мурашиної кислоти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31A752-1B08-2681-53C0-0CAB66FFCAA2}"/>
              </a:ext>
            </a:extLst>
          </p:cNvPr>
          <p:cNvSpPr txBox="1"/>
          <p:nvPr/>
        </p:nvSpPr>
        <p:spPr>
          <a:xfrm rot="495495">
            <a:off x="7913739" y="4964654"/>
            <a:ext cx="2679557" cy="646331"/>
          </a:xfrm>
          <a:custGeom>
            <a:avLst/>
            <a:gdLst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7908 w 2297908"/>
              <a:gd name="connsiteY2" fmla="*/ 646331 h 646331"/>
              <a:gd name="connsiteX3" fmla="*/ 0 w 2297908"/>
              <a:gd name="connsiteY3" fmla="*/ 646331 h 646331"/>
              <a:gd name="connsiteX4" fmla="*/ 0 w 2297908"/>
              <a:gd name="connsiteY4" fmla="*/ 0 h 646331"/>
              <a:gd name="connsiteX0" fmla="*/ 0 w 2297908"/>
              <a:gd name="connsiteY0" fmla="*/ 0 h 646331"/>
              <a:gd name="connsiteX1" fmla="*/ 2297908 w 2297908"/>
              <a:gd name="connsiteY1" fmla="*/ 0 h 646331"/>
              <a:gd name="connsiteX2" fmla="*/ 2294731 w 2297908"/>
              <a:gd name="connsiteY2" fmla="*/ 280572 h 646331"/>
              <a:gd name="connsiteX3" fmla="*/ 2297908 w 2297908"/>
              <a:gd name="connsiteY3" fmla="*/ 646331 h 646331"/>
              <a:gd name="connsiteX4" fmla="*/ 0 w 2297908"/>
              <a:gd name="connsiteY4" fmla="*/ 646331 h 646331"/>
              <a:gd name="connsiteX5" fmla="*/ 0 w 2297908"/>
              <a:gd name="connsiteY5" fmla="*/ 0 h 646331"/>
              <a:gd name="connsiteX0" fmla="*/ 0 w 2391251"/>
              <a:gd name="connsiteY0" fmla="*/ 0 h 646331"/>
              <a:gd name="connsiteX1" fmla="*/ 2297908 w 2391251"/>
              <a:gd name="connsiteY1" fmla="*/ 0 h 646331"/>
              <a:gd name="connsiteX2" fmla="*/ 2391251 w 2391251"/>
              <a:gd name="connsiteY2" fmla="*/ 168812 h 646331"/>
              <a:gd name="connsiteX3" fmla="*/ 2297908 w 2391251"/>
              <a:gd name="connsiteY3" fmla="*/ 646331 h 646331"/>
              <a:gd name="connsiteX4" fmla="*/ 0 w 2391251"/>
              <a:gd name="connsiteY4" fmla="*/ 646331 h 646331"/>
              <a:gd name="connsiteX5" fmla="*/ 0 w 2391251"/>
              <a:gd name="connsiteY5" fmla="*/ 0 h 646331"/>
              <a:gd name="connsiteX0" fmla="*/ 1429 w 2392680"/>
              <a:gd name="connsiteY0" fmla="*/ 0 h 646331"/>
              <a:gd name="connsiteX1" fmla="*/ 2299337 w 2392680"/>
              <a:gd name="connsiteY1" fmla="*/ 0 h 646331"/>
              <a:gd name="connsiteX2" fmla="*/ 2392680 w 2392680"/>
              <a:gd name="connsiteY2" fmla="*/ 168812 h 646331"/>
              <a:gd name="connsiteX3" fmla="*/ 2299337 w 2392680"/>
              <a:gd name="connsiteY3" fmla="*/ 646331 h 646331"/>
              <a:gd name="connsiteX4" fmla="*/ 1429 w 2392680"/>
              <a:gd name="connsiteY4" fmla="*/ 646331 h 646331"/>
              <a:gd name="connsiteX5" fmla="*/ 0 w 2392680"/>
              <a:gd name="connsiteY5" fmla="*/ 214532 h 646331"/>
              <a:gd name="connsiteX6" fmla="*/ 1429 w 239268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406017 w 2499360"/>
              <a:gd name="connsiteY3" fmla="*/ 646331 h 646331"/>
              <a:gd name="connsiteX4" fmla="*/ 108109 w 2499360"/>
              <a:gd name="connsiteY4" fmla="*/ 646331 h 646331"/>
              <a:gd name="connsiteX5" fmla="*/ 0 w 2499360"/>
              <a:gd name="connsiteY5" fmla="*/ 178972 h 646331"/>
              <a:gd name="connsiteX6" fmla="*/ 108109 w 2499360"/>
              <a:gd name="connsiteY6" fmla="*/ 0 h 646331"/>
              <a:gd name="connsiteX0" fmla="*/ 108109 w 2499360"/>
              <a:gd name="connsiteY0" fmla="*/ 0 h 646331"/>
              <a:gd name="connsiteX1" fmla="*/ 2406017 w 2499360"/>
              <a:gd name="connsiteY1" fmla="*/ 0 h 646331"/>
              <a:gd name="connsiteX2" fmla="*/ 2499360 w 2499360"/>
              <a:gd name="connsiteY2" fmla="*/ 168812 h 646331"/>
              <a:gd name="connsiteX3" fmla="*/ 2392680 w 2499360"/>
              <a:gd name="connsiteY3" fmla="*/ 377092 h 646331"/>
              <a:gd name="connsiteX4" fmla="*/ 2406017 w 2499360"/>
              <a:gd name="connsiteY4" fmla="*/ 646331 h 646331"/>
              <a:gd name="connsiteX5" fmla="*/ 108109 w 2499360"/>
              <a:gd name="connsiteY5" fmla="*/ 646331 h 646331"/>
              <a:gd name="connsiteX6" fmla="*/ 0 w 2499360"/>
              <a:gd name="connsiteY6" fmla="*/ 178972 h 646331"/>
              <a:gd name="connsiteX7" fmla="*/ 108109 w 2499360"/>
              <a:gd name="connsiteY7" fmla="*/ 0 h 646331"/>
              <a:gd name="connsiteX0" fmla="*/ 62389 w 2453640"/>
              <a:gd name="connsiteY0" fmla="*/ 0 h 646331"/>
              <a:gd name="connsiteX1" fmla="*/ 2360297 w 2453640"/>
              <a:gd name="connsiteY1" fmla="*/ 0 h 646331"/>
              <a:gd name="connsiteX2" fmla="*/ 2453640 w 2453640"/>
              <a:gd name="connsiteY2" fmla="*/ 168812 h 646331"/>
              <a:gd name="connsiteX3" fmla="*/ 2346960 w 2453640"/>
              <a:gd name="connsiteY3" fmla="*/ 377092 h 646331"/>
              <a:gd name="connsiteX4" fmla="*/ 2360297 w 2453640"/>
              <a:gd name="connsiteY4" fmla="*/ 646331 h 646331"/>
              <a:gd name="connsiteX5" fmla="*/ 62389 w 2453640"/>
              <a:gd name="connsiteY5" fmla="*/ 646331 h 646331"/>
              <a:gd name="connsiteX6" fmla="*/ 0 w 2453640"/>
              <a:gd name="connsiteY6" fmla="*/ 275492 h 646331"/>
              <a:gd name="connsiteX7" fmla="*/ 62389 w 2453640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46960 w 2492377"/>
              <a:gd name="connsiteY3" fmla="*/ 37709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  <a:gd name="connsiteX0" fmla="*/ 62389 w 2492377"/>
              <a:gd name="connsiteY0" fmla="*/ 0 h 646331"/>
              <a:gd name="connsiteX1" fmla="*/ 2360297 w 2492377"/>
              <a:gd name="connsiteY1" fmla="*/ 0 h 646331"/>
              <a:gd name="connsiteX2" fmla="*/ 2453640 w 2492377"/>
              <a:gd name="connsiteY2" fmla="*/ 168812 h 646331"/>
              <a:gd name="connsiteX3" fmla="*/ 2372360 w 2492377"/>
              <a:gd name="connsiteY3" fmla="*/ 438052 h 646331"/>
              <a:gd name="connsiteX4" fmla="*/ 2492377 w 2492377"/>
              <a:gd name="connsiteY4" fmla="*/ 641251 h 646331"/>
              <a:gd name="connsiteX5" fmla="*/ 62389 w 2492377"/>
              <a:gd name="connsiteY5" fmla="*/ 646331 h 646331"/>
              <a:gd name="connsiteX6" fmla="*/ 0 w 2492377"/>
              <a:gd name="connsiteY6" fmla="*/ 275492 h 646331"/>
              <a:gd name="connsiteX7" fmla="*/ 62389 w 2492377"/>
              <a:gd name="connsiteY7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92377" h="646331">
                <a:moveTo>
                  <a:pt x="62389" y="0"/>
                </a:moveTo>
                <a:lnTo>
                  <a:pt x="2360297" y="0"/>
                </a:lnTo>
                <a:lnTo>
                  <a:pt x="2453640" y="168812"/>
                </a:lnTo>
                <a:cubicBezTo>
                  <a:pt x="2435013" y="250092"/>
                  <a:pt x="2360507" y="280572"/>
                  <a:pt x="2372360" y="438052"/>
                </a:cubicBezTo>
                <a:cubicBezTo>
                  <a:pt x="2483486" y="505785"/>
                  <a:pt x="2452371" y="573518"/>
                  <a:pt x="2492377" y="641251"/>
                </a:cubicBezTo>
                <a:lnTo>
                  <a:pt x="62389" y="646331"/>
                </a:lnTo>
                <a:cubicBezTo>
                  <a:pt x="61913" y="502398"/>
                  <a:pt x="168116" y="495625"/>
                  <a:pt x="0" y="275492"/>
                </a:cubicBezTo>
                <a:cubicBezTo>
                  <a:pt x="147796" y="270021"/>
                  <a:pt x="61913" y="71511"/>
                  <a:pt x="62389" y="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41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Молекула </a:t>
            </a:r>
          </a:p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метанолу</a:t>
            </a:r>
          </a:p>
        </p:txBody>
      </p:sp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F56F21FA-6194-0113-A3F2-473B16C641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82" y="5594807"/>
            <a:ext cx="3120698" cy="1217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10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Таким чином,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із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118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видів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атомів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скласти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мільйони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різноманітних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молекул і,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отримати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мільйони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різноманітних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речовин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Молекула Глицина, класс соединений и химическая формула">
            <a:extLst>
              <a:ext uri="{FF2B5EF4-FFF2-40B4-BE49-F238E27FC236}">
                <a16:creationId xmlns:a16="http://schemas.microsoft.com/office/drawing/2014/main" id="{8F75B39D-470D-AE14-8003-1396A87D6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9326">
            <a:off x="73383" y="428786"/>
            <a:ext cx="3851124" cy="3589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Картинки молекулы окружающий мир (58 фото)">
            <a:extLst>
              <a:ext uri="{FF2B5EF4-FFF2-40B4-BE49-F238E27FC236}">
                <a16:creationId xmlns:a16="http://schemas.microsoft.com/office/drawing/2014/main" id="{31680465-7B68-3CD1-C841-4D9A0B43F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433" y="515380"/>
            <a:ext cx="7247768" cy="543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Картинки молекул - 67 фото">
            <a:extLst>
              <a:ext uri="{FF2B5EF4-FFF2-40B4-BE49-F238E27FC236}">
                <a16:creationId xmlns:a16="http://schemas.microsoft.com/office/drawing/2014/main" id="{6624E6E4-47FA-E92C-7CB2-4BC990225F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254" y="1897121"/>
            <a:ext cx="6031345" cy="4523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4CC532BD-DF9B-6B82-207B-53FAA187A1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82" y="5594807"/>
            <a:ext cx="3120698" cy="1217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98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6719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Характеризуючи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об’єкти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мікросвіту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вчені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числа,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суттєво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відрізняються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тих, з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якими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людина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справу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повсякденному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житті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Так,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розмір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атома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приблизно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0,000 000 000 1 м.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82" name="Picture 14" descr="Шариковая ручка Montblanc Meisterstuck Classique 10883 |  montblanc-shop.com.ua">
            <a:extLst>
              <a:ext uri="{FF2B5EF4-FFF2-40B4-BE49-F238E27FC236}">
                <a16:creationId xmlns:a16="http://schemas.microsoft.com/office/drawing/2014/main" id="{130FA9BD-BB37-F2E5-0E8A-959FF2253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0045">
            <a:off x="-285678" y="773310"/>
            <a:ext cx="5384326" cy="538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Групувати 7">
            <a:extLst>
              <a:ext uri="{FF2B5EF4-FFF2-40B4-BE49-F238E27FC236}">
                <a16:creationId xmlns:a16="http://schemas.microsoft.com/office/drawing/2014/main" id="{6A9C3E44-CAC2-3174-5602-3F8E5BF3C7C4}"/>
              </a:ext>
            </a:extLst>
          </p:cNvPr>
          <p:cNvGrpSpPr/>
          <p:nvPr/>
        </p:nvGrpSpPr>
        <p:grpSpPr>
          <a:xfrm>
            <a:off x="3603101" y="900731"/>
            <a:ext cx="4289727" cy="4436289"/>
            <a:chOff x="3603101" y="900731"/>
            <a:chExt cx="4289727" cy="4436289"/>
          </a:xfrm>
        </p:grpSpPr>
        <p:sp>
          <p:nvSpPr>
            <p:cNvPr id="7" name="Бульбашка прямої мови: овальна 6">
              <a:extLst>
                <a:ext uri="{FF2B5EF4-FFF2-40B4-BE49-F238E27FC236}">
                  <a16:creationId xmlns:a16="http://schemas.microsoft.com/office/drawing/2014/main" id="{870E2BD1-209F-19C1-6AB0-79467A7F00AC}"/>
                </a:ext>
              </a:extLst>
            </p:cNvPr>
            <p:cNvSpPr/>
            <p:nvPr/>
          </p:nvSpPr>
          <p:spPr>
            <a:xfrm rot="2269099">
              <a:off x="3745569" y="900731"/>
              <a:ext cx="2916465" cy="2896912"/>
            </a:xfrm>
            <a:prstGeom prst="wedgeEllipseCallout">
              <a:avLst>
                <a:gd name="adj1" fmla="val -40287"/>
                <a:gd name="adj2" fmla="val 87285"/>
              </a:avLst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7184" name="Picture 16" descr="Иллюстрация Лупа | Illustrators.ru">
              <a:extLst>
                <a:ext uri="{FF2B5EF4-FFF2-40B4-BE49-F238E27FC236}">
                  <a16:creationId xmlns:a16="http://schemas.microsoft.com/office/drawing/2014/main" id="{275AFCA0-0748-0205-9D66-D6B3D0DF8F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622655">
              <a:off x="3551962" y="996153"/>
              <a:ext cx="4392006" cy="42897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80" name="Picture 12" descr="Картинки молекул - 67 фото">
            <a:extLst>
              <a:ext uri="{FF2B5EF4-FFF2-40B4-BE49-F238E27FC236}">
                <a16:creationId xmlns:a16="http://schemas.microsoft.com/office/drawing/2014/main" id="{606FAF14-79D4-2C1E-E056-6CE9F4C95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514" y="1105587"/>
            <a:ext cx="2552700" cy="218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FC0E8FEC-0456-5385-38CA-695CFF4C2D41}"/>
              </a:ext>
            </a:extLst>
          </p:cNvPr>
          <p:cNvGrpSpPr/>
          <p:nvPr/>
        </p:nvGrpSpPr>
        <p:grpSpPr>
          <a:xfrm>
            <a:off x="7827624" y="1785637"/>
            <a:ext cx="4214477" cy="4355764"/>
            <a:chOff x="7827624" y="1785637"/>
            <a:chExt cx="4214477" cy="4355764"/>
          </a:xfrm>
        </p:grpSpPr>
        <p:sp>
          <p:nvSpPr>
            <p:cNvPr id="16" name="Бульбашка прямої мови: овальна 15">
              <a:extLst>
                <a:ext uri="{FF2B5EF4-FFF2-40B4-BE49-F238E27FC236}">
                  <a16:creationId xmlns:a16="http://schemas.microsoft.com/office/drawing/2014/main" id="{3A5F99FE-7B31-ED61-139D-0D63F646A010}"/>
                </a:ext>
              </a:extLst>
            </p:cNvPr>
            <p:cNvSpPr/>
            <p:nvPr/>
          </p:nvSpPr>
          <p:spPr>
            <a:xfrm rot="4923210">
              <a:off x="8013428" y="1795110"/>
              <a:ext cx="2826037" cy="2807091"/>
            </a:xfrm>
            <a:prstGeom prst="wedgeEllipseCallout">
              <a:avLst>
                <a:gd name="adj1" fmla="val -51151"/>
                <a:gd name="adj2" fmla="val 106320"/>
              </a:avLst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15" name="Picture 16" descr="Иллюстрация Лупа | Illustrators.ru">
              <a:extLst>
                <a:ext uri="{FF2B5EF4-FFF2-40B4-BE49-F238E27FC236}">
                  <a16:creationId xmlns:a16="http://schemas.microsoft.com/office/drawing/2014/main" id="{2B4DA4C6-95AB-D2A2-16E5-8872C8F4CD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622655">
              <a:off x="7777382" y="1876681"/>
              <a:ext cx="4314962" cy="42144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0DB309F3-6355-8F58-582F-BFA2F98A6244}"/>
              </a:ext>
            </a:extLst>
          </p:cNvPr>
          <p:cNvGrpSpPr/>
          <p:nvPr/>
        </p:nvGrpSpPr>
        <p:grpSpPr>
          <a:xfrm>
            <a:off x="7974271" y="1817298"/>
            <a:ext cx="2904350" cy="2774568"/>
            <a:chOff x="509227" y="1165643"/>
            <a:chExt cx="2408237" cy="2411586"/>
          </a:xfrm>
        </p:grpSpPr>
        <p:sp>
          <p:nvSpPr>
            <p:cNvPr id="2" name="Овал 1">
              <a:extLst>
                <a:ext uri="{FF2B5EF4-FFF2-40B4-BE49-F238E27FC236}">
                  <a16:creationId xmlns:a16="http://schemas.microsoft.com/office/drawing/2014/main" id="{46CA50FA-CF69-A777-60E6-9CE79D734F43}"/>
                </a:ext>
              </a:extLst>
            </p:cNvPr>
            <p:cNvSpPr/>
            <p:nvPr/>
          </p:nvSpPr>
          <p:spPr>
            <a:xfrm>
              <a:off x="655782" y="1313872"/>
              <a:ext cx="2115128" cy="2115128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7174" name="Picture 6" descr="Atom GIF - Encontrar em GIFER">
              <a:extLst>
                <a:ext uri="{FF2B5EF4-FFF2-40B4-BE49-F238E27FC236}">
                  <a16:creationId xmlns:a16="http://schemas.microsoft.com/office/drawing/2014/main" id="{5202A973-F4F5-AC88-09A3-6934C4FE55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227" y="1165643"/>
              <a:ext cx="2408237" cy="24115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7" name="Рисунок 16">
            <a:hlinkClick r:id="rId8"/>
            <a:extLst>
              <a:ext uri="{FF2B5EF4-FFF2-40B4-BE49-F238E27FC236}">
                <a16:creationId xmlns:a16="http://schemas.microsoft.com/office/drawing/2014/main" id="{D93AE26E-9F7A-1230-3672-EE8EED859C8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82" y="5594807"/>
            <a:ext cx="3120698" cy="1217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271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3441D4-0A40-81D0-D48D-AAC1865001A3}"/>
              </a:ext>
            </a:extLst>
          </p:cNvPr>
          <p:cNvSpPr txBox="1"/>
          <p:nvPr/>
        </p:nvSpPr>
        <p:spPr>
          <a:xfrm>
            <a:off x="117764" y="45956"/>
            <a:ext cx="11972636" cy="96827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вважаєте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змішати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100 мл води та 100 мл спирту,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яким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буде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об’єм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суміші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Насправді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він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буде мен-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шим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ніж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200 мл!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Річ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тім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між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молекулами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існують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проміжки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і в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ході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змішування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рідин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молекули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води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потрапляють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проміжки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між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молекулами спирту і </a:t>
            </a:r>
            <a:r>
              <a:rPr lang="ru-RU" sz="1800" b="1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навпаки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Стакан воды рисунок - 73 фото">
            <a:extLst>
              <a:ext uri="{FF2B5EF4-FFF2-40B4-BE49-F238E27FC236}">
                <a16:creationId xmlns:a16="http://schemas.microsoft.com/office/drawing/2014/main" id="{555C4CD1-AD8A-2E88-226C-F46347C1F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64" y="1809750"/>
            <a:ext cx="3781425" cy="378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Стакан воды рисунок - 73 фото">
            <a:extLst>
              <a:ext uri="{FF2B5EF4-FFF2-40B4-BE49-F238E27FC236}">
                <a16:creationId xmlns:a16="http://schemas.microsoft.com/office/drawing/2014/main" id="{426F6CB3-1FAC-932F-19A0-1C340E44DF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289" y="1809749"/>
            <a:ext cx="3781425" cy="378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Стакан воды рисунок - 64 фото">
            <a:extLst>
              <a:ext uri="{FF2B5EF4-FFF2-40B4-BE49-F238E27FC236}">
                <a16:creationId xmlns:a16="http://schemas.microsoft.com/office/drawing/2014/main" id="{6016BD3E-31A4-1E6A-8B37-DA0A8849D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787" y="2066924"/>
            <a:ext cx="3241963" cy="378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ілка: вигнута вгору 5">
            <a:extLst>
              <a:ext uri="{FF2B5EF4-FFF2-40B4-BE49-F238E27FC236}">
                <a16:creationId xmlns:a16="http://schemas.microsoft.com/office/drawing/2014/main" id="{80EA45C5-3065-5D58-3924-9E01E8E5B2FF}"/>
              </a:ext>
            </a:extLst>
          </p:cNvPr>
          <p:cNvSpPr/>
          <p:nvPr/>
        </p:nvSpPr>
        <p:spPr>
          <a:xfrm>
            <a:off x="2376272" y="1445894"/>
            <a:ext cx="3374880" cy="140684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11" name="Стрілка: вигнута вгору 10">
            <a:extLst>
              <a:ext uri="{FF2B5EF4-FFF2-40B4-BE49-F238E27FC236}">
                <a16:creationId xmlns:a16="http://schemas.microsoft.com/office/drawing/2014/main" id="{C70E88F7-C9C0-E9E8-4446-47D33BBB0535}"/>
              </a:ext>
            </a:extLst>
          </p:cNvPr>
          <p:cNvSpPr/>
          <p:nvPr/>
        </p:nvSpPr>
        <p:spPr>
          <a:xfrm flipH="1">
            <a:off x="6134750" y="1411425"/>
            <a:ext cx="3374880" cy="1406843"/>
          </a:xfrm>
          <a:prstGeom prst="curvedDown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cxnSp>
        <p:nvCxnSpPr>
          <p:cNvPr id="9" name="Пряма сполучна лінія 8">
            <a:extLst>
              <a:ext uri="{FF2B5EF4-FFF2-40B4-BE49-F238E27FC236}">
                <a16:creationId xmlns:a16="http://schemas.microsoft.com/office/drawing/2014/main" id="{908FF8D6-E7BE-803B-A616-74BFAC89C88C}"/>
              </a:ext>
            </a:extLst>
          </p:cNvPr>
          <p:cNvCxnSpPr/>
          <p:nvPr/>
        </p:nvCxnSpPr>
        <p:spPr>
          <a:xfrm>
            <a:off x="2008476" y="3219450"/>
            <a:ext cx="2533650" cy="0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сполучна лінія 13">
            <a:extLst>
              <a:ext uri="{FF2B5EF4-FFF2-40B4-BE49-F238E27FC236}">
                <a16:creationId xmlns:a16="http://schemas.microsoft.com/office/drawing/2014/main" id="{316FC9BD-C8C0-F721-2A50-0531228EDEA8}"/>
              </a:ext>
            </a:extLst>
          </p:cNvPr>
          <p:cNvCxnSpPr/>
          <p:nvPr/>
        </p:nvCxnSpPr>
        <p:spPr>
          <a:xfrm>
            <a:off x="7256751" y="3200400"/>
            <a:ext cx="2533650" cy="0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 сполучна лінія 14">
            <a:extLst>
              <a:ext uri="{FF2B5EF4-FFF2-40B4-BE49-F238E27FC236}">
                <a16:creationId xmlns:a16="http://schemas.microsoft.com/office/drawing/2014/main" id="{48436369-A8D8-7676-8C65-265BF7B4C509}"/>
              </a:ext>
            </a:extLst>
          </p:cNvPr>
          <p:cNvCxnSpPr/>
          <p:nvPr/>
        </p:nvCxnSpPr>
        <p:spPr>
          <a:xfrm>
            <a:off x="4559444" y="3429000"/>
            <a:ext cx="2533650" cy="0"/>
          </a:xfrm>
          <a:prstGeom prst="line">
            <a:avLst/>
          </a:prstGeom>
          <a:ln w="571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0" name="3D-модель 9" descr="Sphere">
                <a:extLst>
                  <a:ext uri="{FF2B5EF4-FFF2-40B4-BE49-F238E27FC236}">
                    <a16:creationId xmlns:a16="http://schemas.microsoft.com/office/drawing/2014/main" id="{91583137-43D0-EC14-3358-C37254EA792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509969"/>
                  </p:ext>
                </p:extLst>
              </p:nvPr>
            </p:nvGraphicFramePr>
            <p:xfrm flipH="1">
              <a:off x="1222343" y="3588179"/>
              <a:ext cx="426513" cy="407557"/>
            </p:xfrm>
            <a:graphic>
              <a:graphicData uri="http://schemas.microsoft.com/office/drawing/2017/model3d">
                <am3d:model3d r:embed="rId8">
                  <am3d:spPr>
                    <a:xfrm flipH="1">
                      <a:off x="0" y="0"/>
                      <a:ext cx="426513" cy="407557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266026" ay="-2718403" az="10610704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57816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0" name="3D-модель 9" descr="Sphere">
                <a:extLst>
                  <a:ext uri="{FF2B5EF4-FFF2-40B4-BE49-F238E27FC236}">
                    <a16:creationId xmlns:a16="http://schemas.microsoft.com/office/drawing/2014/main" id="{91583137-43D0-EC14-3358-C37254EA792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 flipH="1">
                <a:off x="1222343" y="3588179"/>
                <a:ext cx="426513" cy="40755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7" name="3D-модель 16" descr="Sphere">
                <a:extLst>
                  <a:ext uri="{FF2B5EF4-FFF2-40B4-BE49-F238E27FC236}">
                    <a16:creationId xmlns:a16="http://schemas.microsoft.com/office/drawing/2014/main" id="{CC9D1B85-A0C2-7A3D-4E99-DDD98BCCB08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69101269"/>
                  </p:ext>
                </p:extLst>
              </p:nvPr>
            </p:nvGraphicFramePr>
            <p:xfrm flipH="1">
              <a:off x="1527142" y="3951671"/>
              <a:ext cx="426513" cy="407557"/>
            </p:xfrm>
            <a:graphic>
              <a:graphicData uri="http://schemas.microsoft.com/office/drawing/2017/model3d">
                <am3d:model3d r:embed="rId8">
                  <am3d:spPr>
                    <a:xfrm flipH="1">
                      <a:off x="0" y="0"/>
                      <a:ext cx="426513" cy="407557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266026" ay="-2718403" az="10610704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57816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7" name="3D-модель 16" descr="Sphere">
                <a:extLst>
                  <a:ext uri="{FF2B5EF4-FFF2-40B4-BE49-F238E27FC236}">
                    <a16:creationId xmlns:a16="http://schemas.microsoft.com/office/drawing/2014/main" id="{CC9D1B85-A0C2-7A3D-4E99-DDD98BCCB08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 flipH="1">
                <a:off x="1527142" y="3951671"/>
                <a:ext cx="426513" cy="40755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8" name="3D-модель 17" descr="Sphere">
                <a:extLst>
                  <a:ext uri="{FF2B5EF4-FFF2-40B4-BE49-F238E27FC236}">
                    <a16:creationId xmlns:a16="http://schemas.microsoft.com/office/drawing/2014/main" id="{68BFE143-E4C2-52DD-7F68-63543C86F4B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98382394"/>
                  </p:ext>
                </p:extLst>
              </p:nvPr>
            </p:nvGraphicFramePr>
            <p:xfrm flipH="1">
              <a:off x="2008398" y="4141636"/>
              <a:ext cx="426513" cy="407557"/>
            </p:xfrm>
            <a:graphic>
              <a:graphicData uri="http://schemas.microsoft.com/office/drawing/2017/model3d">
                <am3d:model3d r:embed="rId8">
                  <am3d:spPr>
                    <a:xfrm flipH="1">
                      <a:off x="0" y="0"/>
                      <a:ext cx="426513" cy="407557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266026" ay="-2718403" az="10610704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57816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8" name="3D-модель 17" descr="Sphere">
                <a:extLst>
                  <a:ext uri="{FF2B5EF4-FFF2-40B4-BE49-F238E27FC236}">
                    <a16:creationId xmlns:a16="http://schemas.microsoft.com/office/drawing/2014/main" id="{68BFE143-E4C2-52DD-7F68-63543C86F4B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 flipH="1">
                <a:off x="2008398" y="4141636"/>
                <a:ext cx="426513" cy="40755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9" name="3D-модель 18" descr="Sphere">
                <a:extLst>
                  <a:ext uri="{FF2B5EF4-FFF2-40B4-BE49-F238E27FC236}">
                    <a16:creationId xmlns:a16="http://schemas.microsoft.com/office/drawing/2014/main" id="{33CA2097-8587-A31E-E0A1-5DEC959A66E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88432447"/>
                  </p:ext>
                </p:extLst>
              </p:nvPr>
            </p:nvGraphicFramePr>
            <p:xfrm flipH="1">
              <a:off x="1313886" y="4528531"/>
              <a:ext cx="426513" cy="407557"/>
            </p:xfrm>
            <a:graphic>
              <a:graphicData uri="http://schemas.microsoft.com/office/drawing/2017/model3d">
                <am3d:model3d r:embed="rId8">
                  <am3d:spPr>
                    <a:xfrm flipH="1">
                      <a:off x="0" y="0"/>
                      <a:ext cx="426513" cy="407557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266026" ay="-2718403" az="10610704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57816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9" name="3D-модель 18" descr="Sphere">
                <a:extLst>
                  <a:ext uri="{FF2B5EF4-FFF2-40B4-BE49-F238E27FC236}">
                    <a16:creationId xmlns:a16="http://schemas.microsoft.com/office/drawing/2014/main" id="{33CA2097-8587-A31E-E0A1-5DEC959A66E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 flipH="1">
                <a:off x="1313886" y="4528531"/>
                <a:ext cx="426513" cy="40755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0" name="3D-модель 19" descr="Sphere">
                <a:extLst>
                  <a:ext uri="{FF2B5EF4-FFF2-40B4-BE49-F238E27FC236}">
                    <a16:creationId xmlns:a16="http://schemas.microsoft.com/office/drawing/2014/main" id="{AA81A0DD-8508-554F-4DA8-D31E7464693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052189265"/>
                  </p:ext>
                </p:extLst>
              </p:nvPr>
            </p:nvGraphicFramePr>
            <p:xfrm flipH="1">
              <a:off x="2271308" y="4712129"/>
              <a:ext cx="426513" cy="407557"/>
            </p:xfrm>
            <a:graphic>
              <a:graphicData uri="http://schemas.microsoft.com/office/drawing/2017/model3d">
                <am3d:model3d r:embed="rId8">
                  <am3d:spPr>
                    <a:xfrm flipH="1">
                      <a:off x="0" y="0"/>
                      <a:ext cx="426513" cy="407557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266026" ay="-2718403" az="10610704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57816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0" name="3D-модель 19" descr="Sphere">
                <a:extLst>
                  <a:ext uri="{FF2B5EF4-FFF2-40B4-BE49-F238E27FC236}">
                    <a16:creationId xmlns:a16="http://schemas.microsoft.com/office/drawing/2014/main" id="{AA81A0DD-8508-554F-4DA8-D31E7464693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 flipH="1">
                <a:off x="2271308" y="4712129"/>
                <a:ext cx="426513" cy="40755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1" name="3D-модель 20" descr="Sphere">
                <a:extLst>
                  <a:ext uri="{FF2B5EF4-FFF2-40B4-BE49-F238E27FC236}">
                    <a16:creationId xmlns:a16="http://schemas.microsoft.com/office/drawing/2014/main" id="{185CEC07-5AE9-EC76-E8DA-5BE1FE827CE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5225454"/>
                  </p:ext>
                </p:extLst>
              </p:nvPr>
            </p:nvGraphicFramePr>
            <p:xfrm flipH="1">
              <a:off x="2271309" y="3607410"/>
              <a:ext cx="426513" cy="407557"/>
            </p:xfrm>
            <a:graphic>
              <a:graphicData uri="http://schemas.microsoft.com/office/drawing/2017/model3d">
                <am3d:model3d r:embed="rId8">
                  <am3d:spPr>
                    <a:xfrm flipH="1">
                      <a:off x="0" y="0"/>
                      <a:ext cx="426513" cy="407557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266026" ay="-2718403" az="10610704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57816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1" name="3D-модель 20" descr="Sphere">
                <a:extLst>
                  <a:ext uri="{FF2B5EF4-FFF2-40B4-BE49-F238E27FC236}">
                    <a16:creationId xmlns:a16="http://schemas.microsoft.com/office/drawing/2014/main" id="{185CEC07-5AE9-EC76-E8DA-5BE1FE827CE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 flipH="1">
                <a:off x="2271309" y="3607410"/>
                <a:ext cx="426513" cy="40755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2" name="3D-модель 11" descr="Light Gray Sphere">
                <a:extLst>
                  <a:ext uri="{FF2B5EF4-FFF2-40B4-BE49-F238E27FC236}">
                    <a16:creationId xmlns:a16="http://schemas.microsoft.com/office/drawing/2014/main" id="{929272C5-4516-FB01-C5B5-670FED615539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816952766"/>
                  </p:ext>
                </p:extLst>
              </p:nvPr>
            </p:nvGraphicFramePr>
            <p:xfrm>
              <a:off x="9258517" y="3560075"/>
              <a:ext cx="502225" cy="502225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502225" cy="502225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88707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2" name="3D-модель 11" descr="Light Gray Sphere">
                <a:extLst>
                  <a:ext uri="{FF2B5EF4-FFF2-40B4-BE49-F238E27FC236}">
                    <a16:creationId xmlns:a16="http://schemas.microsoft.com/office/drawing/2014/main" id="{929272C5-4516-FB01-C5B5-670FED61553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258517" y="3560075"/>
                <a:ext cx="502225" cy="5022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9" name="3D-модель 28" descr="Light Gray Sphere">
                <a:extLst>
                  <a:ext uri="{FF2B5EF4-FFF2-40B4-BE49-F238E27FC236}">
                    <a16:creationId xmlns:a16="http://schemas.microsoft.com/office/drawing/2014/main" id="{1FAAD3F6-E566-69AB-0A38-A04AEB1A81C9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908599112"/>
                  </p:ext>
                </p:extLst>
              </p:nvPr>
            </p:nvGraphicFramePr>
            <p:xfrm>
              <a:off x="9681377" y="4108115"/>
              <a:ext cx="502225" cy="502225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502225" cy="502225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88707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9" name="3D-модель 28" descr="Light Gray Sphere">
                <a:extLst>
                  <a:ext uri="{FF2B5EF4-FFF2-40B4-BE49-F238E27FC236}">
                    <a16:creationId xmlns:a16="http://schemas.microsoft.com/office/drawing/2014/main" id="{1FAAD3F6-E566-69AB-0A38-A04AEB1A81C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681377" y="4108115"/>
                <a:ext cx="502225" cy="5022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0" name="3D-модель 29" descr="Light Gray Sphere">
                <a:extLst>
                  <a:ext uri="{FF2B5EF4-FFF2-40B4-BE49-F238E27FC236}">
                    <a16:creationId xmlns:a16="http://schemas.microsoft.com/office/drawing/2014/main" id="{05C26D47-22D4-D71D-00FE-E711E29B2227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686330494"/>
                  </p:ext>
                </p:extLst>
              </p:nvPr>
            </p:nvGraphicFramePr>
            <p:xfrm>
              <a:off x="10162633" y="3512742"/>
              <a:ext cx="502225" cy="502225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502225" cy="502225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88707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0" name="3D-модель 29" descr="Light Gray Sphere">
                <a:extLst>
                  <a:ext uri="{FF2B5EF4-FFF2-40B4-BE49-F238E27FC236}">
                    <a16:creationId xmlns:a16="http://schemas.microsoft.com/office/drawing/2014/main" id="{05C26D47-22D4-D71D-00FE-E711E29B222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0162633" y="3512742"/>
                <a:ext cx="502225" cy="5022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1" name="3D-модель 30" descr="Light Gray Sphere">
                <a:extLst>
                  <a:ext uri="{FF2B5EF4-FFF2-40B4-BE49-F238E27FC236}">
                    <a16:creationId xmlns:a16="http://schemas.microsoft.com/office/drawing/2014/main" id="{F1D33AC6-64ED-9EEE-767E-730F2D5C84B9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792331694"/>
                  </p:ext>
                </p:extLst>
              </p:nvPr>
            </p:nvGraphicFramePr>
            <p:xfrm>
              <a:off x="10183602" y="4451709"/>
              <a:ext cx="502225" cy="502225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502225" cy="502225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88707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1" name="3D-модель 30" descr="Light Gray Sphere">
                <a:extLst>
                  <a:ext uri="{FF2B5EF4-FFF2-40B4-BE49-F238E27FC236}">
                    <a16:creationId xmlns:a16="http://schemas.microsoft.com/office/drawing/2014/main" id="{F1D33AC6-64ED-9EEE-767E-730F2D5C84B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0183602" y="4451709"/>
                <a:ext cx="502225" cy="5022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2" name="3D-модель 31" descr="Light Gray Sphere">
                <a:extLst>
                  <a:ext uri="{FF2B5EF4-FFF2-40B4-BE49-F238E27FC236}">
                    <a16:creationId xmlns:a16="http://schemas.microsoft.com/office/drawing/2014/main" id="{55B3EF86-2D7C-90C5-F512-7A0247162544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2968182945"/>
                  </p:ext>
                </p:extLst>
              </p:nvPr>
            </p:nvGraphicFramePr>
            <p:xfrm>
              <a:off x="9386750" y="4741061"/>
              <a:ext cx="502225" cy="502225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502225" cy="502225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88707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2" name="3D-модель 31" descr="Light Gray Sphere">
                <a:extLst>
                  <a:ext uri="{FF2B5EF4-FFF2-40B4-BE49-F238E27FC236}">
                    <a16:creationId xmlns:a16="http://schemas.microsoft.com/office/drawing/2014/main" id="{55B3EF86-2D7C-90C5-F512-7A024716254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386750" y="4741061"/>
                <a:ext cx="502225" cy="5022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3" name="3D-модель 32" descr="Light Gray Sphere">
                <a:extLst>
                  <a:ext uri="{FF2B5EF4-FFF2-40B4-BE49-F238E27FC236}">
                    <a16:creationId xmlns:a16="http://schemas.microsoft.com/office/drawing/2014/main" id="{E5152969-3292-31EC-4876-AF26A0C53037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014506113"/>
                  </p:ext>
                </p:extLst>
              </p:nvPr>
            </p:nvGraphicFramePr>
            <p:xfrm>
              <a:off x="5063159" y="3654933"/>
              <a:ext cx="502225" cy="502225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502225" cy="502225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88707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3" name="3D-модель 32" descr="Light Gray Sphere">
                <a:extLst>
                  <a:ext uri="{FF2B5EF4-FFF2-40B4-BE49-F238E27FC236}">
                    <a16:creationId xmlns:a16="http://schemas.microsoft.com/office/drawing/2014/main" id="{E5152969-3292-31EC-4876-AF26A0C5303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063159" y="3654933"/>
                <a:ext cx="502225" cy="5022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4" name="3D-модель 33" descr="Light Gray Sphere">
                <a:extLst>
                  <a:ext uri="{FF2B5EF4-FFF2-40B4-BE49-F238E27FC236}">
                    <a16:creationId xmlns:a16="http://schemas.microsoft.com/office/drawing/2014/main" id="{5FABD6BA-E0EA-1948-7938-65DA66952EA3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472881048"/>
                  </p:ext>
                </p:extLst>
              </p:nvPr>
            </p:nvGraphicFramePr>
            <p:xfrm>
              <a:off x="6134750" y="3575388"/>
              <a:ext cx="502225" cy="502225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502225" cy="502225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88707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4" name="3D-модель 33" descr="Light Gray Sphere">
                <a:extLst>
                  <a:ext uri="{FF2B5EF4-FFF2-40B4-BE49-F238E27FC236}">
                    <a16:creationId xmlns:a16="http://schemas.microsoft.com/office/drawing/2014/main" id="{5FABD6BA-E0EA-1948-7938-65DA66952EA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134750" y="3575388"/>
                <a:ext cx="502225" cy="5022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5" name="3D-модель 34" descr="Light Gray Sphere">
                <a:extLst>
                  <a:ext uri="{FF2B5EF4-FFF2-40B4-BE49-F238E27FC236}">
                    <a16:creationId xmlns:a16="http://schemas.microsoft.com/office/drawing/2014/main" id="{1B519F68-3B4C-75AA-24F2-47EA9CA72C8C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435008741"/>
                  </p:ext>
                </p:extLst>
              </p:nvPr>
            </p:nvGraphicFramePr>
            <p:xfrm>
              <a:off x="5629743" y="4165769"/>
              <a:ext cx="502225" cy="502225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502225" cy="502225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88707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5" name="3D-модель 34" descr="Light Gray Sphere">
                <a:extLst>
                  <a:ext uri="{FF2B5EF4-FFF2-40B4-BE49-F238E27FC236}">
                    <a16:creationId xmlns:a16="http://schemas.microsoft.com/office/drawing/2014/main" id="{1B519F68-3B4C-75AA-24F2-47EA9CA72C8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629743" y="4165769"/>
                <a:ext cx="502225" cy="5022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6" name="3D-модель 35" descr="Light Gray Sphere">
                <a:extLst>
                  <a:ext uri="{FF2B5EF4-FFF2-40B4-BE49-F238E27FC236}">
                    <a16:creationId xmlns:a16="http://schemas.microsoft.com/office/drawing/2014/main" id="{9C102F56-5C6C-1670-0120-81C5354B09B7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435008741"/>
                  </p:ext>
                </p:extLst>
              </p:nvPr>
            </p:nvGraphicFramePr>
            <p:xfrm>
              <a:off x="6096000" y="4604971"/>
              <a:ext cx="502225" cy="502225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502225" cy="502225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88707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6" name="3D-модель 35" descr="Light Gray Sphere">
                <a:extLst>
                  <a:ext uri="{FF2B5EF4-FFF2-40B4-BE49-F238E27FC236}">
                    <a16:creationId xmlns:a16="http://schemas.microsoft.com/office/drawing/2014/main" id="{9C102F56-5C6C-1670-0120-81C5354B09B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096000" y="4604971"/>
                <a:ext cx="502225" cy="50222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7" name="3D-модель 36" descr="Sphere">
                <a:extLst>
                  <a:ext uri="{FF2B5EF4-FFF2-40B4-BE49-F238E27FC236}">
                    <a16:creationId xmlns:a16="http://schemas.microsoft.com/office/drawing/2014/main" id="{37A9408A-14DB-3E9E-E520-700B24E5085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88830231"/>
                  </p:ext>
                </p:extLst>
              </p:nvPr>
            </p:nvGraphicFramePr>
            <p:xfrm flipH="1">
              <a:off x="5654249" y="3634964"/>
              <a:ext cx="426513" cy="407557"/>
            </p:xfrm>
            <a:graphic>
              <a:graphicData uri="http://schemas.microsoft.com/office/drawing/2017/model3d">
                <am3d:model3d r:embed="rId8">
                  <am3d:spPr>
                    <a:xfrm flipH="1">
                      <a:off x="0" y="0"/>
                      <a:ext cx="426513" cy="407557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266026" ay="-2718403" az="10610704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57816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7" name="3D-модель 36" descr="Sphere">
                <a:extLst>
                  <a:ext uri="{FF2B5EF4-FFF2-40B4-BE49-F238E27FC236}">
                    <a16:creationId xmlns:a16="http://schemas.microsoft.com/office/drawing/2014/main" id="{37A9408A-14DB-3E9E-E520-700B24E5085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 flipH="1">
                <a:off x="5654249" y="3634964"/>
                <a:ext cx="426513" cy="40755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8" name="3D-модель 37" descr="Sphere">
                <a:extLst>
                  <a:ext uri="{FF2B5EF4-FFF2-40B4-BE49-F238E27FC236}">
                    <a16:creationId xmlns:a16="http://schemas.microsoft.com/office/drawing/2014/main" id="{571A1779-68E3-3F39-3535-9DB0C7A4361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67315399"/>
                  </p:ext>
                </p:extLst>
              </p:nvPr>
            </p:nvGraphicFramePr>
            <p:xfrm flipH="1">
              <a:off x="6131968" y="4129530"/>
              <a:ext cx="426513" cy="407557"/>
            </p:xfrm>
            <a:graphic>
              <a:graphicData uri="http://schemas.microsoft.com/office/drawing/2017/model3d">
                <am3d:model3d r:embed="rId8">
                  <am3d:spPr>
                    <a:xfrm flipH="1">
                      <a:off x="0" y="0"/>
                      <a:ext cx="426513" cy="407557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266026" ay="-2718403" az="10610704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57816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8" name="3D-модель 37" descr="Sphere">
                <a:extLst>
                  <a:ext uri="{FF2B5EF4-FFF2-40B4-BE49-F238E27FC236}">
                    <a16:creationId xmlns:a16="http://schemas.microsoft.com/office/drawing/2014/main" id="{571A1779-68E3-3F39-3535-9DB0C7A4361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 flipH="1">
                <a:off x="6131968" y="4129530"/>
                <a:ext cx="426513" cy="40755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9" name="3D-модель 38" descr="Sphere">
                <a:extLst>
                  <a:ext uri="{FF2B5EF4-FFF2-40B4-BE49-F238E27FC236}">
                    <a16:creationId xmlns:a16="http://schemas.microsoft.com/office/drawing/2014/main" id="{FB0B105E-46A1-4F2E-4F8B-76A3512EC93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67315399"/>
                  </p:ext>
                </p:extLst>
              </p:nvPr>
            </p:nvGraphicFramePr>
            <p:xfrm flipH="1">
              <a:off x="5246145" y="4637647"/>
              <a:ext cx="426513" cy="407557"/>
            </p:xfrm>
            <a:graphic>
              <a:graphicData uri="http://schemas.microsoft.com/office/drawing/2017/model3d">
                <am3d:model3d r:embed="rId8">
                  <am3d:spPr>
                    <a:xfrm flipH="1">
                      <a:off x="0" y="0"/>
                      <a:ext cx="426513" cy="407557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266026" ay="-2718403" az="10610704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57816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9" name="3D-модель 38" descr="Sphere">
                <a:extLst>
                  <a:ext uri="{FF2B5EF4-FFF2-40B4-BE49-F238E27FC236}">
                    <a16:creationId xmlns:a16="http://schemas.microsoft.com/office/drawing/2014/main" id="{FB0B105E-46A1-4F2E-4F8B-76A3512EC93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 flipH="1">
                <a:off x="5246145" y="4637647"/>
                <a:ext cx="426513" cy="407557"/>
              </a:xfrm>
              <a:prstGeom prst="rect">
                <a:avLst/>
              </a:prstGeom>
            </p:spPr>
          </p:pic>
        </mc:Fallback>
      </mc:AlternateContent>
      <p:pic>
        <p:nvPicPr>
          <p:cNvPr id="40" name="Рисунок 39">
            <a:hlinkClick r:id="rId12"/>
            <a:extLst>
              <a:ext uri="{FF2B5EF4-FFF2-40B4-BE49-F238E27FC236}">
                <a16:creationId xmlns:a16="http://schemas.microsoft.com/office/drawing/2014/main" id="{6DB3A884-568E-38AF-7DF9-7833A8F74F1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82" y="5594807"/>
            <a:ext cx="3120698" cy="1217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84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FDADE4D7-EF7C-4216-B2F1-398CDBD374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0" y="5955031"/>
            <a:ext cx="930442" cy="857013"/>
          </a:xfrm>
          <a:prstGeom prst="rect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5A7D915-3F2D-A223-052C-82209BCB3F63}"/>
              </a:ext>
            </a:extLst>
          </p:cNvPr>
          <p:cNvSpPr txBox="1"/>
          <p:nvPr/>
        </p:nvSpPr>
        <p:spPr>
          <a:xfrm>
            <a:off x="471055" y="2237239"/>
            <a:ext cx="11268363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i="1" dirty="0" err="1"/>
              <a:t>Обчисліть</a:t>
            </a:r>
            <a:r>
              <a:rPr lang="ru-RU" sz="2400" b="1" i="1" dirty="0"/>
              <a:t>, </a:t>
            </a:r>
            <a:r>
              <a:rPr lang="ru-RU" sz="2400" b="1" i="1" dirty="0" err="1"/>
              <a:t>скільки</a:t>
            </a:r>
            <a:r>
              <a:rPr lang="ru-RU" sz="2400" b="1" i="1" dirty="0"/>
              <a:t> </a:t>
            </a:r>
            <a:r>
              <a:rPr lang="ru-RU" sz="2400" b="1" i="1" dirty="0" err="1"/>
              <a:t>приблизно</a:t>
            </a:r>
            <a:r>
              <a:rPr lang="ru-RU" sz="2400" b="1" i="1" dirty="0"/>
              <a:t> молекул </a:t>
            </a:r>
            <a:r>
              <a:rPr lang="ru-RU" sz="2400" b="1" i="1" dirty="0" err="1"/>
              <a:t>можна</a:t>
            </a:r>
            <a:r>
              <a:rPr lang="ru-RU" sz="2400" b="1" i="1" dirty="0"/>
              <a:t> </a:t>
            </a:r>
            <a:r>
              <a:rPr lang="ru-RU" sz="2400" b="1" i="1" dirty="0" err="1"/>
              <a:t>розмістити</a:t>
            </a:r>
            <a:r>
              <a:rPr lang="ru-RU" sz="2400" b="1" i="1" dirty="0"/>
              <a:t> </a:t>
            </a:r>
            <a:r>
              <a:rPr lang="ru-RU" sz="2400" b="1" i="1" dirty="0" err="1"/>
              <a:t>вздовж</a:t>
            </a:r>
            <a:r>
              <a:rPr lang="ru-RU" sz="2400" b="1" i="1" dirty="0"/>
              <a:t> </a:t>
            </a:r>
            <a:r>
              <a:rPr lang="ru-RU" sz="2400" b="1" i="1" dirty="0" err="1"/>
              <a:t>відрізка</a:t>
            </a:r>
            <a:r>
              <a:rPr lang="ru-RU" sz="2400" b="1" i="1" dirty="0"/>
              <a:t> </a:t>
            </a:r>
            <a:r>
              <a:rPr lang="ru-RU" sz="2400" b="1" i="1" dirty="0" err="1"/>
              <a:t>завдовжки</a:t>
            </a:r>
            <a:r>
              <a:rPr lang="ru-RU" sz="2400" b="1" i="1" dirty="0"/>
              <a:t> 0,5 мм. </a:t>
            </a:r>
            <a:r>
              <a:rPr lang="ru-RU" sz="2400" b="1" i="1" dirty="0" err="1"/>
              <a:t>Вважайте</a:t>
            </a:r>
            <a:r>
              <a:rPr lang="ru-RU" sz="2400" b="1" i="1" dirty="0"/>
              <a:t>, </a:t>
            </a:r>
            <a:r>
              <a:rPr lang="ru-RU" sz="2400" b="1" i="1" dirty="0" err="1"/>
              <a:t>що</a:t>
            </a:r>
            <a:r>
              <a:rPr lang="ru-RU" sz="2400" b="1" i="1" dirty="0"/>
              <a:t> </a:t>
            </a:r>
            <a:r>
              <a:rPr lang="ru-RU" sz="2400" b="1" i="1" dirty="0" err="1"/>
              <a:t>діаметр</a:t>
            </a:r>
            <a:r>
              <a:rPr lang="ru-RU" sz="2400" b="1" i="1" dirty="0"/>
              <a:t> </a:t>
            </a:r>
            <a:r>
              <a:rPr lang="ru-RU" sz="2400" b="1" i="1" dirty="0" err="1"/>
              <a:t>молекули</a:t>
            </a:r>
            <a:r>
              <a:rPr lang="ru-RU" sz="2400" b="1" i="1" dirty="0"/>
              <a:t> </a:t>
            </a:r>
            <a:r>
              <a:rPr lang="ru-RU" sz="2400" b="1" i="1" dirty="0" err="1"/>
              <a:t>дорівнює</a:t>
            </a:r>
            <a:r>
              <a:rPr lang="ru-RU" sz="2400" b="1" i="1" dirty="0"/>
              <a:t> 0,000 000 000 1 м.</a:t>
            </a:r>
            <a:endParaRPr lang="uk-UA" sz="2400" b="1" i="1" dirty="0"/>
          </a:p>
        </p:txBody>
      </p:sp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5EDBB9B5-103C-44F5-9F09-B345404B1482}"/>
              </a:ext>
            </a:extLst>
          </p:cNvPr>
          <p:cNvGrpSpPr/>
          <p:nvPr/>
        </p:nvGrpSpPr>
        <p:grpSpPr>
          <a:xfrm>
            <a:off x="3208943" y="-497311"/>
            <a:ext cx="5520278" cy="2678838"/>
            <a:chOff x="3699137" y="-582152"/>
            <a:chExt cx="5520278" cy="2678838"/>
          </a:xfrm>
        </p:grpSpPr>
        <p:pic>
          <p:nvPicPr>
            <p:cNvPr id="3076" name="Picture 4" descr="Premium Vector | Hanging wooden frame with golden chain signboard in  cartoon style">
              <a:extLst>
                <a:ext uri="{FF2B5EF4-FFF2-40B4-BE49-F238E27FC236}">
                  <a16:creationId xmlns:a16="http://schemas.microsoft.com/office/drawing/2014/main" id="{30FF1F3E-3967-4A4E-AA8E-EF64D7858E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9137" y="-582152"/>
              <a:ext cx="5520278" cy="26788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E0CCB26-8783-43A6-9EF8-755B46063B3F}"/>
                </a:ext>
              </a:extLst>
            </p:cNvPr>
            <p:cNvSpPr txBox="1"/>
            <p:nvPr/>
          </p:nvSpPr>
          <p:spPr>
            <a:xfrm rot="196751">
              <a:off x="4502140" y="995086"/>
              <a:ext cx="3914272" cy="584775"/>
            </a:xfrm>
            <a:custGeom>
              <a:avLst/>
              <a:gdLst>
                <a:gd name="connsiteX0" fmla="*/ 0 w 2297908"/>
                <a:gd name="connsiteY0" fmla="*/ 0 h 646331"/>
                <a:gd name="connsiteX1" fmla="*/ 2297908 w 2297908"/>
                <a:gd name="connsiteY1" fmla="*/ 0 h 646331"/>
                <a:gd name="connsiteX2" fmla="*/ 2297908 w 2297908"/>
                <a:gd name="connsiteY2" fmla="*/ 646331 h 646331"/>
                <a:gd name="connsiteX3" fmla="*/ 0 w 2297908"/>
                <a:gd name="connsiteY3" fmla="*/ 646331 h 646331"/>
                <a:gd name="connsiteX4" fmla="*/ 0 w 2297908"/>
                <a:gd name="connsiteY4" fmla="*/ 0 h 646331"/>
                <a:gd name="connsiteX0" fmla="*/ 0 w 2297908"/>
                <a:gd name="connsiteY0" fmla="*/ 0 h 646331"/>
                <a:gd name="connsiteX1" fmla="*/ 2297908 w 2297908"/>
                <a:gd name="connsiteY1" fmla="*/ 0 h 646331"/>
                <a:gd name="connsiteX2" fmla="*/ 2294731 w 2297908"/>
                <a:gd name="connsiteY2" fmla="*/ 280572 h 646331"/>
                <a:gd name="connsiteX3" fmla="*/ 2297908 w 2297908"/>
                <a:gd name="connsiteY3" fmla="*/ 646331 h 646331"/>
                <a:gd name="connsiteX4" fmla="*/ 0 w 2297908"/>
                <a:gd name="connsiteY4" fmla="*/ 646331 h 646331"/>
                <a:gd name="connsiteX5" fmla="*/ 0 w 2297908"/>
                <a:gd name="connsiteY5" fmla="*/ 0 h 646331"/>
                <a:gd name="connsiteX0" fmla="*/ 0 w 2391251"/>
                <a:gd name="connsiteY0" fmla="*/ 0 h 646331"/>
                <a:gd name="connsiteX1" fmla="*/ 2297908 w 2391251"/>
                <a:gd name="connsiteY1" fmla="*/ 0 h 646331"/>
                <a:gd name="connsiteX2" fmla="*/ 2391251 w 2391251"/>
                <a:gd name="connsiteY2" fmla="*/ 168812 h 646331"/>
                <a:gd name="connsiteX3" fmla="*/ 2297908 w 2391251"/>
                <a:gd name="connsiteY3" fmla="*/ 646331 h 646331"/>
                <a:gd name="connsiteX4" fmla="*/ 0 w 2391251"/>
                <a:gd name="connsiteY4" fmla="*/ 646331 h 646331"/>
                <a:gd name="connsiteX5" fmla="*/ 0 w 2391251"/>
                <a:gd name="connsiteY5" fmla="*/ 0 h 646331"/>
                <a:gd name="connsiteX0" fmla="*/ 1429 w 2392680"/>
                <a:gd name="connsiteY0" fmla="*/ 0 h 646331"/>
                <a:gd name="connsiteX1" fmla="*/ 2299337 w 2392680"/>
                <a:gd name="connsiteY1" fmla="*/ 0 h 646331"/>
                <a:gd name="connsiteX2" fmla="*/ 2392680 w 2392680"/>
                <a:gd name="connsiteY2" fmla="*/ 168812 h 646331"/>
                <a:gd name="connsiteX3" fmla="*/ 2299337 w 2392680"/>
                <a:gd name="connsiteY3" fmla="*/ 646331 h 646331"/>
                <a:gd name="connsiteX4" fmla="*/ 1429 w 2392680"/>
                <a:gd name="connsiteY4" fmla="*/ 646331 h 646331"/>
                <a:gd name="connsiteX5" fmla="*/ 0 w 2392680"/>
                <a:gd name="connsiteY5" fmla="*/ 214532 h 646331"/>
                <a:gd name="connsiteX6" fmla="*/ 1429 w 239268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406017 w 2499360"/>
                <a:gd name="connsiteY3" fmla="*/ 646331 h 646331"/>
                <a:gd name="connsiteX4" fmla="*/ 108109 w 2499360"/>
                <a:gd name="connsiteY4" fmla="*/ 646331 h 646331"/>
                <a:gd name="connsiteX5" fmla="*/ 0 w 2499360"/>
                <a:gd name="connsiteY5" fmla="*/ 178972 h 646331"/>
                <a:gd name="connsiteX6" fmla="*/ 108109 w 249936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406017 w 2499360"/>
                <a:gd name="connsiteY3" fmla="*/ 646331 h 646331"/>
                <a:gd name="connsiteX4" fmla="*/ 108109 w 2499360"/>
                <a:gd name="connsiteY4" fmla="*/ 646331 h 646331"/>
                <a:gd name="connsiteX5" fmla="*/ 0 w 2499360"/>
                <a:gd name="connsiteY5" fmla="*/ 178972 h 646331"/>
                <a:gd name="connsiteX6" fmla="*/ 108109 w 249936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406017 w 2499360"/>
                <a:gd name="connsiteY3" fmla="*/ 646331 h 646331"/>
                <a:gd name="connsiteX4" fmla="*/ 108109 w 2499360"/>
                <a:gd name="connsiteY4" fmla="*/ 646331 h 646331"/>
                <a:gd name="connsiteX5" fmla="*/ 0 w 2499360"/>
                <a:gd name="connsiteY5" fmla="*/ 178972 h 646331"/>
                <a:gd name="connsiteX6" fmla="*/ 108109 w 2499360"/>
                <a:gd name="connsiteY6" fmla="*/ 0 h 646331"/>
                <a:gd name="connsiteX0" fmla="*/ 108109 w 2499360"/>
                <a:gd name="connsiteY0" fmla="*/ 0 h 646331"/>
                <a:gd name="connsiteX1" fmla="*/ 2406017 w 2499360"/>
                <a:gd name="connsiteY1" fmla="*/ 0 h 646331"/>
                <a:gd name="connsiteX2" fmla="*/ 2499360 w 2499360"/>
                <a:gd name="connsiteY2" fmla="*/ 168812 h 646331"/>
                <a:gd name="connsiteX3" fmla="*/ 2392680 w 2499360"/>
                <a:gd name="connsiteY3" fmla="*/ 377092 h 646331"/>
                <a:gd name="connsiteX4" fmla="*/ 2406017 w 2499360"/>
                <a:gd name="connsiteY4" fmla="*/ 646331 h 646331"/>
                <a:gd name="connsiteX5" fmla="*/ 108109 w 2499360"/>
                <a:gd name="connsiteY5" fmla="*/ 646331 h 646331"/>
                <a:gd name="connsiteX6" fmla="*/ 0 w 2499360"/>
                <a:gd name="connsiteY6" fmla="*/ 178972 h 646331"/>
                <a:gd name="connsiteX7" fmla="*/ 108109 w 2499360"/>
                <a:gd name="connsiteY7" fmla="*/ 0 h 646331"/>
                <a:gd name="connsiteX0" fmla="*/ 62389 w 2453640"/>
                <a:gd name="connsiteY0" fmla="*/ 0 h 646331"/>
                <a:gd name="connsiteX1" fmla="*/ 2360297 w 2453640"/>
                <a:gd name="connsiteY1" fmla="*/ 0 h 646331"/>
                <a:gd name="connsiteX2" fmla="*/ 2453640 w 2453640"/>
                <a:gd name="connsiteY2" fmla="*/ 168812 h 646331"/>
                <a:gd name="connsiteX3" fmla="*/ 2346960 w 2453640"/>
                <a:gd name="connsiteY3" fmla="*/ 377092 h 646331"/>
                <a:gd name="connsiteX4" fmla="*/ 2360297 w 2453640"/>
                <a:gd name="connsiteY4" fmla="*/ 646331 h 646331"/>
                <a:gd name="connsiteX5" fmla="*/ 62389 w 2453640"/>
                <a:gd name="connsiteY5" fmla="*/ 646331 h 646331"/>
                <a:gd name="connsiteX6" fmla="*/ 0 w 2453640"/>
                <a:gd name="connsiteY6" fmla="*/ 275492 h 646331"/>
                <a:gd name="connsiteX7" fmla="*/ 62389 w 2453640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46960 w 2492377"/>
                <a:gd name="connsiteY3" fmla="*/ 37709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72360 w 2492377"/>
                <a:gd name="connsiteY3" fmla="*/ 43805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72360 w 2492377"/>
                <a:gd name="connsiteY3" fmla="*/ 43805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  <a:gd name="connsiteX0" fmla="*/ 62389 w 2492377"/>
                <a:gd name="connsiteY0" fmla="*/ 0 h 646331"/>
                <a:gd name="connsiteX1" fmla="*/ 2360297 w 2492377"/>
                <a:gd name="connsiteY1" fmla="*/ 0 h 646331"/>
                <a:gd name="connsiteX2" fmla="*/ 2453640 w 2492377"/>
                <a:gd name="connsiteY2" fmla="*/ 168812 h 646331"/>
                <a:gd name="connsiteX3" fmla="*/ 2372360 w 2492377"/>
                <a:gd name="connsiteY3" fmla="*/ 438052 h 646331"/>
                <a:gd name="connsiteX4" fmla="*/ 2492377 w 2492377"/>
                <a:gd name="connsiteY4" fmla="*/ 641251 h 646331"/>
                <a:gd name="connsiteX5" fmla="*/ 62389 w 2492377"/>
                <a:gd name="connsiteY5" fmla="*/ 646331 h 646331"/>
                <a:gd name="connsiteX6" fmla="*/ 0 w 2492377"/>
                <a:gd name="connsiteY6" fmla="*/ 275492 h 646331"/>
                <a:gd name="connsiteX7" fmla="*/ 62389 w 2492377"/>
                <a:gd name="connsiteY7" fmla="*/ 0 h 646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92377" h="646331">
                  <a:moveTo>
                    <a:pt x="62389" y="0"/>
                  </a:moveTo>
                  <a:lnTo>
                    <a:pt x="2360297" y="0"/>
                  </a:lnTo>
                  <a:lnTo>
                    <a:pt x="2453640" y="168812"/>
                  </a:lnTo>
                  <a:cubicBezTo>
                    <a:pt x="2435013" y="250092"/>
                    <a:pt x="2360507" y="280572"/>
                    <a:pt x="2372360" y="438052"/>
                  </a:cubicBezTo>
                  <a:cubicBezTo>
                    <a:pt x="2483486" y="505785"/>
                    <a:pt x="2452371" y="573518"/>
                    <a:pt x="2492377" y="641251"/>
                  </a:cubicBezTo>
                  <a:lnTo>
                    <a:pt x="62389" y="646331"/>
                  </a:lnTo>
                  <a:cubicBezTo>
                    <a:pt x="61913" y="502398"/>
                    <a:pt x="168116" y="495625"/>
                    <a:pt x="0" y="275492"/>
                  </a:cubicBezTo>
                  <a:cubicBezTo>
                    <a:pt x="147796" y="270021"/>
                    <a:pt x="61913" y="71511"/>
                    <a:pt x="62389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73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algn="ctr"/>
              <a:r>
                <a:rPr lang="uk-UA" sz="3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Цікава вправа</a:t>
              </a:r>
            </a:p>
          </p:txBody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DBF7B64-9DEF-3EE7-B8A2-7C3A0BEA07F1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936" y="3068236"/>
            <a:ext cx="3029527" cy="416736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8CD1BB5-7A06-730C-40D0-56DFDC6C8C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903" y="3215625"/>
            <a:ext cx="2763961" cy="3709774"/>
          </a:xfrm>
          <a:prstGeom prst="rect">
            <a:avLst/>
          </a:prstGeom>
        </p:spPr>
      </p:pic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051683E4-A87E-6DDB-0661-90907AA520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82" y="5594807"/>
            <a:ext cx="3120698" cy="1217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0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6000" fill="hold" nodeType="click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accel="45000" fill="hold" grpId="0" nodeType="click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1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1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6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accel="45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Custom 49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F4745F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</TotalTime>
  <Words>409</Words>
  <Application>Microsoft Office PowerPoint</Application>
  <PresentationFormat>Широкий екран</PresentationFormat>
  <Paragraphs>24</Paragraphs>
  <Slides>11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Поняття про різні види матерії. Будова речовини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Марина Маркасьян</dc:creator>
  <cp:lastModifiedBy>User</cp:lastModifiedBy>
  <cp:revision>72</cp:revision>
  <dcterms:created xsi:type="dcterms:W3CDTF">2023-02-10T14:56:58Z</dcterms:created>
  <dcterms:modified xsi:type="dcterms:W3CDTF">2024-09-16T17:25:40Z</dcterms:modified>
</cp:coreProperties>
</file>