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8" r:id="rId3"/>
    <p:sldId id="305" r:id="rId4"/>
    <p:sldId id="328" r:id="rId5"/>
    <p:sldId id="329" r:id="rId6"/>
    <p:sldId id="320" r:id="rId7"/>
    <p:sldId id="321" r:id="rId8"/>
    <p:sldId id="340" r:id="rId9"/>
    <p:sldId id="335" r:id="rId10"/>
    <p:sldId id="336" r:id="rId11"/>
    <p:sldId id="286" r:id="rId12"/>
    <p:sldId id="271" r:id="rId13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644C"/>
    <a:srgbClr val="0F3187"/>
    <a:srgbClr val="B2220A"/>
    <a:srgbClr val="5B8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411F0-469A-481F-96E7-DAE02E1CB4C0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16127-9F07-4476-AC1C-585C798B0A9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4243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1B95B2-A95D-D201-AFF1-7ED6EA4E38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E5C64-7C0A-9DE4-19D2-748CFB4E4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1816" y="320184"/>
            <a:ext cx="6188365" cy="2684892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rgbClr val="0F31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2551F-6158-2508-10F5-164DBEA10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1816" y="3140224"/>
            <a:ext cx="6188365" cy="1071554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B2220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67A9DC-16CE-2F48-D411-F90ECBBD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5517AB-C880-05F1-B457-350443643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65AED-40F6-2F0E-FB5A-BE748E8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62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9B040-B387-1CAC-325D-18764E34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A5386-C660-E45B-44C4-43AB1595C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43E344-205E-671F-AF2C-E1B54717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EE1867-8F8B-BFF3-CC0C-026B575F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12D5F-4C12-1F43-1F33-C9A65A3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854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C02A-A011-1173-B82B-E54B0F7A9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B7844-FAC2-9C7E-7FC9-0D472088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F37676-FB92-8060-5879-C06AA16D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CCDCDE-4F03-2AB2-2F25-32C144C10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F9D81-62AE-6AA0-7125-BB15C5B3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14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3D062-4425-9D60-8860-52D77889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F1E99D-ADFD-F3BB-8C51-492941D09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EF27E-A528-0BC6-27A5-DC9B594EE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DAC4A9-3E73-AD92-7B86-05A1A862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DA6579-D497-3F7E-E4C0-6DF21BBD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010233-4FE4-9507-8C5D-00E07611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920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E4343-2D39-2A67-F5CE-DAB69296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0264FF-12C9-1576-6585-BD872E875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53080B-9435-C377-D8D2-9EF982CC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C746C8-1D45-9982-DAC9-809C2177C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47FBD6-3F82-4ECD-55A4-21ABF61B5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60F596-5724-1000-BF04-1356D13D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3BF29E-1967-2D5B-F360-095290C6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E94024-10EB-8E88-A180-DEEE73E8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872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F7E27-131A-C1A8-7E9F-5D12D7A72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1BDBAA-B2A3-13F9-3EAD-FF8CC6F8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AFB9A4-76A8-0A34-E74D-9B691C5E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184BE3-03E7-060D-3855-36E671AB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89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6ACB9-A759-9B7D-8A23-B7C1F124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554224-1FFB-E129-775C-5B80F84C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D37E5B-B512-BA59-8077-98661598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7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5C690-56A1-B502-1BE4-91C1FF1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ECEB9-3575-7275-55A4-D5E4FA7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A71A8D-F1E6-5842-A870-DDCE63B96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A8E596-85AF-62E4-B613-990663C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EA5A0-15D6-3596-E59E-783FFADE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7E598C-17E3-A727-DD78-E9AA793F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54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08C2F-0CAA-C674-6E6C-B166232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513C53-054C-2F1E-26CA-8C8D73DA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6E5D19-1074-F7E1-9CAA-9AC3BE713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070542-28BA-C4AE-D59D-83DF59CD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2747B3-E881-7CE4-EA4C-12CF3330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044392-C8A2-346F-B842-4696A1D76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57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B14D8-F247-41E0-D377-6BB8842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30AF41-2C56-404E-F13A-824A8887B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6E2EF0-B45A-BE32-57B6-B1347AAD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6F66E-C556-E3B8-7B31-0FD54123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E39993-4E2D-BBA4-D639-CB640F79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30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B065BA-F926-5FD0-5678-DF6BAD051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13FEBE-2FEA-66F0-637A-45BA94835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A7CE6-3990-98D5-3432-3042FAD3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DACD99-FA7A-EA70-8C22-2279E4CD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7D339-F955-C2BA-0A0A-7B9E519C5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81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A00F3D-1198-7FB6-6AD0-E1BE3356C18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74F1F-D43E-933E-020D-1AA065D0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6" y="365126"/>
            <a:ext cx="10515600" cy="410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5AF68E-BFC0-624F-412A-19607A85C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31973-D871-0356-AFEB-F078BEE8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DD822-E1D6-4A37-BD16-9B04252F3360}" type="datetimeFigureOut">
              <a:rPr lang="ru-UA" smtClean="0"/>
              <a:t>10/15/2024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69EF2B-0101-C21C-E784-DB1DB6DA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89B8C0-9231-7967-3808-B3180809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26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bUCQMohE7OQ" TargetMode="Externa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bUCQMohE7OQ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bUCQMohE7OQ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bUCQMohE7OQ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.png"/><Relationship Id="rId5" Type="http://schemas.openxmlformats.org/officeDocument/2006/relationships/image" Target="../media/image3.jpg"/><Relationship Id="rId4" Type="http://schemas.openxmlformats.org/officeDocument/2006/relationships/hyperlink" Target="https://www.youtube.com/channel/UCYtu9EnlIk3Nph-Yj_nHd6A" TargetMode="Externa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jpg"/><Relationship Id="rId7" Type="http://schemas.openxmlformats.org/officeDocument/2006/relationships/image" Target="../media/image90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19.png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hyperlink" Target="https://youtu.be/bUCQMohE7OQ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bUCQMohE7OQ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bUCQMohE7OQ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15.gif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2.wdp"/><Relationship Id="rId4" Type="http://schemas.openxmlformats.org/officeDocument/2006/relationships/image" Target="../media/image13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bUCQMohE7OQ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3.wdp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bUCQMohE7OQ" TargetMode="External"/><Relationship Id="rId5" Type="http://schemas.openxmlformats.org/officeDocument/2006/relationships/image" Target="../media/image47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48.png"/><Relationship Id="rId18" Type="http://schemas.openxmlformats.org/officeDocument/2006/relationships/image" Target="../media/image62.png"/><Relationship Id="rId3" Type="http://schemas.openxmlformats.org/officeDocument/2006/relationships/image" Target="../media/image3.jpg"/><Relationship Id="rId21" Type="http://schemas.openxmlformats.org/officeDocument/2006/relationships/hyperlink" Target="https://youtu.be/bUCQMohE7OQ" TargetMode="External"/><Relationship Id="rId12" Type="http://schemas.openxmlformats.org/officeDocument/2006/relationships/image" Target="../media/image58.png"/><Relationship Id="rId17" Type="http://schemas.openxmlformats.org/officeDocument/2006/relationships/image" Target="../media/image61.png"/><Relationship Id="rId2" Type="http://schemas.openxmlformats.org/officeDocument/2006/relationships/hyperlink" Target="https://www.youtube.com/channel/UCYtu9EnlIk3Nph-Yj_nHd6A" TargetMode="External"/><Relationship Id="rId16" Type="http://schemas.openxmlformats.org/officeDocument/2006/relationships/image" Target="../media/image53.png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5" Type="http://schemas.openxmlformats.org/officeDocument/2006/relationships/image" Target="../media/image59.png"/><Relationship Id="rId10" Type="http://schemas.openxmlformats.org/officeDocument/2006/relationships/image" Target="../media/image56.png"/><Relationship Id="rId19" Type="http://schemas.openxmlformats.org/officeDocument/2006/relationships/image" Target="../media/image63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Relationship Id="rId14" Type="http://schemas.openxmlformats.org/officeDocument/2006/relationships/image" Target="../media/image49.png"/><Relationship Id="rId22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bUCQMohE7OQ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9.png"/><Relationship Id="rId3" Type="http://schemas.openxmlformats.org/officeDocument/2006/relationships/image" Target="../media/image21.jpg"/><Relationship Id="rId7" Type="http://schemas.openxmlformats.org/officeDocument/2006/relationships/hyperlink" Target="https://youtu.be/bUCQMohE7OQ" TargetMode="External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11" Type="http://schemas.openxmlformats.org/officeDocument/2006/relationships/image" Target="../media/image27.png"/><Relationship Id="rId5" Type="http://schemas.openxmlformats.org/officeDocument/2006/relationships/image" Target="../media/image23.jpeg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9350CBA-0C80-4B10-A32D-17CAC449B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520" y="1173910"/>
            <a:ext cx="8474696" cy="3224678"/>
          </a:xfrm>
          <a:solidFill>
            <a:schemeClr val="accent4">
              <a:lumMod val="40000"/>
              <a:lumOff val="60000"/>
              <a:alpha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anchor="ctr">
            <a:normAutofit/>
          </a:bodyPr>
          <a:lstStyle/>
          <a:p>
            <a:r>
              <a:rPr lang="uk-UA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Рівномірний рух. Швидкість руху</a:t>
            </a: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BD6137C3-2CED-4F5E-894C-2AD30BAF2D52}"/>
              </a:ext>
            </a:extLst>
          </p:cNvPr>
          <p:cNvSpPr/>
          <p:nvPr/>
        </p:nvSpPr>
        <p:spPr>
          <a:xfrm>
            <a:off x="11166307" y="103810"/>
            <a:ext cx="930442" cy="93044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C4429DFF-99A5-4486-9CD3-27DA2B3C7EE9}"/>
              </a:ext>
            </a:extLst>
          </p:cNvPr>
          <p:cNvGrpSpPr/>
          <p:nvPr/>
        </p:nvGrpSpPr>
        <p:grpSpPr>
          <a:xfrm>
            <a:off x="3671889" y="103810"/>
            <a:ext cx="6012581" cy="857013"/>
            <a:chOff x="6179419" y="6024791"/>
            <a:chExt cx="6012581" cy="85701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142EC-50F5-4E29-9C8C-1589C6DC684E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8" name="Рисунок 7">
              <a:hlinkClick r:id="rId2"/>
              <a:extLst>
                <a:ext uri="{FF2B5EF4-FFF2-40B4-BE49-F238E27FC236}">
                  <a16:creationId xmlns:a16="http://schemas.microsoft.com/office/drawing/2014/main" id="{B76D9281-49F4-404F-8485-9608E77A63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2" name="Picture 2" descr="НУШ і перші класи | Черкаська спеціалізована школа №3">
            <a:extLst>
              <a:ext uri="{FF2B5EF4-FFF2-40B4-BE49-F238E27FC236}">
                <a16:creationId xmlns:a16="http://schemas.microsoft.com/office/drawing/2014/main" id="{321A3BE2-5E28-45D6-867B-9C25DA4FB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" y="0"/>
            <a:ext cx="1893805" cy="18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ілка: п’ятикутник 12">
            <a:extLst>
              <a:ext uri="{FF2B5EF4-FFF2-40B4-BE49-F238E27FC236}">
                <a16:creationId xmlns:a16="http://schemas.microsoft.com/office/drawing/2014/main" id="{E29E717D-27AD-4689-B97D-8020C5A53F53}"/>
              </a:ext>
            </a:extLst>
          </p:cNvPr>
          <p:cNvSpPr/>
          <p:nvPr/>
        </p:nvSpPr>
        <p:spPr>
          <a:xfrm>
            <a:off x="0" y="1893805"/>
            <a:ext cx="2117520" cy="565608"/>
          </a:xfrm>
          <a:prstGeom prst="homePlate">
            <a:avLst>
              <a:gd name="adj" fmla="val 35000"/>
            </a:avLst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Урок 10</a:t>
            </a:r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67127004-2600-F02E-B629-4504EE6B0AC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610" y="4923900"/>
            <a:ext cx="4470780" cy="174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Слово «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знаєте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змалку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Тому коли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чуєте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автомобіля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становить 20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метрів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секунду,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розумієте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щосекунди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автомобіль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долає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відстань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 м.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115D0F-0C6C-EC29-570D-2F2D668912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470" t="28552" r="17272" b="19731"/>
          <a:stretch/>
        </p:blipFill>
        <p:spPr>
          <a:xfrm>
            <a:off x="1422399" y="960581"/>
            <a:ext cx="9596583" cy="5241947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B64A24B2-CD78-C023-AE7E-B1C1024473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95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1FBCB1-B579-4AD7-91A3-696BE198D4ED}"/>
              </a:ext>
            </a:extLst>
          </p:cNvPr>
          <p:cNvSpPr txBox="1"/>
          <p:nvPr/>
        </p:nvSpPr>
        <p:spPr>
          <a:xfrm>
            <a:off x="1085656" y="771539"/>
            <a:ext cx="10667644" cy="771963"/>
          </a:xfrm>
          <a:prstGeom prst="snip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Рівномірний</a:t>
            </a:r>
            <a:r>
              <a:rPr lang="ru-RU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 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механічний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рух, у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ході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будь-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рівні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інтервали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часу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долає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однаковий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шлях.</a:t>
            </a:r>
            <a:endParaRPr lang="uk-UA" sz="2000" b="1" i="1" dirty="0"/>
          </a:p>
        </p:txBody>
      </p:sp>
      <p:pic>
        <p:nvPicPr>
          <p:cNvPr id="6" name="Picture 2" descr="Думающий человечек на прозрачном фоне - Zefirka.club фото и картинки">
            <a:extLst>
              <a:ext uri="{FF2B5EF4-FFF2-40B4-BE49-F238E27FC236}">
                <a16:creationId xmlns:a16="http://schemas.microsoft.com/office/drawing/2014/main" id="{1849C953-1635-4E11-89B1-70664C0959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16652" b="2359"/>
          <a:stretch/>
        </p:blipFill>
        <p:spPr bwMode="auto">
          <a:xfrm>
            <a:off x="198458" y="69804"/>
            <a:ext cx="1089892" cy="140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Гифка велосипед гиф картинка, скачать анимированный gif на GIFER">
            <a:extLst>
              <a:ext uri="{FF2B5EF4-FFF2-40B4-BE49-F238E27FC236}">
                <a16:creationId xmlns:a16="http://schemas.microsoft.com/office/drawing/2014/main" id="{D98A9BC5-2731-F0E6-3C40-1731F9666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2" y="1877365"/>
            <a:ext cx="3237345" cy="323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екундомер Время - Бесплатные GIF-файлы на Pixabay - Pixabay">
            <a:extLst>
              <a:ext uri="{FF2B5EF4-FFF2-40B4-BE49-F238E27FC236}">
                <a16:creationId xmlns:a16="http://schemas.microsoft.com/office/drawing/2014/main" id="{AC73D542-F60E-E62E-C65C-B7E0EB7CD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036" y="1406236"/>
            <a:ext cx="2022764" cy="20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Гифка велосипед гиф картинка, скачать анимированный gif на GIFER">
            <a:extLst>
              <a:ext uri="{FF2B5EF4-FFF2-40B4-BE49-F238E27FC236}">
                <a16:creationId xmlns:a16="http://schemas.microsoft.com/office/drawing/2014/main" id="{EC10109B-1AE1-9619-26D5-AD115E55C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674" y="1886602"/>
            <a:ext cx="3237345" cy="323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Секундомер Время - Бесплатные GIF-файлы на Pixabay - Pixabay">
            <a:extLst>
              <a:ext uri="{FF2B5EF4-FFF2-40B4-BE49-F238E27FC236}">
                <a16:creationId xmlns:a16="http://schemas.microsoft.com/office/drawing/2014/main" id="{F58020B9-F67B-B8B3-B70D-64A97A163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219" y="1406236"/>
            <a:ext cx="2022764" cy="20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Гифка велосипед гиф картинка, скачать анимированный gif на GIFER">
            <a:extLst>
              <a:ext uri="{FF2B5EF4-FFF2-40B4-BE49-F238E27FC236}">
                <a16:creationId xmlns:a16="http://schemas.microsoft.com/office/drawing/2014/main" id="{0F86C433-974E-F02D-9E20-CBFBA0078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381" y="1877364"/>
            <a:ext cx="3237345" cy="323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Секундомер Время - Бесплатные GIF-файлы на Pixabay - Pixabay">
            <a:extLst>
              <a:ext uri="{FF2B5EF4-FFF2-40B4-BE49-F238E27FC236}">
                <a16:creationId xmlns:a16="http://schemas.microsoft.com/office/drawing/2014/main" id="{3E242074-3AC9-5FB8-67AB-F6CADE02F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219" y="1406236"/>
            <a:ext cx="2022764" cy="20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Гифка велосипед гиф картинка, скачать анимированный gif на GIFER">
            <a:extLst>
              <a:ext uri="{FF2B5EF4-FFF2-40B4-BE49-F238E27FC236}">
                <a16:creationId xmlns:a16="http://schemas.microsoft.com/office/drawing/2014/main" id="{9569A1A2-C4D3-012F-A931-5917DEE39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346" y="1868128"/>
            <a:ext cx="3237345" cy="323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ілка: вліво-вправо 1">
            <a:extLst>
              <a:ext uri="{FF2B5EF4-FFF2-40B4-BE49-F238E27FC236}">
                <a16:creationId xmlns:a16="http://schemas.microsoft.com/office/drawing/2014/main" id="{30247A88-D5BD-D892-6FB8-B96F4A1A0B0D}"/>
              </a:ext>
            </a:extLst>
          </p:cNvPr>
          <p:cNvSpPr/>
          <p:nvPr/>
        </p:nvSpPr>
        <p:spPr>
          <a:xfrm>
            <a:off x="1316206" y="4978791"/>
            <a:ext cx="2630151" cy="32725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Стрілка: вліво-вправо 13">
            <a:extLst>
              <a:ext uri="{FF2B5EF4-FFF2-40B4-BE49-F238E27FC236}">
                <a16:creationId xmlns:a16="http://schemas.microsoft.com/office/drawing/2014/main" id="{22728D4D-7C78-DC97-B045-48E1D71075C4}"/>
              </a:ext>
            </a:extLst>
          </p:cNvPr>
          <p:cNvSpPr/>
          <p:nvPr/>
        </p:nvSpPr>
        <p:spPr>
          <a:xfrm>
            <a:off x="3960222" y="4969553"/>
            <a:ext cx="2630151" cy="32725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ілка: вліво-вправо 14">
            <a:extLst>
              <a:ext uri="{FF2B5EF4-FFF2-40B4-BE49-F238E27FC236}">
                <a16:creationId xmlns:a16="http://schemas.microsoft.com/office/drawing/2014/main" id="{BA7AB2CE-2E0C-D5E5-A1B1-CAD150782CEF}"/>
              </a:ext>
            </a:extLst>
          </p:cNvPr>
          <p:cNvSpPr/>
          <p:nvPr/>
        </p:nvSpPr>
        <p:spPr>
          <a:xfrm>
            <a:off x="6582353" y="4955699"/>
            <a:ext cx="2630150" cy="32725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E19E4708-CF4B-C19E-A034-FAFEE9A6134D}"/>
              </a:ext>
            </a:extLst>
          </p:cNvPr>
          <p:cNvSpPr/>
          <p:nvPr/>
        </p:nvSpPr>
        <p:spPr>
          <a:xfrm>
            <a:off x="2463265" y="4955699"/>
            <a:ext cx="7457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</a:t>
            </a:r>
            <a:r>
              <a:rPr lang="en-US" sz="5400" b="1" cap="none" spc="0" baseline="-250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</a:t>
            </a:r>
            <a:endParaRPr lang="uk-UA" sz="5400" b="1" cap="none" spc="0" baseline="-2500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9613BF95-23AC-EC06-6AB5-E783522D8032}"/>
              </a:ext>
            </a:extLst>
          </p:cNvPr>
          <p:cNvSpPr/>
          <p:nvPr/>
        </p:nvSpPr>
        <p:spPr>
          <a:xfrm>
            <a:off x="5093416" y="4945971"/>
            <a:ext cx="7457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</a:t>
            </a:r>
            <a:r>
              <a:rPr lang="uk-UA" sz="5400" b="1" cap="none" spc="0" baseline="-250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512FB520-780D-BBE3-9D0A-8C12BE082472}"/>
              </a:ext>
            </a:extLst>
          </p:cNvPr>
          <p:cNvSpPr/>
          <p:nvPr/>
        </p:nvSpPr>
        <p:spPr>
          <a:xfrm>
            <a:off x="7732382" y="4944660"/>
            <a:ext cx="7457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</a:t>
            </a:r>
            <a:r>
              <a:rPr lang="uk-UA" sz="5400" b="1" cap="none" spc="0" baseline="-250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3</a:t>
            </a:r>
          </a:p>
        </p:txBody>
      </p:sp>
      <p:sp>
        <p:nvSpPr>
          <p:cNvPr id="20" name="Прямокутник 19">
            <a:extLst>
              <a:ext uri="{FF2B5EF4-FFF2-40B4-BE49-F238E27FC236}">
                <a16:creationId xmlns:a16="http://schemas.microsoft.com/office/drawing/2014/main" id="{2C4F8FEE-ED13-ED7A-32A8-E0B9AA76A0FE}"/>
              </a:ext>
            </a:extLst>
          </p:cNvPr>
          <p:cNvSpPr/>
          <p:nvPr/>
        </p:nvSpPr>
        <p:spPr>
          <a:xfrm>
            <a:off x="795615" y="1276558"/>
            <a:ext cx="1752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t=</a:t>
            </a:r>
            <a:r>
              <a:rPr lang="uk-UA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10 с</a:t>
            </a:r>
            <a:endParaRPr lang="uk-UA" sz="4400" b="1" cap="none" spc="0" baseline="-2500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1694CA48-B6D0-ED63-B28C-9918F96CE7EC}"/>
              </a:ext>
            </a:extLst>
          </p:cNvPr>
          <p:cNvSpPr/>
          <p:nvPr/>
        </p:nvSpPr>
        <p:spPr>
          <a:xfrm>
            <a:off x="3375033" y="1261252"/>
            <a:ext cx="1752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t=</a:t>
            </a:r>
            <a:r>
              <a:rPr lang="uk-UA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10 с</a:t>
            </a:r>
            <a:endParaRPr lang="uk-UA" sz="4400" b="1" cap="none" spc="0" baseline="-2500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2" name="Прямокутник 21">
            <a:extLst>
              <a:ext uri="{FF2B5EF4-FFF2-40B4-BE49-F238E27FC236}">
                <a16:creationId xmlns:a16="http://schemas.microsoft.com/office/drawing/2014/main" id="{6708DBFA-9804-33DE-DF16-F5EF9533CCD4}"/>
              </a:ext>
            </a:extLst>
          </p:cNvPr>
          <p:cNvSpPr/>
          <p:nvPr/>
        </p:nvSpPr>
        <p:spPr>
          <a:xfrm>
            <a:off x="5972006" y="1258931"/>
            <a:ext cx="1752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t=</a:t>
            </a:r>
            <a:r>
              <a:rPr lang="uk-UA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10 с</a:t>
            </a:r>
            <a:endParaRPr lang="uk-UA" sz="4400" b="1" cap="none" spc="0" baseline="-2500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23" name="Рисунок 22">
            <a:hlinkClick r:id="rId7"/>
            <a:extLst>
              <a:ext uri="{FF2B5EF4-FFF2-40B4-BE49-F238E27FC236}">
                <a16:creationId xmlns:a16="http://schemas.microsoft.com/office/drawing/2014/main" id="{7872BFDC-738C-217E-46A8-3839256981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33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1198 -2.22222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1198 -2.22222E-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1198 -2.22222E-6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14" grpId="0" animBg="1"/>
      <p:bldP spid="15" grpId="0" animBg="1"/>
      <p:bldP spid="5" grpId="0"/>
      <p:bldP spid="17" grpId="0"/>
      <p:bldP spid="18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4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1FBCB1-B579-4AD7-91A3-696BE198D4ED}"/>
              </a:ext>
            </a:extLst>
          </p:cNvPr>
          <p:cNvSpPr txBox="1"/>
          <p:nvPr/>
        </p:nvSpPr>
        <p:spPr>
          <a:xfrm>
            <a:off x="1085656" y="614222"/>
            <a:ext cx="10667644" cy="771963"/>
          </a:xfrm>
          <a:prstGeom prst="snip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Рівномірний</a:t>
            </a:r>
            <a:r>
              <a:rPr lang="ru-RU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прямолінійний</a:t>
            </a:r>
            <a:r>
              <a:rPr lang="ru-RU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 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механічний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рух, у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ході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будь-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рівні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інтервали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часу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здійснює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однакові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переміщення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000" b="1" i="1" dirty="0"/>
          </a:p>
        </p:txBody>
      </p:sp>
      <p:pic>
        <p:nvPicPr>
          <p:cNvPr id="6" name="Picture 2" descr="Думающий человечек на прозрачном фоне - Zefirka.club фото и картинки">
            <a:extLst>
              <a:ext uri="{FF2B5EF4-FFF2-40B4-BE49-F238E27FC236}">
                <a16:creationId xmlns:a16="http://schemas.microsoft.com/office/drawing/2014/main" id="{1849C953-1635-4E11-89B1-70664C0959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16652" b="2359"/>
          <a:stretch/>
        </p:blipFill>
        <p:spPr bwMode="auto">
          <a:xfrm>
            <a:off x="198458" y="69804"/>
            <a:ext cx="1089892" cy="140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6436849-hd_1920_1080_24fps">
            <a:hlinkClick r:id="" action="ppaction://media"/>
            <a:extLst>
              <a:ext uri="{FF2B5EF4-FFF2-40B4-BE49-F238E27FC236}">
                <a16:creationId xmlns:a16="http://schemas.microsoft.com/office/drawing/2014/main" id="{4B447BB7-B05B-344C-27B6-905B299DABF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75174" y="1473274"/>
            <a:ext cx="8480896" cy="4770504"/>
          </a:xfrm>
          <a:prstGeom prst="rect">
            <a:avLst/>
          </a:prstGeom>
        </p:spPr>
      </p:pic>
      <p:pic>
        <p:nvPicPr>
          <p:cNvPr id="7" name="Рисунок 6">
            <a:hlinkClick r:id="rId8"/>
            <a:extLst>
              <a:ext uri="{FF2B5EF4-FFF2-40B4-BE49-F238E27FC236}">
                <a16:creationId xmlns:a16="http://schemas.microsoft.com/office/drawing/2014/main" id="{E4478666-1C89-92BA-875F-A0507C6A9D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19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00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26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1FBCB1-B579-4AD7-91A3-696BE198D4ED}"/>
              </a:ext>
            </a:extLst>
          </p:cNvPr>
          <p:cNvSpPr txBox="1"/>
          <p:nvPr/>
        </p:nvSpPr>
        <p:spPr>
          <a:xfrm>
            <a:off x="1085656" y="597803"/>
            <a:ext cx="10667644" cy="771963"/>
          </a:xfrm>
          <a:prstGeom prst="snip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рівномірного</a:t>
            </a:r>
            <a:r>
              <a:rPr lang="ru-RU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(</a:t>
            </a:r>
            <a:r>
              <a:rPr lang="uk-UA" sz="2000" b="1" i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ϑ</a:t>
            </a:r>
            <a:r>
              <a:rPr lang="en-US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фізична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величина,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відношенню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шляху 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l,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подолало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до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інтервалу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часу 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t,</a:t>
            </a:r>
            <a:r>
              <a:rPr lang="uk-UA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протягом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цей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був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подоланий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uk-UA" sz="2000" b="1" i="1" dirty="0"/>
          </a:p>
        </p:txBody>
      </p:sp>
      <p:pic>
        <p:nvPicPr>
          <p:cNvPr id="6" name="Picture 2" descr="Думающий человечек на прозрачном фоне - Zefirka.club фото и картинки">
            <a:extLst>
              <a:ext uri="{FF2B5EF4-FFF2-40B4-BE49-F238E27FC236}">
                <a16:creationId xmlns:a16="http://schemas.microsoft.com/office/drawing/2014/main" id="{1849C953-1635-4E11-89B1-70664C0959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16652" b="2359"/>
          <a:stretch/>
        </p:blipFill>
        <p:spPr bwMode="auto">
          <a:xfrm>
            <a:off x="198458" y="69804"/>
            <a:ext cx="1089892" cy="140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178D67A-D2E4-4AAC-8269-8AD4DF44E567}"/>
                  </a:ext>
                </a:extLst>
              </p:cNvPr>
              <p:cNvSpPr txBox="1"/>
              <p:nvPr/>
            </p:nvSpPr>
            <p:spPr>
              <a:xfrm>
                <a:off x="4914259" y="1473274"/>
                <a:ext cx="1505219" cy="1052276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uk-UA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  <m:r>
                        <a:rPr lang="uk-UA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uk-UA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num>
                        <m:den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den>
                      </m:f>
                      <m:r>
                        <a:rPr lang="en-US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uk-UA" sz="3600" b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178D67A-D2E4-4AAC-8269-8AD4DF44E5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4259" y="1473274"/>
                <a:ext cx="1505219" cy="105227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2EE409C3-7CF5-4F33-921A-8527E50107E9}"/>
              </a:ext>
            </a:extLst>
          </p:cNvPr>
          <p:cNvSpPr txBox="1"/>
          <p:nvPr/>
        </p:nvSpPr>
        <p:spPr>
          <a:xfrm>
            <a:off x="198458" y="2706280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Зверніть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увагу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ході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рівномірного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прямолінійного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модуль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переміщення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шляху ( </a:t>
            </a:r>
            <a:r>
              <a:rPr lang="en-US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 ),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тому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швид-кість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визначити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будь-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формул: 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97F8768-3C35-489C-AD39-EF8D7DBD2251}"/>
                  </a:ext>
                </a:extLst>
              </p:cNvPr>
              <p:cNvSpPr txBox="1"/>
              <p:nvPr/>
            </p:nvSpPr>
            <p:spPr>
              <a:xfrm>
                <a:off x="3842542" y="3662433"/>
                <a:ext cx="1505219" cy="1052276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uk-UA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  <m:r>
                        <a:rPr lang="uk-UA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uk-UA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num>
                        <m:den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den>
                      </m:f>
                      <m:r>
                        <a:rPr lang="en-US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uk-UA" sz="3600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97F8768-3C35-489C-AD39-EF8D7DBD2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2542" y="3662433"/>
                <a:ext cx="1505219" cy="105227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F65420B-06E5-4645-92C7-37243CB1D823}"/>
                  </a:ext>
                </a:extLst>
              </p:cNvPr>
              <p:cNvSpPr txBox="1"/>
              <p:nvPr/>
            </p:nvSpPr>
            <p:spPr>
              <a:xfrm>
                <a:off x="6566078" y="3709875"/>
                <a:ext cx="1543691" cy="956737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uk-UA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  <m:r>
                        <a:rPr lang="uk-UA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uk-UA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num>
                        <m:den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den>
                      </m:f>
                      <m:r>
                        <a:rPr lang="en-US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uk-UA" sz="3600" b="1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F65420B-06E5-4645-92C7-37243CB1D8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6078" y="3709875"/>
                <a:ext cx="1543691" cy="95673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Запам'ятай та знайди картинку">
            <a:extLst>
              <a:ext uri="{FF2B5EF4-FFF2-40B4-BE49-F238E27FC236}">
                <a16:creationId xmlns:a16="http://schemas.microsoft.com/office/drawing/2014/main" id="{7737DDED-0A32-44BA-3B2E-1D4650E615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154"/>
          <a:stretch/>
        </p:blipFill>
        <p:spPr bwMode="auto">
          <a:xfrm>
            <a:off x="1038024" y="3189428"/>
            <a:ext cx="2221469" cy="423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9"/>
            <a:extLst>
              <a:ext uri="{FF2B5EF4-FFF2-40B4-BE49-F238E27FC236}">
                <a16:creationId xmlns:a16="http://schemas.microsoft.com/office/drawing/2014/main" id="{FB347E31-6740-56BB-98E0-2833F10535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7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09682" y="91912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Міжнародній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вимірюють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метрах,</a:t>
            </a:r>
            <a:r>
              <a:rPr lang="en-US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 — у секундах, тому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швидкості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в СІ —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метр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секунду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[</a:t>
            </a:r>
            <a:r>
              <a:rPr lang="en-US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ϑ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] = м</a:t>
            </a:r>
            <a:r>
              <a:rPr lang="en-US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|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Вона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швидкості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такого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рівномірного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руху,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ході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1 с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долає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 1 м.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Приладом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прямого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вимірювання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швидкості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слугує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спідометр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3780843-31D6-13B7-ACC8-242638D4C5F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439" t="31784" r="32348" b="26599"/>
          <a:stretch/>
        </p:blipFill>
        <p:spPr>
          <a:xfrm>
            <a:off x="1681017" y="1211504"/>
            <a:ext cx="9038287" cy="5133878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3E4A401D-2B80-5FDC-0767-D0CB917451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29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10627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правильно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переміщення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необхідно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зазначити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тільки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модуль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але й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напрямок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Модуль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переміщення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тобто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відстань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на яку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перемістилося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певному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напрямку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позначають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символом </a:t>
            </a:r>
            <a:r>
              <a:rPr lang="ru-RU" sz="24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але без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стрілки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переміщення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СІ —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метр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en-US" sz="2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ru-RU" sz="2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] = 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Шлях та переміщення тіла">
            <a:extLst>
              <a:ext uri="{FF2B5EF4-FFF2-40B4-BE49-F238E27FC236}">
                <a16:creationId xmlns:a16="http://schemas.microsoft.com/office/drawing/2014/main" id="{37BB4362-BCE3-19CC-71C6-114410DD1D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539"/>
          <a:stretch/>
        </p:blipFill>
        <p:spPr bwMode="auto">
          <a:xfrm>
            <a:off x="378691" y="1237672"/>
            <a:ext cx="4819121" cy="318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692740-1D57-7C77-9A6C-EBC6058A6F9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5096392" y="2985832"/>
            <a:ext cx="1869565" cy="31347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64F49A-BE1B-4FBE-EDB0-6B8BF71ABB9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78"/>
          <a:stretch/>
        </p:blipFill>
        <p:spPr>
          <a:xfrm>
            <a:off x="10298545" y="2856843"/>
            <a:ext cx="1791855" cy="31347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5DE76B1-4900-E926-5BDD-44FE3FD99D5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097" y="2856843"/>
            <a:ext cx="1123950" cy="1123950"/>
          </a:xfrm>
          <a:prstGeom prst="rect">
            <a:avLst/>
          </a:prstGeom>
        </p:spPr>
      </p:pic>
      <p:sp>
        <p:nvSpPr>
          <p:cNvPr id="8" name="Стрілка: вправо 7">
            <a:extLst>
              <a:ext uri="{FF2B5EF4-FFF2-40B4-BE49-F238E27FC236}">
                <a16:creationId xmlns:a16="http://schemas.microsoft.com/office/drawing/2014/main" id="{390B9A1B-D8FB-290B-3AD2-D23F3F1DD687}"/>
              </a:ext>
            </a:extLst>
          </p:cNvPr>
          <p:cNvSpPr/>
          <p:nvPr/>
        </p:nvSpPr>
        <p:spPr>
          <a:xfrm>
            <a:off x="6105881" y="3426638"/>
            <a:ext cx="4944177" cy="210439"/>
          </a:xfrm>
          <a:prstGeom prst="rightArrow">
            <a:avLst>
              <a:gd name="adj1" fmla="val 50000"/>
              <a:gd name="adj2" fmla="val 16355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A0C35249-5C8A-E770-3894-72E93CDCEF2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8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1 0.01713 L -0.00691 0.01713 L 0.00364 -0.00856 C 0.0052 -0.01227 0.00651 -0.01597 0.0082 -0.01921 C 0.0108 -0.02477 0.0164 -0.03565 0.01875 -0.04352 C 0.01966 -0.04653 0.02044 -0.04977 0.02109 -0.05301 C 0.02252 -0.06088 0.02317 -0.07338 0.02408 -0.08125 C 0.02474 -0.08704 0.02578 -0.09282 0.02643 -0.09884 C 0.03138 -0.14537 0.02565 -0.10139 0.03164 -0.14444 C 0.03164 -0.14467 0.03255 -0.1706 0.03398 -0.17268 C 0.03658 -0.17639 0.04049 -0.17592 0.04375 -0.17685 C 0.06367 -0.18241 0.05078 -0.17662 0.06731 -0.18217 C 0.0776 -0.18565 0.08125 -0.18866 0.09231 -0.19421 C 0.09505 -0.19583 0.09778 -0.19768 0.10065 -0.19838 L 0.14075 -0.20648 C 0.14231 -0.20764 0.14388 -0.2088 0.14531 -0.21042 C 0.15208 -0.21875 0.14987 -0.2206 0.1582 -0.22801 C 0.16106 -0.23055 0.16432 -0.23148 0.16731 -0.23333 C 0.18151 -0.24236 0.17226 -0.23842 0.18554 -0.24282 C 0.20065 -0.24074 0.20911 -0.23866 0.22721 -0.24537 C 0.23372 -0.24792 0.23906 -0.25625 0.24531 -0.26018 L 0.25364 -0.26551 C 0.26653 -0.26505 0.27734 -0.26713 0.28932 -0.26018 C 0.29544 -0.25671 0.29739 -0.2537 0.30221 -0.24815 C 0.30247 -0.24444 0.30377 -0.24074 0.30299 -0.23727 C 0.30104 -0.2294 0.29466 -0.21574 0.29466 -0.21574 C 0.29362 -0.21042 0.2927 -0.20509 0.29153 -0.19977 C 0.28763 -0.18079 0.28919 -0.19259 0.28776 -0.17824 C 0.28763 -0.17523 0.28606 -0.15185 0.28776 -0.14583 C 0.28919 -0.14097 0.29114 -0.13634 0.29388 -0.1338 C 0.29648 -0.13102 0.29987 -0.13194 0.30299 -0.13102 C 0.31106 -0.13287 0.31914 -0.13403 0.32721 -0.13634 C 0.33099 -0.1375 0.33476 -0.14028 0.33854 -0.1419 C 0.34257 -0.14352 0.34661 -0.14421 0.35065 -0.14583 C 0.35455 -0.14745 0.3582 -0.14977 0.36198 -0.15116 C 0.37109 -0.1544 0.37916 -0.1544 0.38854 -0.15532 C 0.40078 -0.15255 0.4108 -0.1581 0.41809 -0.14051 C 0.4194 -0.13727 0.41966 -0.13333 0.42044 -0.12963 C 0.42018 -0.11944 0.42018 -0.10903 0.41966 -0.09884 C 0.4194 -0.09467 0.41849 -0.09074 0.41809 -0.08657 C 0.41718 -0.07592 0.41888 -0.06366 0.41588 -0.0544 C 0.41276 -0.04491 0.40976 -0.03542 0.40677 -0.02616 C 0.4039 -0.01759 0.40182 -0.01412 0.40065 -0.00463 C 0.40039 -0.00185 0.40065 0.00093 0.40065 0.00347 L 0.40065 0.00347 " pathEditMode="relative" ptsTypes="AAAAAAAAAAAAAAAAAAAAAAAAAAAAAAAAAAAAAAAAAAAAA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Схема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переведення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швидкості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поданої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метрах за секунду, у 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подану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кілометрах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годину, і 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навпаки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B0E8F3-0CBA-3F7C-3307-B0CF9E4DCE5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015" t="37037" r="67879" b="31448"/>
          <a:stretch/>
        </p:blipFill>
        <p:spPr>
          <a:xfrm>
            <a:off x="2789381" y="1089650"/>
            <a:ext cx="5514109" cy="42304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8621F5-B8B9-254E-9011-CE92C8A080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356" y="2235200"/>
            <a:ext cx="3444210" cy="4622800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3D93C762-D2A3-4ED9-040E-6901BC4922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62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рухаєтеся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джерела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звуку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343 м/с, то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чутимете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звуку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цього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дже-рела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звуку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повітрі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(за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температури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 °С)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343 м/с,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вас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дожене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AutoShape 6" descr="Пасажирські сидіння для туристичного автобуса, виробник партійної шини -  оптовий продаж - Бонвелл">
            <a:extLst>
              <a:ext uri="{FF2B5EF4-FFF2-40B4-BE49-F238E27FC236}">
                <a16:creationId xmlns:a16="http://schemas.microsoft.com/office/drawing/2014/main" id="{C941B2E8-E890-40EB-BBC4-405E71309FF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6" name="Picture 2" descr="Лайфхак: как реагировать, когда на тебя кричат | PriceMedia">
            <a:extLst>
              <a:ext uri="{FF2B5EF4-FFF2-40B4-BE49-F238E27FC236}">
                <a16:creationId xmlns:a16="http://schemas.microsoft.com/office/drawing/2014/main" id="{BA06DAE2-6DEF-C8C6-D6B5-5E789B9F17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8" t="4910" r="16435" b="13616"/>
          <a:stretch/>
        </p:blipFill>
        <p:spPr bwMode="auto">
          <a:xfrm>
            <a:off x="5902036" y="981178"/>
            <a:ext cx="6289964" cy="471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Дуга 1">
            <a:extLst>
              <a:ext uri="{FF2B5EF4-FFF2-40B4-BE49-F238E27FC236}">
                <a16:creationId xmlns:a16="http://schemas.microsoft.com/office/drawing/2014/main" id="{C5EB5D38-3D11-CDA3-F0C5-16BD6627904A}"/>
              </a:ext>
            </a:extLst>
          </p:cNvPr>
          <p:cNvSpPr/>
          <p:nvPr/>
        </p:nvSpPr>
        <p:spPr>
          <a:xfrm rot="19396796" flipH="1">
            <a:off x="6280951" y="2954021"/>
            <a:ext cx="1440873" cy="1745672"/>
          </a:xfrm>
          <a:prstGeom prst="arc">
            <a:avLst>
              <a:gd name="adj1" fmla="val 16366981"/>
              <a:gd name="adj2" fmla="val 0"/>
            </a:avLst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Дуга 6">
            <a:extLst>
              <a:ext uri="{FF2B5EF4-FFF2-40B4-BE49-F238E27FC236}">
                <a16:creationId xmlns:a16="http://schemas.microsoft.com/office/drawing/2014/main" id="{A5374872-9DDB-C698-3629-11C354D6CE68}"/>
              </a:ext>
            </a:extLst>
          </p:cNvPr>
          <p:cNvSpPr/>
          <p:nvPr/>
        </p:nvSpPr>
        <p:spPr>
          <a:xfrm rot="19396796" flipH="1">
            <a:off x="5704476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Дуга 7">
            <a:extLst>
              <a:ext uri="{FF2B5EF4-FFF2-40B4-BE49-F238E27FC236}">
                <a16:creationId xmlns:a16="http://schemas.microsoft.com/office/drawing/2014/main" id="{D4D635E1-431F-2311-157C-63E0EC01C3DC}"/>
              </a:ext>
            </a:extLst>
          </p:cNvPr>
          <p:cNvSpPr/>
          <p:nvPr/>
        </p:nvSpPr>
        <p:spPr>
          <a:xfrm rot="19396796" flipH="1">
            <a:off x="5128003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Дуга 8">
            <a:extLst>
              <a:ext uri="{FF2B5EF4-FFF2-40B4-BE49-F238E27FC236}">
                <a16:creationId xmlns:a16="http://schemas.microsoft.com/office/drawing/2014/main" id="{BB4FD350-4BCA-F479-E46C-F62832190889}"/>
              </a:ext>
            </a:extLst>
          </p:cNvPr>
          <p:cNvSpPr/>
          <p:nvPr/>
        </p:nvSpPr>
        <p:spPr>
          <a:xfrm rot="19396796" flipH="1">
            <a:off x="4551530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Дуга 9">
            <a:extLst>
              <a:ext uri="{FF2B5EF4-FFF2-40B4-BE49-F238E27FC236}">
                <a16:creationId xmlns:a16="http://schemas.microsoft.com/office/drawing/2014/main" id="{68CE68B5-A843-43B0-CF16-9DF6AC7C3B2E}"/>
              </a:ext>
            </a:extLst>
          </p:cNvPr>
          <p:cNvSpPr/>
          <p:nvPr/>
        </p:nvSpPr>
        <p:spPr>
          <a:xfrm rot="19396796" flipH="1">
            <a:off x="3975057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Дуга 10">
            <a:extLst>
              <a:ext uri="{FF2B5EF4-FFF2-40B4-BE49-F238E27FC236}">
                <a16:creationId xmlns:a16="http://schemas.microsoft.com/office/drawing/2014/main" id="{D01F23EF-077E-00A6-D997-7DE9D00977F2}"/>
              </a:ext>
            </a:extLst>
          </p:cNvPr>
          <p:cNvSpPr/>
          <p:nvPr/>
        </p:nvSpPr>
        <p:spPr>
          <a:xfrm rot="19396796" flipH="1">
            <a:off x="3398584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Дуга 11">
            <a:extLst>
              <a:ext uri="{FF2B5EF4-FFF2-40B4-BE49-F238E27FC236}">
                <a16:creationId xmlns:a16="http://schemas.microsoft.com/office/drawing/2014/main" id="{2195A844-FFE3-6A25-104F-D346CEBE1453}"/>
              </a:ext>
            </a:extLst>
          </p:cNvPr>
          <p:cNvSpPr/>
          <p:nvPr/>
        </p:nvSpPr>
        <p:spPr>
          <a:xfrm rot="19396796" flipH="1">
            <a:off x="2822111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Дуга 12">
            <a:extLst>
              <a:ext uri="{FF2B5EF4-FFF2-40B4-BE49-F238E27FC236}">
                <a16:creationId xmlns:a16="http://schemas.microsoft.com/office/drawing/2014/main" id="{1AA71605-A117-ACFA-62DE-BE04B2F7EEE4}"/>
              </a:ext>
            </a:extLst>
          </p:cNvPr>
          <p:cNvSpPr/>
          <p:nvPr/>
        </p:nvSpPr>
        <p:spPr>
          <a:xfrm rot="19396796" flipH="1">
            <a:off x="2245638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Дуга 13">
            <a:extLst>
              <a:ext uri="{FF2B5EF4-FFF2-40B4-BE49-F238E27FC236}">
                <a16:creationId xmlns:a16="http://schemas.microsoft.com/office/drawing/2014/main" id="{E93FAB6D-1141-5A06-CD6B-EBD75D86241F}"/>
              </a:ext>
            </a:extLst>
          </p:cNvPr>
          <p:cNvSpPr/>
          <p:nvPr/>
        </p:nvSpPr>
        <p:spPr>
          <a:xfrm rot="19396796" flipH="1">
            <a:off x="1669165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Дуга 14">
            <a:extLst>
              <a:ext uri="{FF2B5EF4-FFF2-40B4-BE49-F238E27FC236}">
                <a16:creationId xmlns:a16="http://schemas.microsoft.com/office/drawing/2014/main" id="{0F571B43-A35C-6CE5-F3CC-BF5837CD897D}"/>
              </a:ext>
            </a:extLst>
          </p:cNvPr>
          <p:cNvSpPr/>
          <p:nvPr/>
        </p:nvSpPr>
        <p:spPr>
          <a:xfrm rot="19396796" flipH="1">
            <a:off x="1092692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Дуга 15">
            <a:extLst>
              <a:ext uri="{FF2B5EF4-FFF2-40B4-BE49-F238E27FC236}">
                <a16:creationId xmlns:a16="http://schemas.microsoft.com/office/drawing/2014/main" id="{298A9BF6-C5B6-E58C-A4E8-426068252DE2}"/>
              </a:ext>
            </a:extLst>
          </p:cNvPr>
          <p:cNvSpPr/>
          <p:nvPr/>
        </p:nvSpPr>
        <p:spPr>
          <a:xfrm rot="19396796" flipH="1">
            <a:off x="516219" y="2954021"/>
            <a:ext cx="1440873" cy="1745672"/>
          </a:xfrm>
          <a:prstGeom prst="arc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трілка: вліво 5">
            <a:extLst>
              <a:ext uri="{FF2B5EF4-FFF2-40B4-BE49-F238E27FC236}">
                <a16:creationId xmlns:a16="http://schemas.microsoft.com/office/drawing/2014/main" id="{D6D7029A-4555-77A1-D115-FC0BEF917F63}"/>
              </a:ext>
            </a:extLst>
          </p:cNvPr>
          <p:cNvSpPr/>
          <p:nvPr/>
        </p:nvSpPr>
        <p:spPr>
          <a:xfrm>
            <a:off x="2325499" y="3486390"/>
            <a:ext cx="4045819" cy="317633"/>
          </a:xfrm>
          <a:prstGeom prst="leftArrow">
            <a:avLst>
              <a:gd name="adj1" fmla="val 50000"/>
              <a:gd name="adj2" fmla="val 37121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9D7D9E00-358F-E091-7ED6-745BEFA8E5FF}"/>
                  </a:ext>
                </a:extLst>
              </p:cNvPr>
              <p:cNvSpPr txBox="1"/>
              <p:nvPr/>
            </p:nvSpPr>
            <p:spPr>
              <a:xfrm>
                <a:off x="2325499" y="2182289"/>
                <a:ext cx="3089709" cy="7694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uk-UA" sz="4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𝝑</m:t>
                    </m:r>
                    <m:r>
                      <a:rPr lang="uk-UA" sz="4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uk-UA" sz="4400" b="1" dirty="0"/>
                  <a:t>343 м/с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9D7D9E00-358F-E091-7ED6-745BEFA8E5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5499" y="2182289"/>
                <a:ext cx="3089709" cy="769441"/>
              </a:xfrm>
              <a:prstGeom prst="rect">
                <a:avLst/>
              </a:prstGeom>
              <a:blipFill>
                <a:blip r:embed="rId5"/>
                <a:stretch>
                  <a:fillRect t="-16667" r="-4536" b="-3730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Рисунок 19">
            <a:hlinkClick r:id="rId6"/>
            <a:extLst>
              <a:ext uri="{FF2B5EF4-FFF2-40B4-BE49-F238E27FC236}">
                <a16:creationId xmlns:a16="http://schemas.microsoft.com/office/drawing/2014/main" id="{AFD13B7D-1BC3-4CCC-BC21-DC89D540F9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62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6" grpId="0" animBg="1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AutoShape 6" descr="Пасажирські сидіння для туристичного автобуса, виробник партійної шини -  оптовий продаж - Бонвелл">
            <a:extLst>
              <a:ext uri="{FF2B5EF4-FFF2-40B4-BE49-F238E27FC236}">
                <a16:creationId xmlns:a16="http://schemas.microsoft.com/office/drawing/2014/main" id="{C941B2E8-E890-40EB-BBC4-405E71309FF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1CA4ED-6E99-4D24-92B9-A822FAC28005}"/>
              </a:ext>
            </a:extLst>
          </p:cNvPr>
          <p:cNvSpPr txBox="1"/>
          <p:nvPr/>
        </p:nvSpPr>
        <p:spPr>
          <a:xfrm>
            <a:off x="117764" y="45956"/>
            <a:ext cx="11972636" cy="3755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Інколи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знаходження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шляху,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швидкості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часу руху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тіла</a:t>
            </a:r>
            <a:r>
              <a:rPr lang="en-US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зручно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скористатися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чарівним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трикутником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 сполучна лінія 7">
            <a:extLst>
              <a:ext uri="{FF2B5EF4-FFF2-40B4-BE49-F238E27FC236}">
                <a16:creationId xmlns:a16="http://schemas.microsoft.com/office/drawing/2014/main" id="{76177E2A-9935-E88F-33CF-D4B7E9B4E0A6}"/>
              </a:ext>
            </a:extLst>
          </p:cNvPr>
          <p:cNvCxnSpPr>
            <a:stCxn id="6" idx="1"/>
            <a:endCxn id="6" idx="5"/>
          </p:cNvCxnSpPr>
          <p:nvPr/>
        </p:nvCxnSpPr>
        <p:spPr>
          <a:xfrm>
            <a:off x="1347537" y="1916417"/>
            <a:ext cx="171329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Групувати 13">
            <a:extLst>
              <a:ext uri="{FF2B5EF4-FFF2-40B4-BE49-F238E27FC236}">
                <a16:creationId xmlns:a16="http://schemas.microsoft.com/office/drawing/2014/main" id="{F06F72F0-24D6-4A8A-1717-F797B6F3DC31}"/>
              </a:ext>
            </a:extLst>
          </p:cNvPr>
          <p:cNvGrpSpPr/>
          <p:nvPr/>
        </p:nvGrpSpPr>
        <p:grpSpPr>
          <a:xfrm>
            <a:off x="490888" y="525566"/>
            <a:ext cx="3426594" cy="2781701"/>
            <a:chOff x="490888" y="525566"/>
            <a:chExt cx="3426594" cy="2781701"/>
          </a:xfrm>
        </p:grpSpPr>
        <p:sp>
          <p:nvSpPr>
            <p:cNvPr id="6" name="Рівнобедрений трикутник 5">
              <a:extLst>
                <a:ext uri="{FF2B5EF4-FFF2-40B4-BE49-F238E27FC236}">
                  <a16:creationId xmlns:a16="http://schemas.microsoft.com/office/drawing/2014/main" id="{74F22A6A-0890-A8C9-AB89-45E15CFBF163}"/>
                </a:ext>
              </a:extLst>
            </p:cNvPr>
            <p:cNvSpPr/>
            <p:nvPr/>
          </p:nvSpPr>
          <p:spPr>
            <a:xfrm>
              <a:off x="490888" y="525566"/>
              <a:ext cx="3426594" cy="2781701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cxnSp>
          <p:nvCxnSpPr>
            <p:cNvPr id="10" name="Пряма сполучна лінія 9">
              <a:extLst>
                <a:ext uri="{FF2B5EF4-FFF2-40B4-BE49-F238E27FC236}">
                  <a16:creationId xmlns:a16="http://schemas.microsoft.com/office/drawing/2014/main" id="{D1959A51-2CA8-B41F-5446-0FC4A8D378CA}"/>
                </a:ext>
              </a:extLst>
            </p:cNvPr>
            <p:cNvCxnSpPr>
              <a:cxnSpLocks/>
            </p:cNvCxnSpPr>
            <p:nvPr/>
          </p:nvCxnSpPr>
          <p:spPr>
            <a:xfrm>
              <a:off x="1260909" y="2040556"/>
              <a:ext cx="1886552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4D9B2F28-F790-71D1-C840-4FB95D53B5AF}"/>
                </a:ext>
              </a:extLst>
            </p:cNvPr>
            <p:cNvCxnSpPr>
              <a:cxnSpLocks/>
            </p:cNvCxnSpPr>
            <p:nvPr/>
          </p:nvCxnSpPr>
          <p:spPr>
            <a:xfrm>
              <a:off x="2204185" y="2040556"/>
              <a:ext cx="0" cy="1266711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4EBD222-B7E1-B56C-AE19-532BC7D0A457}"/>
                  </a:ext>
                </a:extLst>
              </p:cNvPr>
              <p:cNvSpPr txBox="1"/>
              <p:nvPr/>
            </p:nvSpPr>
            <p:spPr>
              <a:xfrm>
                <a:off x="1163293" y="2172606"/>
                <a:ext cx="638379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</m:oMath>
                  </m:oMathPara>
                </a14:m>
                <a:endParaRPr lang="uk-UA" sz="60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4EBD222-B7E1-B56C-AE19-532BC7D0A4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293" y="2172606"/>
                <a:ext cx="638379" cy="101566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E566EA7-0CB2-1838-A9E3-EFD6CAEA5640}"/>
                  </a:ext>
                </a:extLst>
              </p:cNvPr>
              <p:cNvSpPr txBox="1"/>
              <p:nvPr/>
            </p:nvSpPr>
            <p:spPr>
              <a:xfrm>
                <a:off x="1884995" y="944872"/>
                <a:ext cx="638379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𝒍</m:t>
                      </m:r>
                    </m:oMath>
                  </m:oMathPara>
                </a14:m>
                <a:endParaRPr lang="uk-UA" sz="60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E566EA7-0CB2-1838-A9E3-EFD6CAEA56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4995" y="944872"/>
                <a:ext cx="638379" cy="101566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589381FC-D4BD-A40E-47A4-968DA236C02D}"/>
                  </a:ext>
                </a:extLst>
              </p:cNvPr>
              <p:cNvSpPr txBox="1"/>
              <p:nvPr/>
            </p:nvSpPr>
            <p:spPr>
              <a:xfrm>
                <a:off x="2422454" y="2106185"/>
                <a:ext cx="638379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𝒕</m:t>
                      </m:r>
                    </m:oMath>
                  </m:oMathPara>
                </a14:m>
                <a:endParaRPr lang="uk-UA" sz="60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589381FC-D4BD-A40E-47A4-968DA236C0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454" y="2106185"/>
                <a:ext cx="638379" cy="101566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Групувати 18">
            <a:extLst>
              <a:ext uri="{FF2B5EF4-FFF2-40B4-BE49-F238E27FC236}">
                <a16:creationId xmlns:a16="http://schemas.microsoft.com/office/drawing/2014/main" id="{B588818C-03D6-65F3-C077-084B79749BFB}"/>
              </a:ext>
            </a:extLst>
          </p:cNvPr>
          <p:cNvGrpSpPr/>
          <p:nvPr/>
        </p:nvGrpSpPr>
        <p:grpSpPr>
          <a:xfrm>
            <a:off x="4158113" y="494899"/>
            <a:ext cx="3426594" cy="2781701"/>
            <a:chOff x="490888" y="525566"/>
            <a:chExt cx="3426594" cy="2781701"/>
          </a:xfrm>
        </p:grpSpPr>
        <p:sp>
          <p:nvSpPr>
            <p:cNvPr id="20" name="Рівнобедрений трикутник 19">
              <a:extLst>
                <a:ext uri="{FF2B5EF4-FFF2-40B4-BE49-F238E27FC236}">
                  <a16:creationId xmlns:a16="http://schemas.microsoft.com/office/drawing/2014/main" id="{78E88CEC-3B81-9E32-84D8-FC6CA02F3DC6}"/>
                </a:ext>
              </a:extLst>
            </p:cNvPr>
            <p:cNvSpPr/>
            <p:nvPr/>
          </p:nvSpPr>
          <p:spPr>
            <a:xfrm>
              <a:off x="490888" y="525566"/>
              <a:ext cx="3426594" cy="2781701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cxnSp>
          <p:nvCxnSpPr>
            <p:cNvPr id="21" name="Пряма сполучна лінія 20">
              <a:extLst>
                <a:ext uri="{FF2B5EF4-FFF2-40B4-BE49-F238E27FC236}">
                  <a16:creationId xmlns:a16="http://schemas.microsoft.com/office/drawing/2014/main" id="{85ED2D6E-C484-8E28-0B55-FE88843E7B9D}"/>
                </a:ext>
              </a:extLst>
            </p:cNvPr>
            <p:cNvCxnSpPr>
              <a:cxnSpLocks/>
            </p:cNvCxnSpPr>
            <p:nvPr/>
          </p:nvCxnSpPr>
          <p:spPr>
            <a:xfrm>
              <a:off x="1260909" y="2040556"/>
              <a:ext cx="1886552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 сполучна лінія 21">
              <a:extLst>
                <a:ext uri="{FF2B5EF4-FFF2-40B4-BE49-F238E27FC236}">
                  <a16:creationId xmlns:a16="http://schemas.microsoft.com/office/drawing/2014/main" id="{96CFBDCE-E2CF-01F5-7165-188DE6607218}"/>
                </a:ext>
              </a:extLst>
            </p:cNvPr>
            <p:cNvCxnSpPr>
              <a:cxnSpLocks/>
            </p:cNvCxnSpPr>
            <p:nvPr/>
          </p:nvCxnSpPr>
          <p:spPr>
            <a:xfrm>
              <a:off x="2204185" y="2040556"/>
              <a:ext cx="0" cy="1266711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3AF2336-265E-EDB1-0E41-EF32898BEA55}"/>
                  </a:ext>
                </a:extLst>
              </p:cNvPr>
              <p:cNvSpPr txBox="1"/>
              <p:nvPr/>
            </p:nvSpPr>
            <p:spPr>
              <a:xfrm>
                <a:off x="5552220" y="914205"/>
                <a:ext cx="638379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𝒍</m:t>
                      </m:r>
                    </m:oMath>
                  </m:oMathPara>
                </a14:m>
                <a:endParaRPr lang="uk-UA" sz="60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3AF2336-265E-EDB1-0E41-EF32898BEA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2220" y="914205"/>
                <a:ext cx="638379" cy="101566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FF38B2B-8550-7D9E-2072-7354C898E4CB}"/>
                  </a:ext>
                </a:extLst>
              </p:cNvPr>
              <p:cNvSpPr txBox="1"/>
              <p:nvPr/>
            </p:nvSpPr>
            <p:spPr>
              <a:xfrm>
                <a:off x="6089679" y="2075518"/>
                <a:ext cx="638379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𝒕</m:t>
                      </m:r>
                    </m:oMath>
                  </m:oMathPara>
                </a14:m>
                <a:endParaRPr lang="uk-UA" sz="60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FF38B2B-8550-7D9E-2072-7354C898E4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9679" y="2075518"/>
                <a:ext cx="638379" cy="101566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6" name="Групувати 25">
            <a:extLst>
              <a:ext uri="{FF2B5EF4-FFF2-40B4-BE49-F238E27FC236}">
                <a16:creationId xmlns:a16="http://schemas.microsoft.com/office/drawing/2014/main" id="{77F04D9B-C528-C663-C241-208342488413}"/>
              </a:ext>
            </a:extLst>
          </p:cNvPr>
          <p:cNvGrpSpPr/>
          <p:nvPr/>
        </p:nvGrpSpPr>
        <p:grpSpPr>
          <a:xfrm>
            <a:off x="7969717" y="494899"/>
            <a:ext cx="3426594" cy="2781701"/>
            <a:chOff x="490888" y="525566"/>
            <a:chExt cx="3426594" cy="2781701"/>
          </a:xfrm>
        </p:grpSpPr>
        <p:sp>
          <p:nvSpPr>
            <p:cNvPr id="27" name="Рівнобедрений трикутник 26">
              <a:extLst>
                <a:ext uri="{FF2B5EF4-FFF2-40B4-BE49-F238E27FC236}">
                  <a16:creationId xmlns:a16="http://schemas.microsoft.com/office/drawing/2014/main" id="{4A036F06-1408-B9D4-2FE1-73CBF51FC30F}"/>
                </a:ext>
              </a:extLst>
            </p:cNvPr>
            <p:cNvSpPr/>
            <p:nvPr/>
          </p:nvSpPr>
          <p:spPr>
            <a:xfrm>
              <a:off x="490888" y="525566"/>
              <a:ext cx="3426594" cy="2781701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cxnSp>
          <p:nvCxnSpPr>
            <p:cNvPr id="28" name="Пряма сполучна лінія 27">
              <a:extLst>
                <a:ext uri="{FF2B5EF4-FFF2-40B4-BE49-F238E27FC236}">
                  <a16:creationId xmlns:a16="http://schemas.microsoft.com/office/drawing/2014/main" id="{01A5FCD1-6A37-57B2-CB93-88AD10DAF7B5}"/>
                </a:ext>
              </a:extLst>
            </p:cNvPr>
            <p:cNvCxnSpPr>
              <a:cxnSpLocks/>
            </p:cNvCxnSpPr>
            <p:nvPr/>
          </p:nvCxnSpPr>
          <p:spPr>
            <a:xfrm>
              <a:off x="1260909" y="2040556"/>
              <a:ext cx="1886552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 сполучна лінія 28">
              <a:extLst>
                <a:ext uri="{FF2B5EF4-FFF2-40B4-BE49-F238E27FC236}">
                  <a16:creationId xmlns:a16="http://schemas.microsoft.com/office/drawing/2014/main" id="{85240115-5E37-2BF0-B96C-C8023471E377}"/>
                </a:ext>
              </a:extLst>
            </p:cNvPr>
            <p:cNvCxnSpPr>
              <a:cxnSpLocks/>
            </p:cNvCxnSpPr>
            <p:nvPr/>
          </p:nvCxnSpPr>
          <p:spPr>
            <a:xfrm>
              <a:off x="2204185" y="2040556"/>
              <a:ext cx="0" cy="1266711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48203013-508E-4A28-AF92-9E1FA9CBAE79}"/>
                  </a:ext>
                </a:extLst>
              </p:cNvPr>
              <p:cNvSpPr txBox="1"/>
              <p:nvPr/>
            </p:nvSpPr>
            <p:spPr>
              <a:xfrm>
                <a:off x="8642122" y="2141939"/>
                <a:ext cx="638379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</m:oMath>
                  </m:oMathPara>
                </a14:m>
                <a:endParaRPr lang="uk-UA" sz="60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48203013-508E-4A28-AF92-9E1FA9CBA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2122" y="2141939"/>
                <a:ext cx="638379" cy="101566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7D34A47-5E9B-7888-73B8-254774600ABB}"/>
                  </a:ext>
                </a:extLst>
              </p:cNvPr>
              <p:cNvSpPr txBox="1"/>
              <p:nvPr/>
            </p:nvSpPr>
            <p:spPr>
              <a:xfrm>
                <a:off x="9901283" y="2075518"/>
                <a:ext cx="638379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𝒕</m:t>
                      </m:r>
                    </m:oMath>
                  </m:oMathPara>
                </a14:m>
                <a:endParaRPr lang="uk-UA" sz="60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7D34A47-5E9B-7888-73B8-254774600A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1283" y="2075518"/>
                <a:ext cx="638379" cy="101566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4A4A59BC-16E0-ACFF-7124-C5ECC759943D}"/>
              </a:ext>
            </a:extLst>
          </p:cNvPr>
          <p:cNvGrpSpPr/>
          <p:nvPr/>
        </p:nvGrpSpPr>
        <p:grpSpPr>
          <a:xfrm>
            <a:off x="4720484" y="2141939"/>
            <a:ext cx="851839" cy="1015663"/>
            <a:chOff x="4720484" y="2141939"/>
            <a:chExt cx="851839" cy="101566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2AE5CB89-848E-3D3E-ACDA-8A1329E5BA7D}"/>
                    </a:ext>
                  </a:extLst>
                </p:cNvPr>
                <p:cNvSpPr txBox="1"/>
                <p:nvPr/>
              </p:nvSpPr>
              <p:spPr>
                <a:xfrm>
                  <a:off x="4830518" y="2141939"/>
                  <a:ext cx="638379" cy="101566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uk-UA" sz="6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𝝑</m:t>
                        </m:r>
                      </m:oMath>
                    </m:oMathPara>
                  </a14:m>
                  <a:endParaRPr lang="uk-UA" sz="6000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2AE5CB89-848E-3D3E-ACDA-8A1329E5BA7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30518" y="2141939"/>
                  <a:ext cx="638379" cy="1015663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3" name="Овал 32">
              <a:extLst>
                <a:ext uri="{FF2B5EF4-FFF2-40B4-BE49-F238E27FC236}">
                  <a16:creationId xmlns:a16="http://schemas.microsoft.com/office/drawing/2014/main" id="{7B5A9699-06CF-D6CD-D243-459EB861C220}"/>
                </a:ext>
              </a:extLst>
            </p:cNvPr>
            <p:cNvSpPr/>
            <p:nvPr/>
          </p:nvSpPr>
          <p:spPr>
            <a:xfrm>
              <a:off x="4720484" y="2254517"/>
              <a:ext cx="851839" cy="851839"/>
            </a:xfrm>
            <a:prstGeom prst="ellipse">
              <a:avLst/>
            </a:prstGeom>
            <a:solidFill>
              <a:schemeClr val="accent6">
                <a:lumMod val="60000"/>
                <a:lumOff val="40000"/>
                <a:alpha val="49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grpSp>
        <p:nvGrpSpPr>
          <p:cNvPr id="7" name="Групувати 6">
            <a:extLst>
              <a:ext uri="{FF2B5EF4-FFF2-40B4-BE49-F238E27FC236}">
                <a16:creationId xmlns:a16="http://schemas.microsoft.com/office/drawing/2014/main" id="{E6FF2475-32E0-BBA5-1987-E391CB845BF3}"/>
              </a:ext>
            </a:extLst>
          </p:cNvPr>
          <p:cNvGrpSpPr/>
          <p:nvPr/>
        </p:nvGrpSpPr>
        <p:grpSpPr>
          <a:xfrm>
            <a:off x="9269319" y="914205"/>
            <a:ext cx="851839" cy="1015663"/>
            <a:chOff x="9269319" y="914205"/>
            <a:chExt cx="851839" cy="101566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E0ADB0D2-CFD2-BED2-3759-4A1E6D23A055}"/>
                    </a:ext>
                  </a:extLst>
                </p:cNvPr>
                <p:cNvSpPr txBox="1"/>
                <p:nvPr/>
              </p:nvSpPr>
              <p:spPr>
                <a:xfrm>
                  <a:off x="9363824" y="914205"/>
                  <a:ext cx="638379" cy="101566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6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𝒍</m:t>
                        </m:r>
                      </m:oMath>
                    </m:oMathPara>
                  </a14:m>
                  <a:endParaRPr lang="uk-UA" sz="6000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E0ADB0D2-CFD2-BED2-3759-4A1E6D23A05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363824" y="914205"/>
                  <a:ext cx="638379" cy="1015663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Овал 33">
              <a:extLst>
                <a:ext uri="{FF2B5EF4-FFF2-40B4-BE49-F238E27FC236}">
                  <a16:creationId xmlns:a16="http://schemas.microsoft.com/office/drawing/2014/main" id="{085A6C79-1EBF-B700-40DD-C832301411F2}"/>
                </a:ext>
              </a:extLst>
            </p:cNvPr>
            <p:cNvSpPr/>
            <p:nvPr/>
          </p:nvSpPr>
          <p:spPr>
            <a:xfrm>
              <a:off x="9269319" y="956046"/>
              <a:ext cx="851839" cy="851839"/>
            </a:xfrm>
            <a:prstGeom prst="ellipse">
              <a:avLst/>
            </a:prstGeom>
            <a:solidFill>
              <a:schemeClr val="accent6">
                <a:lumMod val="60000"/>
                <a:lumOff val="40000"/>
                <a:alpha val="49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grpSp>
        <p:nvGrpSpPr>
          <p:cNvPr id="35" name="Групувати 34">
            <a:extLst>
              <a:ext uri="{FF2B5EF4-FFF2-40B4-BE49-F238E27FC236}">
                <a16:creationId xmlns:a16="http://schemas.microsoft.com/office/drawing/2014/main" id="{4F503E42-DDFC-2C0B-12BB-EC19A27ED508}"/>
              </a:ext>
            </a:extLst>
          </p:cNvPr>
          <p:cNvGrpSpPr/>
          <p:nvPr/>
        </p:nvGrpSpPr>
        <p:grpSpPr>
          <a:xfrm>
            <a:off x="4158113" y="3475530"/>
            <a:ext cx="3426594" cy="2781701"/>
            <a:chOff x="490888" y="525566"/>
            <a:chExt cx="3426594" cy="2781701"/>
          </a:xfrm>
        </p:grpSpPr>
        <p:sp>
          <p:nvSpPr>
            <p:cNvPr id="36" name="Рівнобедрений трикутник 35">
              <a:extLst>
                <a:ext uri="{FF2B5EF4-FFF2-40B4-BE49-F238E27FC236}">
                  <a16:creationId xmlns:a16="http://schemas.microsoft.com/office/drawing/2014/main" id="{13ADB854-3753-C702-B871-5B8442047895}"/>
                </a:ext>
              </a:extLst>
            </p:cNvPr>
            <p:cNvSpPr/>
            <p:nvPr/>
          </p:nvSpPr>
          <p:spPr>
            <a:xfrm>
              <a:off x="490888" y="525566"/>
              <a:ext cx="3426594" cy="2781701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cxnSp>
          <p:nvCxnSpPr>
            <p:cNvPr id="37" name="Пряма сполучна лінія 36">
              <a:extLst>
                <a:ext uri="{FF2B5EF4-FFF2-40B4-BE49-F238E27FC236}">
                  <a16:creationId xmlns:a16="http://schemas.microsoft.com/office/drawing/2014/main" id="{384042A0-CC29-0135-3FEA-F370EA1B5BA6}"/>
                </a:ext>
              </a:extLst>
            </p:cNvPr>
            <p:cNvCxnSpPr>
              <a:cxnSpLocks/>
            </p:cNvCxnSpPr>
            <p:nvPr/>
          </p:nvCxnSpPr>
          <p:spPr>
            <a:xfrm>
              <a:off x="1260909" y="2040556"/>
              <a:ext cx="1886552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 сполучна лінія 37">
              <a:extLst>
                <a:ext uri="{FF2B5EF4-FFF2-40B4-BE49-F238E27FC236}">
                  <a16:creationId xmlns:a16="http://schemas.microsoft.com/office/drawing/2014/main" id="{BBCBA060-DCD4-D53C-A0C1-13B93CE77FC8}"/>
                </a:ext>
              </a:extLst>
            </p:cNvPr>
            <p:cNvCxnSpPr>
              <a:cxnSpLocks/>
            </p:cNvCxnSpPr>
            <p:nvPr/>
          </p:nvCxnSpPr>
          <p:spPr>
            <a:xfrm>
              <a:off x="2204185" y="2040556"/>
              <a:ext cx="0" cy="1266711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7F15D89-9DE3-BF94-0241-72FF589766CF}"/>
                  </a:ext>
                </a:extLst>
              </p:cNvPr>
              <p:cNvSpPr txBox="1"/>
              <p:nvPr/>
            </p:nvSpPr>
            <p:spPr>
              <a:xfrm>
                <a:off x="4830518" y="5122570"/>
                <a:ext cx="638379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</m:oMath>
                  </m:oMathPara>
                </a14:m>
                <a:endParaRPr lang="uk-UA" sz="60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7F15D89-9DE3-BF94-0241-72FF589766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0518" y="5122570"/>
                <a:ext cx="638379" cy="101566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0D3EE4A4-B1B8-E6B4-7DCA-BB176D5006CF}"/>
              </a:ext>
            </a:extLst>
          </p:cNvPr>
          <p:cNvGrpSpPr/>
          <p:nvPr/>
        </p:nvGrpSpPr>
        <p:grpSpPr>
          <a:xfrm>
            <a:off x="5991722" y="5056149"/>
            <a:ext cx="851839" cy="1015663"/>
            <a:chOff x="5991722" y="5056149"/>
            <a:chExt cx="851839" cy="101566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4A99092E-86C4-474B-027B-502102812C87}"/>
                    </a:ext>
                  </a:extLst>
                </p:cNvPr>
                <p:cNvSpPr txBox="1"/>
                <p:nvPr/>
              </p:nvSpPr>
              <p:spPr>
                <a:xfrm>
                  <a:off x="6089679" y="5056149"/>
                  <a:ext cx="638379" cy="101566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6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oMath>
                    </m:oMathPara>
                  </a14:m>
                  <a:endParaRPr lang="uk-UA" sz="6000" dirty="0">
                    <a:solidFill>
                      <a:srgbClr val="FFFF00"/>
                    </a:solidFill>
                  </a:endParaRPr>
                </a:p>
              </p:txBody>
            </p:sp>
          </mc:Choice>
          <mc:Fallback xmlns=""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4A99092E-86C4-474B-027B-502102812C8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89679" y="5056149"/>
                  <a:ext cx="638379" cy="1015663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1" name="Овал 40">
              <a:extLst>
                <a:ext uri="{FF2B5EF4-FFF2-40B4-BE49-F238E27FC236}">
                  <a16:creationId xmlns:a16="http://schemas.microsoft.com/office/drawing/2014/main" id="{DDD986E3-5D8B-43CC-5103-C1326A013C20}"/>
                </a:ext>
              </a:extLst>
            </p:cNvPr>
            <p:cNvSpPr/>
            <p:nvPr/>
          </p:nvSpPr>
          <p:spPr>
            <a:xfrm>
              <a:off x="5991722" y="5197955"/>
              <a:ext cx="851839" cy="851839"/>
            </a:xfrm>
            <a:prstGeom prst="ellipse">
              <a:avLst/>
            </a:prstGeom>
            <a:solidFill>
              <a:schemeClr val="accent6">
                <a:lumMod val="60000"/>
                <a:lumOff val="40000"/>
                <a:alpha val="49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E3763DF-CF5F-4238-7C7D-61B624C4F25A}"/>
                  </a:ext>
                </a:extLst>
              </p:cNvPr>
              <p:cNvSpPr txBox="1"/>
              <p:nvPr/>
            </p:nvSpPr>
            <p:spPr>
              <a:xfrm>
                <a:off x="5468897" y="3881295"/>
                <a:ext cx="638379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𝒍</m:t>
                      </m:r>
                    </m:oMath>
                  </m:oMathPara>
                </a14:m>
                <a:endParaRPr lang="uk-UA" sz="60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E3763DF-CF5F-4238-7C7D-61B624C4F2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8897" y="3881295"/>
                <a:ext cx="638379" cy="1015663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185EC810-1DF8-1F42-F867-DD0518420192}"/>
                  </a:ext>
                </a:extLst>
              </p:cNvPr>
              <p:cNvSpPr txBox="1"/>
              <p:nvPr/>
            </p:nvSpPr>
            <p:spPr>
              <a:xfrm>
                <a:off x="6395793" y="714840"/>
                <a:ext cx="1504600" cy="10277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  <m:r>
                        <a:rPr lang="uk-UA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uk-UA" sz="32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num>
                        <m:den>
                          <m:r>
                            <a:rPr lang="en-US" sz="32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den>
                      </m:f>
                      <m:r>
                        <a:rPr lang="en-US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uk-UA" sz="3200" dirty="0"/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185EC810-1DF8-1F42-F867-DD05184201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5793" y="714840"/>
                <a:ext cx="1504600" cy="1027717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7A20CCDD-6025-879E-F9AE-3F359CFD68F9}"/>
                  </a:ext>
                </a:extLst>
              </p:cNvPr>
              <p:cNvSpPr txBox="1"/>
              <p:nvPr/>
            </p:nvSpPr>
            <p:spPr>
              <a:xfrm>
                <a:off x="10231454" y="936310"/>
                <a:ext cx="1866253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𝒍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uk-UA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·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𝒕</m:t>
                      </m:r>
                    </m:oMath>
                  </m:oMathPara>
                </a14:m>
                <a:endParaRPr lang="uk-UA" sz="3200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7A20CCDD-6025-879E-F9AE-3F359CFD68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31454" y="936310"/>
                <a:ext cx="1866253" cy="584775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B35377F-71BA-9310-5728-351BED072431}"/>
                  </a:ext>
                </a:extLst>
              </p:cNvPr>
              <p:cNvSpPr txBox="1"/>
              <p:nvPr/>
            </p:nvSpPr>
            <p:spPr>
              <a:xfrm>
                <a:off x="6686189" y="4036573"/>
                <a:ext cx="1463741" cy="10277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𝒕</m:t>
                      </m:r>
                      <m:r>
                        <a:rPr lang="uk-UA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uk-UA" sz="32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num>
                        <m:den>
                          <m:r>
                            <a:rPr lang="uk-UA" sz="32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𝝑</m:t>
                          </m:r>
                        </m:den>
                      </m:f>
                      <m:r>
                        <a:rPr lang="en-US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uk-UA" sz="3200" dirty="0"/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B35377F-71BA-9310-5728-351BED0724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6189" y="4036573"/>
                <a:ext cx="1463741" cy="1027717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Рисунок 42">
            <a:hlinkClick r:id="rId21"/>
            <a:extLst>
              <a:ext uri="{FF2B5EF4-FFF2-40B4-BE49-F238E27FC236}">
                <a16:creationId xmlns:a16="http://schemas.microsoft.com/office/drawing/2014/main" id="{0967D3EB-9644-C247-C95D-FAC4B56FDCA4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38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/>
      <p:bldP spid="17" grpId="0"/>
      <p:bldP spid="18" grpId="0"/>
      <p:bldP spid="24" grpId="0"/>
      <p:bldP spid="25" grpId="0"/>
      <p:bldP spid="30" grpId="0"/>
      <p:bldP spid="32" grpId="0"/>
      <p:bldP spid="39" grpId="0"/>
      <p:bldP spid="42" grpId="0"/>
      <p:bldP spid="44" grpId="0"/>
      <p:bldP spid="46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A7D915-3F2D-A223-052C-82209BCB3F63}"/>
              </a:ext>
            </a:extLst>
          </p:cNvPr>
          <p:cNvSpPr txBox="1"/>
          <p:nvPr/>
        </p:nvSpPr>
        <p:spPr>
          <a:xfrm>
            <a:off x="265164" y="2237239"/>
            <a:ext cx="11744584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i="1" dirty="0"/>
              <a:t>Дмитро поспішав до бабусі і їхав на скутері зі швидкістю </a:t>
            </a:r>
            <a:r>
              <a:rPr lang="ru-RU" sz="2000" b="1" i="1" dirty="0"/>
              <a:t>16 м/с, а </a:t>
            </a:r>
            <a:r>
              <a:rPr lang="ru-RU" sz="2000" b="1" i="1" dirty="0" err="1"/>
              <a:t>тато</a:t>
            </a:r>
            <a:r>
              <a:rPr lang="ru-RU" sz="2000" b="1" i="1" dirty="0"/>
              <a:t> на авто </a:t>
            </a:r>
            <a:r>
              <a:rPr lang="ru-RU" sz="2000" b="1" i="1" dirty="0" err="1"/>
              <a:t>гайнув</a:t>
            </a:r>
            <a:r>
              <a:rPr lang="ru-RU" sz="2000" b="1" i="1" dirty="0"/>
              <a:t> за </a:t>
            </a:r>
            <a:r>
              <a:rPr lang="ru-RU" sz="2000" b="1" i="1" dirty="0" err="1"/>
              <a:t>морози</a:t>
            </a:r>
            <a:r>
              <a:rPr lang="en-US" sz="2000" b="1" i="1" dirty="0"/>
              <a:t>-</a:t>
            </a:r>
            <a:r>
              <a:rPr lang="ru-RU" sz="2000" b="1" i="1" dirty="0" err="1"/>
              <a:t>вом</a:t>
            </a:r>
            <a:r>
              <a:rPr lang="ru-RU" sz="2000" b="1" i="1" dirty="0"/>
              <a:t> для </a:t>
            </a:r>
            <a:r>
              <a:rPr lang="ru-RU" sz="2000" b="1" i="1" dirty="0" err="1"/>
              <a:t>сина</a:t>
            </a:r>
            <a:r>
              <a:rPr lang="ru-RU" sz="2000" b="1" i="1" dirty="0"/>
              <a:t> </a:t>
            </a:r>
            <a:r>
              <a:rPr lang="ru-RU" sz="2000" b="1" i="1" dirty="0" err="1"/>
              <a:t>зі</a:t>
            </a:r>
            <a:r>
              <a:rPr lang="ru-RU" sz="2000" b="1" i="1" dirty="0"/>
              <a:t> </a:t>
            </a:r>
            <a:r>
              <a:rPr lang="ru-RU" sz="2000" b="1" i="1" dirty="0" err="1"/>
              <a:t>швидкістю</a:t>
            </a:r>
            <a:r>
              <a:rPr lang="ru-RU" sz="2000" b="1" i="1" dirty="0"/>
              <a:t> 54 км/год. </a:t>
            </a:r>
            <a:r>
              <a:rPr lang="ru-RU" sz="2000" b="1" i="1" dirty="0" err="1"/>
              <a:t>Хто</a:t>
            </a:r>
            <a:r>
              <a:rPr lang="ru-RU" sz="2000" b="1" i="1" dirty="0"/>
              <a:t> з них </a:t>
            </a:r>
            <a:r>
              <a:rPr lang="ru-RU" sz="2000" b="1" i="1" dirty="0" err="1"/>
              <a:t>їхав</a:t>
            </a:r>
            <a:r>
              <a:rPr lang="ru-RU" sz="2000" b="1" i="1" dirty="0"/>
              <a:t> </a:t>
            </a:r>
            <a:r>
              <a:rPr lang="ru-RU" sz="2000" b="1" i="1" dirty="0" err="1"/>
              <a:t>швидше</a:t>
            </a:r>
            <a:r>
              <a:rPr lang="ru-RU" sz="2000" b="1" i="1" dirty="0"/>
              <a:t>?</a:t>
            </a:r>
            <a:endParaRPr lang="uk-UA" sz="2000" b="1" i="1" dirty="0"/>
          </a:p>
        </p:txBody>
      </p: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5EDBB9B5-103C-44F5-9F09-B345404B1482}"/>
              </a:ext>
            </a:extLst>
          </p:cNvPr>
          <p:cNvGrpSpPr/>
          <p:nvPr/>
        </p:nvGrpSpPr>
        <p:grpSpPr>
          <a:xfrm>
            <a:off x="3208943" y="-497311"/>
            <a:ext cx="5520278" cy="2678838"/>
            <a:chOff x="3699137" y="-582152"/>
            <a:chExt cx="5520278" cy="2678838"/>
          </a:xfrm>
        </p:grpSpPr>
        <p:pic>
          <p:nvPicPr>
            <p:cNvPr id="3076" name="Picture 4" descr="Premium Vector | Hanging wooden frame with golden chain signboard in  cartoon style">
              <a:extLst>
                <a:ext uri="{FF2B5EF4-FFF2-40B4-BE49-F238E27FC236}">
                  <a16:creationId xmlns:a16="http://schemas.microsoft.com/office/drawing/2014/main" id="{30FF1F3E-3967-4A4E-AA8E-EF64D7858E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9137" y="-582152"/>
              <a:ext cx="5520278" cy="26788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E0CCB26-8783-43A6-9EF8-755B46063B3F}"/>
                </a:ext>
              </a:extLst>
            </p:cNvPr>
            <p:cNvSpPr txBox="1"/>
            <p:nvPr/>
          </p:nvSpPr>
          <p:spPr>
            <a:xfrm rot="196751">
              <a:off x="4502140" y="995086"/>
              <a:ext cx="3914272" cy="584775"/>
            </a:xfrm>
            <a:custGeom>
              <a:avLst/>
              <a:gdLst>
                <a:gd name="connsiteX0" fmla="*/ 0 w 2297908"/>
                <a:gd name="connsiteY0" fmla="*/ 0 h 646331"/>
                <a:gd name="connsiteX1" fmla="*/ 2297908 w 2297908"/>
                <a:gd name="connsiteY1" fmla="*/ 0 h 646331"/>
                <a:gd name="connsiteX2" fmla="*/ 2297908 w 2297908"/>
                <a:gd name="connsiteY2" fmla="*/ 646331 h 646331"/>
                <a:gd name="connsiteX3" fmla="*/ 0 w 2297908"/>
                <a:gd name="connsiteY3" fmla="*/ 646331 h 646331"/>
                <a:gd name="connsiteX4" fmla="*/ 0 w 2297908"/>
                <a:gd name="connsiteY4" fmla="*/ 0 h 646331"/>
                <a:gd name="connsiteX0" fmla="*/ 0 w 2297908"/>
                <a:gd name="connsiteY0" fmla="*/ 0 h 646331"/>
                <a:gd name="connsiteX1" fmla="*/ 2297908 w 2297908"/>
                <a:gd name="connsiteY1" fmla="*/ 0 h 646331"/>
                <a:gd name="connsiteX2" fmla="*/ 2294731 w 2297908"/>
                <a:gd name="connsiteY2" fmla="*/ 280572 h 646331"/>
                <a:gd name="connsiteX3" fmla="*/ 2297908 w 2297908"/>
                <a:gd name="connsiteY3" fmla="*/ 646331 h 646331"/>
                <a:gd name="connsiteX4" fmla="*/ 0 w 2297908"/>
                <a:gd name="connsiteY4" fmla="*/ 646331 h 646331"/>
                <a:gd name="connsiteX5" fmla="*/ 0 w 2297908"/>
                <a:gd name="connsiteY5" fmla="*/ 0 h 646331"/>
                <a:gd name="connsiteX0" fmla="*/ 0 w 2391251"/>
                <a:gd name="connsiteY0" fmla="*/ 0 h 646331"/>
                <a:gd name="connsiteX1" fmla="*/ 2297908 w 2391251"/>
                <a:gd name="connsiteY1" fmla="*/ 0 h 646331"/>
                <a:gd name="connsiteX2" fmla="*/ 2391251 w 2391251"/>
                <a:gd name="connsiteY2" fmla="*/ 168812 h 646331"/>
                <a:gd name="connsiteX3" fmla="*/ 2297908 w 2391251"/>
                <a:gd name="connsiteY3" fmla="*/ 646331 h 646331"/>
                <a:gd name="connsiteX4" fmla="*/ 0 w 2391251"/>
                <a:gd name="connsiteY4" fmla="*/ 646331 h 646331"/>
                <a:gd name="connsiteX5" fmla="*/ 0 w 2391251"/>
                <a:gd name="connsiteY5" fmla="*/ 0 h 646331"/>
                <a:gd name="connsiteX0" fmla="*/ 1429 w 2392680"/>
                <a:gd name="connsiteY0" fmla="*/ 0 h 646331"/>
                <a:gd name="connsiteX1" fmla="*/ 2299337 w 2392680"/>
                <a:gd name="connsiteY1" fmla="*/ 0 h 646331"/>
                <a:gd name="connsiteX2" fmla="*/ 2392680 w 2392680"/>
                <a:gd name="connsiteY2" fmla="*/ 168812 h 646331"/>
                <a:gd name="connsiteX3" fmla="*/ 2299337 w 2392680"/>
                <a:gd name="connsiteY3" fmla="*/ 646331 h 646331"/>
                <a:gd name="connsiteX4" fmla="*/ 1429 w 2392680"/>
                <a:gd name="connsiteY4" fmla="*/ 646331 h 646331"/>
                <a:gd name="connsiteX5" fmla="*/ 0 w 2392680"/>
                <a:gd name="connsiteY5" fmla="*/ 214532 h 646331"/>
                <a:gd name="connsiteX6" fmla="*/ 1429 w 239268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392680 w 2499360"/>
                <a:gd name="connsiteY3" fmla="*/ 377092 h 646331"/>
                <a:gd name="connsiteX4" fmla="*/ 2406017 w 2499360"/>
                <a:gd name="connsiteY4" fmla="*/ 646331 h 646331"/>
                <a:gd name="connsiteX5" fmla="*/ 108109 w 2499360"/>
                <a:gd name="connsiteY5" fmla="*/ 646331 h 646331"/>
                <a:gd name="connsiteX6" fmla="*/ 0 w 2499360"/>
                <a:gd name="connsiteY6" fmla="*/ 178972 h 646331"/>
                <a:gd name="connsiteX7" fmla="*/ 108109 w 2499360"/>
                <a:gd name="connsiteY7" fmla="*/ 0 h 646331"/>
                <a:gd name="connsiteX0" fmla="*/ 62389 w 2453640"/>
                <a:gd name="connsiteY0" fmla="*/ 0 h 646331"/>
                <a:gd name="connsiteX1" fmla="*/ 2360297 w 2453640"/>
                <a:gd name="connsiteY1" fmla="*/ 0 h 646331"/>
                <a:gd name="connsiteX2" fmla="*/ 2453640 w 2453640"/>
                <a:gd name="connsiteY2" fmla="*/ 168812 h 646331"/>
                <a:gd name="connsiteX3" fmla="*/ 2346960 w 2453640"/>
                <a:gd name="connsiteY3" fmla="*/ 377092 h 646331"/>
                <a:gd name="connsiteX4" fmla="*/ 2360297 w 2453640"/>
                <a:gd name="connsiteY4" fmla="*/ 646331 h 646331"/>
                <a:gd name="connsiteX5" fmla="*/ 62389 w 2453640"/>
                <a:gd name="connsiteY5" fmla="*/ 646331 h 646331"/>
                <a:gd name="connsiteX6" fmla="*/ 0 w 2453640"/>
                <a:gd name="connsiteY6" fmla="*/ 275492 h 646331"/>
                <a:gd name="connsiteX7" fmla="*/ 62389 w 2453640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46960 w 2492377"/>
                <a:gd name="connsiteY3" fmla="*/ 37709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92377" h="646331">
                  <a:moveTo>
                    <a:pt x="62389" y="0"/>
                  </a:moveTo>
                  <a:lnTo>
                    <a:pt x="2360297" y="0"/>
                  </a:lnTo>
                  <a:lnTo>
                    <a:pt x="2453640" y="168812"/>
                  </a:lnTo>
                  <a:cubicBezTo>
                    <a:pt x="2435013" y="250092"/>
                    <a:pt x="2360507" y="280572"/>
                    <a:pt x="2372360" y="438052"/>
                  </a:cubicBezTo>
                  <a:cubicBezTo>
                    <a:pt x="2483486" y="505785"/>
                    <a:pt x="2452371" y="573518"/>
                    <a:pt x="2492377" y="641251"/>
                  </a:cubicBezTo>
                  <a:lnTo>
                    <a:pt x="62389" y="646331"/>
                  </a:lnTo>
                  <a:cubicBezTo>
                    <a:pt x="61913" y="502398"/>
                    <a:pt x="168116" y="495625"/>
                    <a:pt x="0" y="275492"/>
                  </a:cubicBezTo>
                  <a:cubicBezTo>
                    <a:pt x="147796" y="270021"/>
                    <a:pt x="61913" y="71511"/>
                    <a:pt x="62389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73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uk-UA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Цікава вправа</a:t>
              </a:r>
            </a:p>
          </p:txBody>
        </p:sp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37F94B2-ACA4-8157-3287-3C90FB28A64E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673" y="3313784"/>
            <a:ext cx="2802025" cy="38544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0431D78-3F76-C593-010E-C33FFA2636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061" y="3428999"/>
            <a:ext cx="2556402" cy="3431189"/>
          </a:xfrm>
          <a:prstGeom prst="rect">
            <a:avLst/>
          </a:prstGeom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B5F27AFB-8B28-D06A-ADD1-5B58B011AE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221" y="5547775"/>
            <a:ext cx="3380032" cy="131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6000" fill="hold" nodeType="click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5000" fill="hold" grpId="0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5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Custom 4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F4745F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462</Words>
  <Application>Microsoft Office PowerPoint</Application>
  <PresentationFormat>Широкий екран</PresentationFormat>
  <Paragraphs>48</Paragraphs>
  <Slides>12</Slides>
  <Notes>1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Тема Office</vt:lpstr>
      <vt:lpstr>Рівномірний рух. Швидкість руху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104</cp:revision>
  <dcterms:created xsi:type="dcterms:W3CDTF">2023-02-10T14:56:58Z</dcterms:created>
  <dcterms:modified xsi:type="dcterms:W3CDTF">2024-10-15T16:11:22Z</dcterms:modified>
</cp:coreProperties>
</file>