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2" r:id="rId2"/>
    <p:sldId id="261" r:id="rId3"/>
    <p:sldId id="277" r:id="rId4"/>
    <p:sldId id="270" r:id="rId5"/>
    <p:sldId id="271" r:id="rId6"/>
    <p:sldId id="272" r:id="rId7"/>
    <p:sldId id="256" r:id="rId8"/>
    <p:sldId id="258" r:id="rId9"/>
    <p:sldId id="257" r:id="rId10"/>
    <p:sldId id="259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DyGheelzKcI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hyperlink" Target="https://youtu.be/DyGheelzKcI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DyGheelzKcI" TargetMode="External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microsoft.com/office/2007/relationships/hdphoto" Target="../media/hdphoto1.wdp"/><Relationship Id="rId7" Type="http://schemas.openxmlformats.org/officeDocument/2006/relationships/image" Target="../media/image110.png"/><Relationship Id="rId12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11" Type="http://schemas.openxmlformats.org/officeDocument/2006/relationships/hyperlink" Target="https://youtu.be/DyGheelzKcI" TargetMode="External"/><Relationship Id="rId5" Type="http://schemas.openxmlformats.org/officeDocument/2006/relationships/image" Target="../media/image90.png"/><Relationship Id="rId10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5.png"/><Relationship Id="rId5" Type="http://schemas.openxmlformats.org/officeDocument/2006/relationships/image" Target="../media/image15.png"/><Relationship Id="rId10" Type="http://schemas.openxmlformats.org/officeDocument/2006/relationships/hyperlink" Target="https://youtu.be/DyGheelzKcI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5.png"/><Relationship Id="rId5" Type="http://schemas.openxmlformats.org/officeDocument/2006/relationships/image" Target="../media/image20.png"/><Relationship Id="rId10" Type="http://schemas.openxmlformats.org/officeDocument/2006/relationships/hyperlink" Target="https://youtu.be/DyGheelzKcI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DyGheelzKcI" TargetMode="External"/><Relationship Id="rId3" Type="http://schemas.microsoft.com/office/2007/relationships/hdphoto" Target="../media/hdphoto1.wdp"/><Relationship Id="rId7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12.png"/><Relationship Id="rId9" Type="http://schemas.openxmlformats.org/officeDocument/2006/relationships/hyperlink" Target="https://youtu.be/DyGheelzKcI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DyGheelzKcI" TargetMode="External"/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1.jpeg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DyGheelzKcI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microsoft.com/office/2007/relationships/hdphoto" Target="../media/hdphoto1.wdp"/><Relationship Id="rId7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10" Type="http://schemas.openxmlformats.org/officeDocument/2006/relationships/image" Target="../media/image5.png"/><Relationship Id="rId4" Type="http://schemas.openxmlformats.org/officeDocument/2006/relationships/image" Target="../media/image12.png"/><Relationship Id="rId9" Type="http://schemas.openxmlformats.org/officeDocument/2006/relationships/hyperlink" Target="https://youtu.be/DyGheelzKc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26D80F-9A23-42C0-92CF-6AA5AE78E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98" y="332040"/>
            <a:ext cx="9293313" cy="5227489"/>
          </a:xfrm>
          <a:prstGeom prst="rect">
            <a:avLst/>
          </a:prstGeom>
        </p:spPr>
      </p:pic>
      <p:pic>
        <p:nvPicPr>
          <p:cNvPr id="1033" name="Picture 9" descr="рисунок, мультфильм, Royaltyfree">
            <a:extLst>
              <a:ext uri="{FF2B5EF4-FFF2-40B4-BE49-F238E27FC236}">
                <a16:creationId xmlns:a16="http://schemas.microsoft.com/office/drawing/2014/main" id="{5F9D4E35-0C8C-48F4-AB5D-E0311766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082384" y="1847093"/>
            <a:ext cx="3925212" cy="501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7"/>
            <a:extLst>
              <a:ext uri="{FF2B5EF4-FFF2-40B4-BE49-F238E27FC236}">
                <a16:creationId xmlns:a16="http://schemas.microsoft.com/office/drawing/2014/main" id="{B1B33EC5-1797-4C75-AB1D-B7B6C02210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17" y="5469682"/>
            <a:ext cx="3788363" cy="14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787" y="598546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440936" y="445399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84" y="2567870"/>
            <a:ext cx="1145236" cy="1145236"/>
          </a:xfrm>
          <a:prstGeom prst="rect">
            <a:avLst/>
          </a:prstGeom>
        </p:spPr>
      </p:pic>
      <p:pic>
        <p:nvPicPr>
          <p:cNvPr id="10" name="Рисунок 9">
            <a:hlinkClick r:id="rId12"/>
            <a:extLst>
              <a:ext uri="{FF2B5EF4-FFF2-40B4-BE49-F238E27FC236}">
                <a16:creationId xmlns:a16="http://schemas.microsoft.com/office/drawing/2014/main" id="{421D583A-2DBC-4F00-81B4-0D389E3CC7A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17" y="5469682"/>
            <a:ext cx="3788363" cy="14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D82B7A9-FF6B-4FE1-9256-1237F79B0C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315" y="3156953"/>
            <a:ext cx="4553712" cy="369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Суперконденсаторы. Устройство и применение. Виды и работа">
            <a:extLst>
              <a:ext uri="{FF2B5EF4-FFF2-40B4-BE49-F238E27FC236}">
                <a16:creationId xmlns:a16="http://schemas.microsoft.com/office/drawing/2014/main" id="{DF835001-839A-4CBA-8836-86310DC449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129"/>
          <a:stretch/>
        </p:blipFill>
        <p:spPr bwMode="auto">
          <a:xfrm>
            <a:off x="1435608" y="5277896"/>
            <a:ext cx="1950707" cy="157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00C39971-3E80-4061-87AE-010F5FC7C15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013" y="1896211"/>
            <a:ext cx="3788363" cy="147766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231548CB-11D3-4735-AF76-61D1C75C0E7B}"/>
              </a:ext>
            </a:extLst>
          </p:cNvPr>
          <p:cNvSpPr/>
          <p:nvPr/>
        </p:nvSpPr>
        <p:spPr>
          <a:xfrm>
            <a:off x="502920" y="450036"/>
            <a:ext cx="1100937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Розв’язки усіх задач з детальним поясненням дивіться у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відеоуроці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на каналі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44701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9" y="-3078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091D50-E3B4-47A8-ADEC-99D41E7BF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85312" y="3229408"/>
            <a:ext cx="1795984" cy="359196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Button Color - Down">
                <a:extLst>
                  <a:ext uri="{FF2B5EF4-FFF2-40B4-BE49-F238E27FC236}">
                    <a16:creationId xmlns:a16="http://schemas.microsoft.com/office/drawing/2014/main" id="{3CD5F38F-0D33-46AE-B44D-7F7F9B098E21}"/>
                  </a:ext>
                </a:extLst>
              </p:cNvPr>
              <p:cNvSpPr/>
              <p:nvPr/>
            </p:nvSpPr>
            <p:spPr>
              <a:xfrm>
                <a:off x="648802" y="1061661"/>
                <a:ext cx="2226924" cy="1614936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sz="54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5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5400" i="1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r>
                            <a:rPr lang="en-US" sz="5400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den>
                      </m:f>
                    </m:oMath>
                  </m:oMathPara>
                </a14:m>
                <a:endParaRPr lang="uk-UA" sz="5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8" name="Button Color - Down">
                <a:extLst>
                  <a:ext uri="{FF2B5EF4-FFF2-40B4-BE49-F238E27FC236}">
                    <a16:creationId xmlns:a16="http://schemas.microsoft.com/office/drawing/2014/main" id="{3CD5F38F-0D33-46AE-B44D-7F7F9B098E2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802" y="1061661"/>
                <a:ext cx="2226924" cy="161493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Button Color - Down">
                <a:extLst>
                  <a:ext uri="{FF2B5EF4-FFF2-40B4-BE49-F238E27FC236}">
                    <a16:creationId xmlns:a16="http://schemas.microsoft.com/office/drawing/2014/main" id="{0DB9574A-DB24-442B-A280-75C943D61B00}"/>
                  </a:ext>
                </a:extLst>
              </p:cNvPr>
              <p:cNvSpPr/>
              <p:nvPr/>
            </p:nvSpPr>
            <p:spPr>
              <a:xfrm>
                <a:off x="3178308" y="1061661"/>
                <a:ext cx="2958824" cy="1614936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5400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uk-UA" sz="5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5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sz="5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uk-UA" sz="5400">
                                  <a:latin typeface="Cambria Math" panose="02040503050406030204" pitchFamily="18" charset="0"/>
                                </a:rPr>
                                <m:t>ε</m:t>
                              </m:r>
                            </m:e>
                            <m:sub>
                              <m:r>
                                <a:rPr lang="uk-UA" sz="540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uk-UA" sz="5400">
                              <a:latin typeface="Cambria Math" panose="02040503050406030204" pitchFamily="18" charset="0"/>
                            </a:rPr>
                            <m:t>ε</m:t>
                          </m:r>
                          <m:r>
                            <a:rPr lang="uk-UA" sz="5400" i="1">
                              <a:latin typeface="Cambria Math" panose="02040503050406030204" pitchFamily="18" charset="0"/>
                            </a:rPr>
                            <m:t>𝑆</m:t>
                          </m:r>
                        </m:num>
                        <m:den>
                          <m:r>
                            <a:rPr lang="uk-UA" sz="5400" i="1">
                              <a:latin typeface="Cambria Math" panose="02040503050406030204" pitchFamily="18" charset="0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uk-UA" sz="5400" dirty="0"/>
              </a:p>
            </p:txBody>
          </p:sp>
        </mc:Choice>
        <mc:Fallback xmlns="">
          <p:sp>
            <p:nvSpPr>
              <p:cNvPr id="29" name="Button Color - Down">
                <a:extLst>
                  <a:ext uri="{FF2B5EF4-FFF2-40B4-BE49-F238E27FC236}">
                    <a16:creationId xmlns:a16="http://schemas.microsoft.com/office/drawing/2014/main" id="{0DB9574A-DB24-442B-A280-75C943D61B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308" y="1061661"/>
                <a:ext cx="2958824" cy="161493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Button Color - Down">
                <a:extLst>
                  <a:ext uri="{FF2B5EF4-FFF2-40B4-BE49-F238E27FC236}">
                    <a16:creationId xmlns:a16="http://schemas.microsoft.com/office/drawing/2014/main" id="{E2746C91-9B9E-43CF-AD3B-29DFE37C7B48}"/>
                  </a:ext>
                </a:extLst>
              </p:cNvPr>
              <p:cNvSpPr/>
              <p:nvPr/>
            </p:nvSpPr>
            <p:spPr>
              <a:xfrm>
                <a:off x="1981183" y="215046"/>
                <a:ext cx="8311897" cy="518526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uk-UA" sz="3200" b="1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3200" b="1" i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𝛆</m:t>
                        </m:r>
                      </m:e>
                      <m:sub>
                        <m:r>
                          <a:rPr lang="uk-UA" sz="3200" b="1" i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uk-UA" sz="32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2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𝟖</m:t>
                    </m:r>
                    <m:r>
                      <a:rPr lang="uk-UA" sz="32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sz="32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𝟖𝟓</m:t>
                    </m:r>
                    <m:r>
                      <a:rPr lang="uk-UA" sz="32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uk-UA" sz="32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32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uk-UA" sz="32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2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sup>
                    </m:sSup>
                    <m:r>
                      <a:rPr lang="uk-UA" sz="3200" b="1" i="1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 Ф/м</m:t>
                    </m:r>
                  </m:oMath>
                </a14:m>
                <a:r>
                  <a:rPr lang="ru-RU" sz="3200" b="1" dirty="0">
                    <a:solidFill>
                      <a:srgbClr val="FFFF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ru-RU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–</a:t>
                </a:r>
                <a:r>
                  <a:rPr lang="uk-UA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електрична стала</a:t>
                </a:r>
              </a:p>
            </p:txBody>
          </p:sp>
        </mc:Choice>
        <mc:Fallback xmlns="">
          <p:sp>
            <p:nvSpPr>
              <p:cNvPr id="30" name="Button Color - Down">
                <a:extLst>
                  <a:ext uri="{FF2B5EF4-FFF2-40B4-BE49-F238E27FC236}">
                    <a16:creationId xmlns:a16="http://schemas.microsoft.com/office/drawing/2014/main" id="{E2746C91-9B9E-43CF-AD3B-29DFE37C7B4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183" y="215046"/>
                <a:ext cx="8311897" cy="518526"/>
              </a:xfrm>
              <a:prstGeom prst="rect">
                <a:avLst/>
              </a:prstGeom>
              <a:blipFill>
                <a:blip r:embed="rId7"/>
                <a:stretch>
                  <a:fillRect t="-3297" b="-31868"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Button Color - Down">
                <a:extLst>
                  <a:ext uri="{FF2B5EF4-FFF2-40B4-BE49-F238E27FC236}">
                    <a16:creationId xmlns:a16="http://schemas.microsoft.com/office/drawing/2014/main" id="{DD99841B-1DBD-4E79-8E64-99E7BFB6A773}"/>
                  </a:ext>
                </a:extLst>
              </p:cNvPr>
              <p:cNvSpPr/>
              <p:nvPr/>
            </p:nvSpPr>
            <p:spPr>
              <a:xfrm>
                <a:off x="6314943" y="1061661"/>
                <a:ext cx="5462530" cy="1614936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uk-UA" sz="4000" b="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𝑞𝑈</m:t>
                          </m:r>
                        </m:num>
                        <m:den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uk-UA" sz="4000" b="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𝐶</m:t>
                          </m:r>
                          <m:sSup>
                            <m:sSupPr>
                              <m:ctrlPr>
                                <a:rPr lang="uk-UA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4000" b="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p>
                              <m:r>
                                <a:rPr lang="uk-UA" sz="4000" b="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uk-UA" sz="4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4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uk-UA" sz="4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4000" b="0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uk-UA" sz="4000" b="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uk-UA" sz="4000" b="0" i="1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</m:oMath>
                  </m:oMathPara>
                </a14:m>
                <a:endParaRPr lang="uk-UA" sz="4000" dirty="0"/>
              </a:p>
            </p:txBody>
          </p:sp>
        </mc:Choice>
        <mc:Fallback xmlns="">
          <p:sp>
            <p:nvSpPr>
              <p:cNvPr id="31" name="Button Color - Down">
                <a:extLst>
                  <a:ext uri="{FF2B5EF4-FFF2-40B4-BE49-F238E27FC236}">
                    <a16:creationId xmlns:a16="http://schemas.microsoft.com/office/drawing/2014/main" id="{DD99841B-1DBD-4E79-8E64-99E7BFB6A7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4943" y="1061661"/>
                <a:ext cx="5462530" cy="161493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BD1EB882-9C7D-4688-A13F-76580F19FC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16953" y="2676597"/>
            <a:ext cx="3367087" cy="4172259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23E00ED6-BB59-4906-8C31-9E7EFEADE60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17" y="5469682"/>
            <a:ext cx="3788363" cy="14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34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9" y="-3078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B0604AA4-B49B-4E85-B940-13461394DF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700" y="3164289"/>
            <a:ext cx="4553712" cy="3693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Button Color - Down">
                <a:extLst>
                  <a:ext uri="{FF2B5EF4-FFF2-40B4-BE49-F238E27FC236}">
                    <a16:creationId xmlns:a16="http://schemas.microsoft.com/office/drawing/2014/main" id="{EBD152F7-AFC3-40EE-8D19-7FC57F9683AF}"/>
                  </a:ext>
                </a:extLst>
              </p:cNvPr>
              <p:cNvSpPr/>
              <p:nvPr/>
            </p:nvSpPr>
            <p:spPr>
              <a:xfrm>
                <a:off x="634166" y="396956"/>
                <a:ext cx="6443115" cy="862631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+...+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uk-UA" sz="4800" dirty="0"/>
              </a:p>
            </p:txBody>
          </p:sp>
        </mc:Choice>
        <mc:Fallback xmlns="">
          <p:sp>
            <p:nvSpPr>
              <p:cNvPr id="11" name="Button Color - Down">
                <a:extLst>
                  <a:ext uri="{FF2B5EF4-FFF2-40B4-BE49-F238E27FC236}">
                    <a16:creationId xmlns:a16="http://schemas.microsoft.com/office/drawing/2014/main" id="{EBD152F7-AFC3-40EE-8D19-7FC57F9683A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166" y="396956"/>
                <a:ext cx="6443115" cy="8626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Button Color - Down">
                <a:extLst>
                  <a:ext uri="{FF2B5EF4-FFF2-40B4-BE49-F238E27FC236}">
                    <a16:creationId xmlns:a16="http://schemas.microsoft.com/office/drawing/2014/main" id="{8305AF8B-040D-4C0E-8EF9-D55878C6B07C}"/>
                  </a:ext>
                </a:extLst>
              </p:cNvPr>
              <p:cNvSpPr/>
              <p:nvPr/>
            </p:nvSpPr>
            <p:spPr>
              <a:xfrm>
                <a:off x="634165" y="1385536"/>
                <a:ext cx="6443115" cy="804235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=...=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4800" b="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uk-UA" sz="4800" dirty="0"/>
              </a:p>
            </p:txBody>
          </p:sp>
        </mc:Choice>
        <mc:Fallback xmlns="">
          <p:sp>
            <p:nvSpPr>
              <p:cNvPr id="12" name="Button Color - Down">
                <a:extLst>
                  <a:ext uri="{FF2B5EF4-FFF2-40B4-BE49-F238E27FC236}">
                    <a16:creationId xmlns:a16="http://schemas.microsoft.com/office/drawing/2014/main" id="{8305AF8B-040D-4C0E-8EF9-D55878C6B07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165" y="1385536"/>
                <a:ext cx="6443115" cy="80423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Button Color - Down">
                <a:extLst>
                  <a:ext uri="{FF2B5EF4-FFF2-40B4-BE49-F238E27FC236}">
                    <a16:creationId xmlns:a16="http://schemas.microsoft.com/office/drawing/2014/main" id="{9066042C-A2B1-4A0A-87AE-9918437CCD7B}"/>
                  </a:ext>
                </a:extLst>
              </p:cNvPr>
              <p:cNvSpPr/>
              <p:nvPr/>
            </p:nvSpPr>
            <p:spPr>
              <a:xfrm>
                <a:off x="652453" y="2304724"/>
                <a:ext cx="6443115" cy="804236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+...+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uk-UA" sz="4800" dirty="0"/>
              </a:p>
            </p:txBody>
          </p:sp>
        </mc:Choice>
        <mc:Fallback xmlns="">
          <p:sp>
            <p:nvSpPr>
              <p:cNvPr id="13" name="Button Color - Down">
                <a:extLst>
                  <a:ext uri="{FF2B5EF4-FFF2-40B4-BE49-F238E27FC236}">
                    <a16:creationId xmlns:a16="http://schemas.microsoft.com/office/drawing/2014/main" id="{9066042C-A2B1-4A0A-87AE-9918437CCD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453" y="2304724"/>
                <a:ext cx="6443115" cy="80423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C8516F-E5A3-4BB9-84EE-42C402A7819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0125" t="30933" r="10075" b="26667"/>
          <a:stretch/>
        </p:blipFill>
        <p:spPr>
          <a:xfrm>
            <a:off x="7427771" y="396956"/>
            <a:ext cx="3299061" cy="3973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091D50-E3B4-47A8-ADEC-99D41E7BF39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3448" y="3223913"/>
            <a:ext cx="1795984" cy="3591969"/>
          </a:xfrm>
          <a:prstGeom prst="rect">
            <a:avLst/>
          </a:prstGeom>
        </p:spPr>
      </p:pic>
      <p:pic>
        <p:nvPicPr>
          <p:cNvPr id="15" name="Рисунок 14">
            <a:hlinkClick r:id="rId10"/>
            <a:extLst>
              <a:ext uri="{FF2B5EF4-FFF2-40B4-BE49-F238E27FC236}">
                <a16:creationId xmlns:a16="http://schemas.microsoft.com/office/drawing/2014/main" id="{598E025F-AF19-461B-B95A-FF443128A84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113" y="5424291"/>
            <a:ext cx="2830679" cy="11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1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9" y="-3078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Button Color - Down">
                <a:extLst>
                  <a:ext uri="{FF2B5EF4-FFF2-40B4-BE49-F238E27FC236}">
                    <a16:creationId xmlns:a16="http://schemas.microsoft.com/office/drawing/2014/main" id="{49E2C138-6F40-4C81-806B-DED99DAF90DA}"/>
                  </a:ext>
                </a:extLst>
              </p:cNvPr>
              <p:cNvSpPr/>
              <p:nvPr/>
            </p:nvSpPr>
            <p:spPr>
              <a:xfrm>
                <a:off x="506147" y="278275"/>
                <a:ext cx="6443115" cy="716898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=...=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uk-UA" sz="4800" dirty="0"/>
              </a:p>
            </p:txBody>
          </p:sp>
        </mc:Choice>
        <mc:Fallback xmlns="">
          <p:sp>
            <p:nvSpPr>
              <p:cNvPr id="14" name="Button Color - Down">
                <a:extLst>
                  <a:ext uri="{FF2B5EF4-FFF2-40B4-BE49-F238E27FC236}">
                    <a16:creationId xmlns:a16="http://schemas.microsoft.com/office/drawing/2014/main" id="{49E2C138-6F40-4C81-806B-DED99DAF90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47" y="278275"/>
                <a:ext cx="6443115" cy="7168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Button Color - Down">
                <a:extLst>
                  <a:ext uri="{FF2B5EF4-FFF2-40B4-BE49-F238E27FC236}">
                    <a16:creationId xmlns:a16="http://schemas.microsoft.com/office/drawing/2014/main" id="{EB13B933-2837-4070-B9CC-01925EE65EB8}"/>
                  </a:ext>
                </a:extLst>
              </p:cNvPr>
              <p:cNvSpPr/>
              <p:nvPr/>
            </p:nvSpPr>
            <p:spPr>
              <a:xfrm>
                <a:off x="506147" y="1253106"/>
                <a:ext cx="6443115" cy="716898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+...+</m:t>
                      </m:r>
                      <m:sSub>
                        <m:sSub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uk-UA" sz="4800" dirty="0"/>
              </a:p>
            </p:txBody>
          </p:sp>
        </mc:Choice>
        <mc:Fallback xmlns="">
          <p:sp>
            <p:nvSpPr>
              <p:cNvPr id="15" name="Button Color - Down">
                <a:extLst>
                  <a:ext uri="{FF2B5EF4-FFF2-40B4-BE49-F238E27FC236}">
                    <a16:creationId xmlns:a16="http://schemas.microsoft.com/office/drawing/2014/main" id="{EB13B933-2837-4070-B9CC-01925EE65EB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47" y="1253106"/>
                <a:ext cx="6443115" cy="7168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Button Color - Down">
                <a:extLst>
                  <a:ext uri="{FF2B5EF4-FFF2-40B4-BE49-F238E27FC236}">
                    <a16:creationId xmlns:a16="http://schemas.microsoft.com/office/drawing/2014/main" id="{768A937C-C449-4DC0-8C9B-2F0990756BB1}"/>
                  </a:ext>
                </a:extLst>
              </p:cNvPr>
              <p:cNvSpPr/>
              <p:nvPr/>
            </p:nvSpPr>
            <p:spPr>
              <a:xfrm>
                <a:off x="506147" y="2139656"/>
                <a:ext cx="6443115" cy="1604208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nl-NL"/>
                </a:defPPr>
                <a:lvl1pPr marL="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3986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79727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619592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15945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699320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239183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779046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318911" algn="l" defTabSz="1079727" rtl="0" eaLnBrk="1" latinLnBrk="0" hangingPunct="1">
                  <a:defRPr sz="2126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  <m:r>
                        <a:rPr lang="uk-UA" sz="4800" b="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uk-UA" sz="4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sz="4800" b="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uk-UA" sz="4800" b="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uk-UA" sz="4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sz="4800" b="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uk-UA" sz="4800" b="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uk-UA" sz="4800" b="0" i="1">
                          <a:latin typeface="Cambria Math" panose="02040503050406030204" pitchFamily="18" charset="0"/>
                        </a:rPr>
                        <m:t>+...+</m:t>
                      </m:r>
                      <m:f>
                        <m:fPr>
                          <m:ctrlPr>
                            <a:rPr lang="uk-UA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8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uk-UA" sz="4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sz="4800" b="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uk-UA" sz="4800" b="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uk-UA" sz="4800" dirty="0"/>
              </a:p>
            </p:txBody>
          </p:sp>
        </mc:Choice>
        <mc:Fallback xmlns="">
          <p:sp>
            <p:nvSpPr>
              <p:cNvPr id="16" name="Button Color - Down">
                <a:extLst>
                  <a:ext uri="{FF2B5EF4-FFF2-40B4-BE49-F238E27FC236}">
                    <a16:creationId xmlns:a16="http://schemas.microsoft.com/office/drawing/2014/main" id="{768A937C-C449-4DC0-8C9B-2F0990756B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47" y="2139656"/>
                <a:ext cx="6443115" cy="160420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chemeClr val="bg1"/>
                </a:solidFill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B0604AA4-B49B-4E85-B940-13461394DF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752" y="3599135"/>
            <a:ext cx="3858768" cy="313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CC3C86-E0CF-4CCD-B571-32B60681F5A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0324" t="33467" r="11200" b="23200"/>
          <a:stretch/>
        </p:blipFill>
        <p:spPr>
          <a:xfrm>
            <a:off x="7259623" y="263955"/>
            <a:ext cx="3241163" cy="4275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091D50-E3B4-47A8-ADEC-99D41E7BF39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3448" y="3223913"/>
            <a:ext cx="1795984" cy="3591969"/>
          </a:xfrm>
          <a:prstGeom prst="rect">
            <a:avLst/>
          </a:prstGeom>
        </p:spPr>
      </p:pic>
      <p:pic>
        <p:nvPicPr>
          <p:cNvPr id="12" name="Рисунок 11">
            <a:hlinkClick r:id="rId10"/>
            <a:extLst>
              <a:ext uri="{FF2B5EF4-FFF2-40B4-BE49-F238E27FC236}">
                <a16:creationId xmlns:a16="http://schemas.microsoft.com/office/drawing/2014/main" id="{3DD3313B-B49C-4287-ACCC-FA8B915F8E2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113" y="5424291"/>
            <a:ext cx="2830679" cy="11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49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Знайти ємність та енергію конденсатора, якщо заряд на його обкладках дорівнює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20 мкКл, а напруга між обкладками 40 В.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091D50-E3B4-47A8-ADEC-99D41E7BF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711" y="3266031"/>
            <a:ext cx="1795984" cy="359196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D3E4235-F1F1-4647-81E6-3D59A94444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1068" y="2435529"/>
            <a:ext cx="3569012" cy="442247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25D7EFD-684F-40EC-81B7-12BD6F071BC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9" t="10618" r="51052" b="7679"/>
          <a:stretch/>
        </p:blipFill>
        <p:spPr>
          <a:xfrm>
            <a:off x="4161695" y="2789956"/>
            <a:ext cx="3746689" cy="4124336"/>
          </a:xfrm>
          <a:prstGeom prst="rect">
            <a:avLst/>
          </a:prstGeom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2DEE158F-A200-4E5F-A5AA-EABECC7DA6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113" y="5424291"/>
            <a:ext cx="2830679" cy="11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81304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Визначте ємність батареї з 3 конденсаторів, якщо вони з’єднані послідовно і якщо - паралельно. Ємність кожного конденсатора 5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мкФ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C391633-04CF-4490-AAE2-A651C2455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48474" y="2875302"/>
            <a:ext cx="1925494" cy="3850989"/>
          </a:xfrm>
          <a:prstGeom prst="rect">
            <a:avLst/>
          </a:prstGeom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41B79B45-44C5-47ED-B350-33272261DF7A}"/>
              </a:ext>
            </a:extLst>
          </p:cNvPr>
          <p:cNvGrpSpPr/>
          <p:nvPr/>
        </p:nvGrpSpPr>
        <p:grpSpPr>
          <a:xfrm>
            <a:off x="5842089" y="3868260"/>
            <a:ext cx="3406385" cy="2943730"/>
            <a:chOff x="5444986" y="3668706"/>
            <a:chExt cx="3406385" cy="2943730"/>
          </a:xfrm>
        </p:grpSpPr>
        <p:pic>
          <p:nvPicPr>
            <p:cNvPr id="12" name="Picture 2" descr="Ультра Емкость 2.5 Фарад Супер Конденсатор Для Автомобильного Аудио Системы  - Buy Ультра Емкость Конденсатора Product on Alibaba.com">
              <a:extLst>
                <a:ext uri="{FF2B5EF4-FFF2-40B4-BE49-F238E27FC236}">
                  <a16:creationId xmlns:a16="http://schemas.microsoft.com/office/drawing/2014/main" id="{8CC7FD8E-E66E-4953-BE12-BEDF7D8B3C9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6154" b="71667" l="24000" r="79250">
                          <a14:foregroundMark x1="45500" y1="30000" x2="70625" y2="25128"/>
                          <a14:foregroundMark x1="70625" y1="25128" x2="79875" y2="32564"/>
                          <a14:foregroundMark x1="79875" y1="32564" x2="79250" y2="57308"/>
                          <a14:foregroundMark x1="79250" y1="57308" x2="76000" y2="63590"/>
                          <a14:foregroundMark x1="71250" y1="26410" x2="69875" y2="261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40" t="21716" r="17573" b="22678"/>
            <a:stretch/>
          </p:blipFill>
          <p:spPr bwMode="auto">
            <a:xfrm rot="5734589">
              <a:off x="5323880" y="5249473"/>
              <a:ext cx="1484069" cy="1241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Ультра Емкость 2.5 Фарад Супер Конденсатор Для Автомобильного Аудио Системы  - Buy Ультра Емкость Конденсатора Product on Alibaba.com">
              <a:extLst>
                <a:ext uri="{FF2B5EF4-FFF2-40B4-BE49-F238E27FC236}">
                  <a16:creationId xmlns:a16="http://schemas.microsoft.com/office/drawing/2014/main" id="{E68A8851-413B-4A91-A2E9-C620BA5992E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6154" b="71667" l="24000" r="79250">
                          <a14:foregroundMark x1="45500" y1="30000" x2="70625" y2="25128"/>
                          <a14:foregroundMark x1="70625" y1="25128" x2="79875" y2="32564"/>
                          <a14:foregroundMark x1="79875" y1="32564" x2="79250" y2="57308"/>
                          <a14:foregroundMark x1="79250" y1="57308" x2="76000" y2="63590"/>
                          <a14:foregroundMark x1="71250" y1="26410" x2="69875" y2="261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40" t="21716" r="17573" b="22678"/>
            <a:stretch/>
          </p:blipFill>
          <p:spPr bwMode="auto">
            <a:xfrm rot="5566572">
              <a:off x="7488408" y="3981963"/>
              <a:ext cx="1484069" cy="1241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Ультра Емкость 2.5 Фарад Супер Конденсатор Для Автомобильного Аудио Системы  - Buy Ультра Емкость Конденсатора Product on Alibaba.com">
              <a:extLst>
                <a:ext uri="{FF2B5EF4-FFF2-40B4-BE49-F238E27FC236}">
                  <a16:creationId xmlns:a16="http://schemas.microsoft.com/office/drawing/2014/main" id="{26AF8E6A-5B37-46B6-876D-A57C914C2F7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6154" b="71667" l="24000" r="79250">
                          <a14:foregroundMark x1="45500" y1="30000" x2="70625" y2="25128"/>
                          <a14:foregroundMark x1="70625" y1="25128" x2="79875" y2="32564"/>
                          <a14:foregroundMark x1="79875" y1="32564" x2="79250" y2="57308"/>
                          <a14:foregroundMark x1="79250" y1="57308" x2="76000" y2="63590"/>
                          <a14:foregroundMark x1="71250" y1="26410" x2="69875" y2="261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40" t="21716" r="17573" b="22678"/>
            <a:stretch/>
          </p:blipFill>
          <p:spPr bwMode="auto">
            <a:xfrm rot="5657115">
              <a:off x="6341898" y="4662835"/>
              <a:ext cx="1484069" cy="1241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7375CEE0-024E-4D6E-B797-F5071CB17B9A}"/>
                </a:ext>
              </a:extLst>
            </p:cNvPr>
            <p:cNvSpPr/>
            <p:nvPr/>
          </p:nvSpPr>
          <p:spPr>
            <a:xfrm rot="18889921">
              <a:off x="6404395" y="4933146"/>
              <a:ext cx="1118004" cy="302088"/>
            </a:xfrm>
            <a:custGeom>
              <a:avLst/>
              <a:gdLst>
                <a:gd name="connsiteX0" fmla="*/ 0 w 685800"/>
                <a:gd name="connsiteY0" fmla="*/ 4403 h 251291"/>
                <a:gd name="connsiteX1" fmla="*/ 45720 w 685800"/>
                <a:gd name="connsiteY1" fmla="*/ 22691 h 251291"/>
                <a:gd name="connsiteX2" fmla="*/ 73152 w 685800"/>
                <a:gd name="connsiteY2" fmla="*/ 13547 h 251291"/>
                <a:gd name="connsiteX3" fmla="*/ 109728 w 685800"/>
                <a:gd name="connsiteY3" fmla="*/ 4403 h 251291"/>
                <a:gd name="connsiteX4" fmla="*/ 310896 w 685800"/>
                <a:gd name="connsiteY4" fmla="*/ 40979 h 251291"/>
                <a:gd name="connsiteX5" fmla="*/ 338328 w 685800"/>
                <a:gd name="connsiteY5" fmla="*/ 77555 h 251291"/>
                <a:gd name="connsiteX6" fmla="*/ 356616 w 685800"/>
                <a:gd name="connsiteY6" fmla="*/ 132419 h 251291"/>
                <a:gd name="connsiteX7" fmla="*/ 384048 w 685800"/>
                <a:gd name="connsiteY7" fmla="*/ 187283 h 251291"/>
                <a:gd name="connsiteX8" fmla="*/ 411480 w 685800"/>
                <a:gd name="connsiteY8" fmla="*/ 205571 h 251291"/>
                <a:gd name="connsiteX9" fmla="*/ 640080 w 685800"/>
                <a:gd name="connsiteY9" fmla="*/ 196427 h 251291"/>
                <a:gd name="connsiteX10" fmla="*/ 658368 w 685800"/>
                <a:gd name="connsiteY10" fmla="*/ 233003 h 251291"/>
                <a:gd name="connsiteX11" fmla="*/ 685800 w 685800"/>
                <a:gd name="connsiteY11" fmla="*/ 251291 h 251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" h="251291">
                  <a:moveTo>
                    <a:pt x="0" y="4403"/>
                  </a:moveTo>
                  <a:cubicBezTo>
                    <a:pt x="15240" y="10499"/>
                    <a:pt x="29433" y="20655"/>
                    <a:pt x="45720" y="22691"/>
                  </a:cubicBezTo>
                  <a:cubicBezTo>
                    <a:pt x="55284" y="23887"/>
                    <a:pt x="63884" y="16195"/>
                    <a:pt x="73152" y="13547"/>
                  </a:cubicBezTo>
                  <a:cubicBezTo>
                    <a:pt x="85236" y="10095"/>
                    <a:pt x="97536" y="7451"/>
                    <a:pt x="109728" y="4403"/>
                  </a:cubicBezTo>
                  <a:cubicBezTo>
                    <a:pt x="250461" y="11810"/>
                    <a:pt x="252696" y="-26921"/>
                    <a:pt x="310896" y="40979"/>
                  </a:cubicBezTo>
                  <a:cubicBezTo>
                    <a:pt x="320814" y="52550"/>
                    <a:pt x="329184" y="65363"/>
                    <a:pt x="338328" y="77555"/>
                  </a:cubicBezTo>
                  <a:lnTo>
                    <a:pt x="356616" y="132419"/>
                  </a:lnTo>
                  <a:cubicBezTo>
                    <a:pt x="364053" y="154730"/>
                    <a:pt x="366322" y="169557"/>
                    <a:pt x="384048" y="187283"/>
                  </a:cubicBezTo>
                  <a:cubicBezTo>
                    <a:pt x="391819" y="195054"/>
                    <a:pt x="402336" y="199475"/>
                    <a:pt x="411480" y="205571"/>
                  </a:cubicBezTo>
                  <a:cubicBezTo>
                    <a:pt x="487680" y="202523"/>
                    <a:pt x="564285" y="188005"/>
                    <a:pt x="640080" y="196427"/>
                  </a:cubicBezTo>
                  <a:cubicBezTo>
                    <a:pt x="653628" y="197932"/>
                    <a:pt x="649642" y="222531"/>
                    <a:pt x="658368" y="233003"/>
                  </a:cubicBezTo>
                  <a:cubicBezTo>
                    <a:pt x="665403" y="241446"/>
                    <a:pt x="685800" y="251291"/>
                    <a:pt x="685800" y="251291"/>
                  </a:cubicBezTo>
                </a:path>
              </a:pathLst>
            </a:cu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6CCAB772-E8A7-4F20-9A60-F2F1888FC71C}"/>
                </a:ext>
              </a:extLst>
            </p:cNvPr>
            <p:cNvSpPr/>
            <p:nvPr/>
          </p:nvSpPr>
          <p:spPr>
            <a:xfrm rot="18889921">
              <a:off x="7401461" y="4261488"/>
              <a:ext cx="1342035" cy="371441"/>
            </a:xfrm>
            <a:custGeom>
              <a:avLst/>
              <a:gdLst>
                <a:gd name="connsiteX0" fmla="*/ 0 w 685800"/>
                <a:gd name="connsiteY0" fmla="*/ 4403 h 251291"/>
                <a:gd name="connsiteX1" fmla="*/ 45720 w 685800"/>
                <a:gd name="connsiteY1" fmla="*/ 22691 h 251291"/>
                <a:gd name="connsiteX2" fmla="*/ 73152 w 685800"/>
                <a:gd name="connsiteY2" fmla="*/ 13547 h 251291"/>
                <a:gd name="connsiteX3" fmla="*/ 109728 w 685800"/>
                <a:gd name="connsiteY3" fmla="*/ 4403 h 251291"/>
                <a:gd name="connsiteX4" fmla="*/ 310896 w 685800"/>
                <a:gd name="connsiteY4" fmla="*/ 40979 h 251291"/>
                <a:gd name="connsiteX5" fmla="*/ 338328 w 685800"/>
                <a:gd name="connsiteY5" fmla="*/ 77555 h 251291"/>
                <a:gd name="connsiteX6" fmla="*/ 356616 w 685800"/>
                <a:gd name="connsiteY6" fmla="*/ 132419 h 251291"/>
                <a:gd name="connsiteX7" fmla="*/ 384048 w 685800"/>
                <a:gd name="connsiteY7" fmla="*/ 187283 h 251291"/>
                <a:gd name="connsiteX8" fmla="*/ 411480 w 685800"/>
                <a:gd name="connsiteY8" fmla="*/ 205571 h 251291"/>
                <a:gd name="connsiteX9" fmla="*/ 640080 w 685800"/>
                <a:gd name="connsiteY9" fmla="*/ 196427 h 251291"/>
                <a:gd name="connsiteX10" fmla="*/ 658368 w 685800"/>
                <a:gd name="connsiteY10" fmla="*/ 233003 h 251291"/>
                <a:gd name="connsiteX11" fmla="*/ 685800 w 685800"/>
                <a:gd name="connsiteY11" fmla="*/ 251291 h 251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" h="251291">
                  <a:moveTo>
                    <a:pt x="0" y="4403"/>
                  </a:moveTo>
                  <a:cubicBezTo>
                    <a:pt x="15240" y="10499"/>
                    <a:pt x="29433" y="20655"/>
                    <a:pt x="45720" y="22691"/>
                  </a:cubicBezTo>
                  <a:cubicBezTo>
                    <a:pt x="55284" y="23887"/>
                    <a:pt x="63884" y="16195"/>
                    <a:pt x="73152" y="13547"/>
                  </a:cubicBezTo>
                  <a:cubicBezTo>
                    <a:pt x="85236" y="10095"/>
                    <a:pt x="97536" y="7451"/>
                    <a:pt x="109728" y="4403"/>
                  </a:cubicBezTo>
                  <a:cubicBezTo>
                    <a:pt x="250461" y="11810"/>
                    <a:pt x="252696" y="-26921"/>
                    <a:pt x="310896" y="40979"/>
                  </a:cubicBezTo>
                  <a:cubicBezTo>
                    <a:pt x="320814" y="52550"/>
                    <a:pt x="329184" y="65363"/>
                    <a:pt x="338328" y="77555"/>
                  </a:cubicBezTo>
                  <a:lnTo>
                    <a:pt x="356616" y="132419"/>
                  </a:lnTo>
                  <a:cubicBezTo>
                    <a:pt x="364053" y="154730"/>
                    <a:pt x="366322" y="169557"/>
                    <a:pt x="384048" y="187283"/>
                  </a:cubicBezTo>
                  <a:cubicBezTo>
                    <a:pt x="391819" y="195054"/>
                    <a:pt x="402336" y="199475"/>
                    <a:pt x="411480" y="205571"/>
                  </a:cubicBezTo>
                  <a:cubicBezTo>
                    <a:pt x="487680" y="202523"/>
                    <a:pt x="564285" y="188005"/>
                    <a:pt x="640080" y="196427"/>
                  </a:cubicBezTo>
                  <a:cubicBezTo>
                    <a:pt x="653628" y="197932"/>
                    <a:pt x="649642" y="222531"/>
                    <a:pt x="658368" y="233003"/>
                  </a:cubicBezTo>
                  <a:cubicBezTo>
                    <a:pt x="665403" y="241446"/>
                    <a:pt x="685800" y="251291"/>
                    <a:pt x="685800" y="251291"/>
                  </a:cubicBezTo>
                </a:path>
              </a:pathLst>
            </a:custGeom>
            <a:noFill/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F4E4692F-2F5C-4F53-A6C5-25C72178D881}"/>
                </a:ext>
              </a:extLst>
            </p:cNvPr>
            <p:cNvSpPr/>
            <p:nvPr/>
          </p:nvSpPr>
          <p:spPr>
            <a:xfrm rot="18889921">
              <a:off x="5693830" y="4827476"/>
              <a:ext cx="1172069" cy="310727"/>
            </a:xfrm>
            <a:custGeom>
              <a:avLst/>
              <a:gdLst>
                <a:gd name="connsiteX0" fmla="*/ 0 w 685800"/>
                <a:gd name="connsiteY0" fmla="*/ 4403 h 251291"/>
                <a:gd name="connsiteX1" fmla="*/ 45720 w 685800"/>
                <a:gd name="connsiteY1" fmla="*/ 22691 h 251291"/>
                <a:gd name="connsiteX2" fmla="*/ 73152 w 685800"/>
                <a:gd name="connsiteY2" fmla="*/ 13547 h 251291"/>
                <a:gd name="connsiteX3" fmla="*/ 109728 w 685800"/>
                <a:gd name="connsiteY3" fmla="*/ 4403 h 251291"/>
                <a:gd name="connsiteX4" fmla="*/ 310896 w 685800"/>
                <a:gd name="connsiteY4" fmla="*/ 40979 h 251291"/>
                <a:gd name="connsiteX5" fmla="*/ 338328 w 685800"/>
                <a:gd name="connsiteY5" fmla="*/ 77555 h 251291"/>
                <a:gd name="connsiteX6" fmla="*/ 356616 w 685800"/>
                <a:gd name="connsiteY6" fmla="*/ 132419 h 251291"/>
                <a:gd name="connsiteX7" fmla="*/ 384048 w 685800"/>
                <a:gd name="connsiteY7" fmla="*/ 187283 h 251291"/>
                <a:gd name="connsiteX8" fmla="*/ 411480 w 685800"/>
                <a:gd name="connsiteY8" fmla="*/ 205571 h 251291"/>
                <a:gd name="connsiteX9" fmla="*/ 640080 w 685800"/>
                <a:gd name="connsiteY9" fmla="*/ 196427 h 251291"/>
                <a:gd name="connsiteX10" fmla="*/ 658368 w 685800"/>
                <a:gd name="connsiteY10" fmla="*/ 233003 h 251291"/>
                <a:gd name="connsiteX11" fmla="*/ 685800 w 685800"/>
                <a:gd name="connsiteY11" fmla="*/ 251291 h 251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" h="251291">
                  <a:moveTo>
                    <a:pt x="0" y="4403"/>
                  </a:moveTo>
                  <a:cubicBezTo>
                    <a:pt x="15240" y="10499"/>
                    <a:pt x="29433" y="20655"/>
                    <a:pt x="45720" y="22691"/>
                  </a:cubicBezTo>
                  <a:cubicBezTo>
                    <a:pt x="55284" y="23887"/>
                    <a:pt x="63884" y="16195"/>
                    <a:pt x="73152" y="13547"/>
                  </a:cubicBezTo>
                  <a:cubicBezTo>
                    <a:pt x="85236" y="10095"/>
                    <a:pt x="97536" y="7451"/>
                    <a:pt x="109728" y="4403"/>
                  </a:cubicBezTo>
                  <a:cubicBezTo>
                    <a:pt x="250461" y="11810"/>
                    <a:pt x="252696" y="-26921"/>
                    <a:pt x="310896" y="40979"/>
                  </a:cubicBezTo>
                  <a:cubicBezTo>
                    <a:pt x="320814" y="52550"/>
                    <a:pt x="329184" y="65363"/>
                    <a:pt x="338328" y="77555"/>
                  </a:cubicBezTo>
                  <a:lnTo>
                    <a:pt x="356616" y="132419"/>
                  </a:lnTo>
                  <a:cubicBezTo>
                    <a:pt x="364053" y="154730"/>
                    <a:pt x="366322" y="169557"/>
                    <a:pt x="384048" y="187283"/>
                  </a:cubicBezTo>
                  <a:cubicBezTo>
                    <a:pt x="391819" y="195054"/>
                    <a:pt x="402336" y="199475"/>
                    <a:pt x="411480" y="205571"/>
                  </a:cubicBezTo>
                  <a:cubicBezTo>
                    <a:pt x="487680" y="202523"/>
                    <a:pt x="564285" y="188005"/>
                    <a:pt x="640080" y="196427"/>
                  </a:cubicBezTo>
                  <a:cubicBezTo>
                    <a:pt x="653628" y="197932"/>
                    <a:pt x="649642" y="222531"/>
                    <a:pt x="658368" y="233003"/>
                  </a:cubicBezTo>
                  <a:cubicBezTo>
                    <a:pt x="665403" y="241446"/>
                    <a:pt x="685800" y="251291"/>
                    <a:pt x="685800" y="251291"/>
                  </a:cubicBezTo>
                </a:path>
              </a:pathLst>
            </a:cu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D6EDEA88-794D-490C-9891-29E22C4AB125}"/>
                </a:ext>
              </a:extLst>
            </p:cNvPr>
            <p:cNvSpPr/>
            <p:nvPr/>
          </p:nvSpPr>
          <p:spPr>
            <a:xfrm rot="18889921">
              <a:off x="6623938" y="4167342"/>
              <a:ext cx="1352116" cy="354844"/>
            </a:xfrm>
            <a:custGeom>
              <a:avLst/>
              <a:gdLst>
                <a:gd name="connsiteX0" fmla="*/ 0 w 685800"/>
                <a:gd name="connsiteY0" fmla="*/ 4403 h 251291"/>
                <a:gd name="connsiteX1" fmla="*/ 45720 w 685800"/>
                <a:gd name="connsiteY1" fmla="*/ 22691 h 251291"/>
                <a:gd name="connsiteX2" fmla="*/ 73152 w 685800"/>
                <a:gd name="connsiteY2" fmla="*/ 13547 h 251291"/>
                <a:gd name="connsiteX3" fmla="*/ 109728 w 685800"/>
                <a:gd name="connsiteY3" fmla="*/ 4403 h 251291"/>
                <a:gd name="connsiteX4" fmla="*/ 310896 w 685800"/>
                <a:gd name="connsiteY4" fmla="*/ 40979 h 251291"/>
                <a:gd name="connsiteX5" fmla="*/ 338328 w 685800"/>
                <a:gd name="connsiteY5" fmla="*/ 77555 h 251291"/>
                <a:gd name="connsiteX6" fmla="*/ 356616 w 685800"/>
                <a:gd name="connsiteY6" fmla="*/ 132419 h 251291"/>
                <a:gd name="connsiteX7" fmla="*/ 384048 w 685800"/>
                <a:gd name="connsiteY7" fmla="*/ 187283 h 251291"/>
                <a:gd name="connsiteX8" fmla="*/ 411480 w 685800"/>
                <a:gd name="connsiteY8" fmla="*/ 205571 h 251291"/>
                <a:gd name="connsiteX9" fmla="*/ 640080 w 685800"/>
                <a:gd name="connsiteY9" fmla="*/ 196427 h 251291"/>
                <a:gd name="connsiteX10" fmla="*/ 658368 w 685800"/>
                <a:gd name="connsiteY10" fmla="*/ 233003 h 251291"/>
                <a:gd name="connsiteX11" fmla="*/ 685800 w 685800"/>
                <a:gd name="connsiteY11" fmla="*/ 251291 h 251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" h="251291">
                  <a:moveTo>
                    <a:pt x="0" y="4403"/>
                  </a:moveTo>
                  <a:cubicBezTo>
                    <a:pt x="15240" y="10499"/>
                    <a:pt x="29433" y="20655"/>
                    <a:pt x="45720" y="22691"/>
                  </a:cubicBezTo>
                  <a:cubicBezTo>
                    <a:pt x="55284" y="23887"/>
                    <a:pt x="63884" y="16195"/>
                    <a:pt x="73152" y="13547"/>
                  </a:cubicBezTo>
                  <a:cubicBezTo>
                    <a:pt x="85236" y="10095"/>
                    <a:pt x="97536" y="7451"/>
                    <a:pt x="109728" y="4403"/>
                  </a:cubicBezTo>
                  <a:cubicBezTo>
                    <a:pt x="250461" y="11810"/>
                    <a:pt x="252696" y="-26921"/>
                    <a:pt x="310896" y="40979"/>
                  </a:cubicBezTo>
                  <a:cubicBezTo>
                    <a:pt x="320814" y="52550"/>
                    <a:pt x="329184" y="65363"/>
                    <a:pt x="338328" y="77555"/>
                  </a:cubicBezTo>
                  <a:lnTo>
                    <a:pt x="356616" y="132419"/>
                  </a:lnTo>
                  <a:cubicBezTo>
                    <a:pt x="364053" y="154730"/>
                    <a:pt x="366322" y="169557"/>
                    <a:pt x="384048" y="187283"/>
                  </a:cubicBezTo>
                  <a:cubicBezTo>
                    <a:pt x="391819" y="195054"/>
                    <a:pt x="402336" y="199475"/>
                    <a:pt x="411480" y="205571"/>
                  </a:cubicBezTo>
                  <a:cubicBezTo>
                    <a:pt x="487680" y="202523"/>
                    <a:pt x="564285" y="188005"/>
                    <a:pt x="640080" y="196427"/>
                  </a:cubicBezTo>
                  <a:cubicBezTo>
                    <a:pt x="653628" y="197932"/>
                    <a:pt x="649642" y="222531"/>
                    <a:pt x="658368" y="233003"/>
                  </a:cubicBezTo>
                  <a:cubicBezTo>
                    <a:pt x="665403" y="241446"/>
                    <a:pt x="685800" y="251291"/>
                    <a:pt x="685800" y="251291"/>
                  </a:cubicBezTo>
                </a:path>
              </a:pathLst>
            </a:cu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id="{44469482-BBFE-4908-ACEA-094E5DDABFAC}"/>
                </a:ext>
              </a:extLst>
            </p:cNvPr>
            <p:cNvSpPr/>
            <p:nvPr/>
          </p:nvSpPr>
          <p:spPr>
            <a:xfrm>
              <a:off x="6408313" y="5312437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2D82B106-7856-4CD0-BF47-FFC345F81706}"/>
                </a:ext>
              </a:extLst>
            </p:cNvPr>
            <p:cNvSpPr/>
            <p:nvPr/>
          </p:nvSpPr>
          <p:spPr>
            <a:xfrm>
              <a:off x="7425423" y="4741849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Овал 20">
              <a:extLst>
                <a:ext uri="{FF2B5EF4-FFF2-40B4-BE49-F238E27FC236}">
                  <a16:creationId xmlns:a16="http://schemas.microsoft.com/office/drawing/2014/main" id="{0CC977E8-C20C-41EB-B0E4-47B7DB08FDC7}"/>
                </a:ext>
              </a:extLst>
            </p:cNvPr>
            <p:cNvSpPr/>
            <p:nvPr/>
          </p:nvSpPr>
          <p:spPr>
            <a:xfrm>
              <a:off x="6686162" y="4623955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Овал 21">
              <a:extLst>
                <a:ext uri="{FF2B5EF4-FFF2-40B4-BE49-F238E27FC236}">
                  <a16:creationId xmlns:a16="http://schemas.microsoft.com/office/drawing/2014/main" id="{5B07567F-651A-47D4-8346-47C7079026B2}"/>
                </a:ext>
              </a:extLst>
            </p:cNvPr>
            <p:cNvSpPr/>
            <p:nvPr/>
          </p:nvSpPr>
          <p:spPr>
            <a:xfrm>
              <a:off x="7828356" y="3940714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6812DA29-F042-4036-82EB-16B4EC81290E}"/>
                </a:ext>
              </a:extLst>
            </p:cNvPr>
            <p:cNvSpPr/>
            <p:nvPr/>
          </p:nvSpPr>
          <p:spPr>
            <a:xfrm>
              <a:off x="8572379" y="4041835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Овал 23">
              <a:extLst>
                <a:ext uri="{FF2B5EF4-FFF2-40B4-BE49-F238E27FC236}">
                  <a16:creationId xmlns:a16="http://schemas.microsoft.com/office/drawing/2014/main" id="{F113519E-3936-43FF-99F6-AE5644376D8D}"/>
                </a:ext>
              </a:extLst>
            </p:cNvPr>
            <p:cNvSpPr/>
            <p:nvPr/>
          </p:nvSpPr>
          <p:spPr>
            <a:xfrm>
              <a:off x="5696102" y="5224816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7350BCF-6099-42E0-8BBA-C9A6DA745D5E}"/>
              </a:ext>
            </a:extLst>
          </p:cNvPr>
          <p:cNvGrpSpPr/>
          <p:nvPr/>
        </p:nvGrpSpPr>
        <p:grpSpPr>
          <a:xfrm>
            <a:off x="409913" y="5195760"/>
            <a:ext cx="3536076" cy="1537873"/>
            <a:chOff x="409913" y="5195760"/>
            <a:chExt cx="3536076" cy="1537873"/>
          </a:xfrm>
        </p:grpSpPr>
        <p:pic>
          <p:nvPicPr>
            <p:cNvPr id="2050" name="Picture 2" descr="Ультра Емкость 2.5 Фарад Супер Конденсатор Для Автомобильного Аудио Системы  - Buy Ультра Емкость Конденсатора Product on Alibaba.com">
              <a:extLst>
                <a:ext uri="{FF2B5EF4-FFF2-40B4-BE49-F238E27FC236}">
                  <a16:creationId xmlns:a16="http://schemas.microsoft.com/office/drawing/2014/main" id="{5FAB56F9-40BE-4062-AD93-F504E5BEB3F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6154" b="71667" l="24000" r="79250">
                          <a14:foregroundMark x1="45500" y1="30000" x2="70625" y2="25128"/>
                          <a14:foregroundMark x1="70625" y1="25128" x2="79875" y2="32564"/>
                          <a14:foregroundMark x1="79875" y1="32564" x2="79250" y2="57308"/>
                          <a14:foregroundMark x1="79250" y1="57308" x2="76000" y2="63590"/>
                          <a14:foregroundMark x1="71250" y1="26410" x2="69875" y2="261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40" t="21716" r="17573" b="22678"/>
            <a:stretch/>
          </p:blipFill>
          <p:spPr bwMode="auto">
            <a:xfrm rot="5670197">
              <a:off x="288807" y="5316866"/>
              <a:ext cx="1484069" cy="1241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Ультра Емкость 2.5 Фарад Супер Конденсатор Для Автомобильного Аудио Системы  - Buy Ультра Емкость Конденсатора Product on Alibaba.com">
              <a:extLst>
                <a:ext uri="{FF2B5EF4-FFF2-40B4-BE49-F238E27FC236}">
                  <a16:creationId xmlns:a16="http://schemas.microsoft.com/office/drawing/2014/main" id="{8231172A-27BF-4948-A4EB-934C2EEEF12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6154" b="71667" l="24000" r="79250">
                          <a14:foregroundMark x1="45500" y1="30000" x2="70625" y2="25128"/>
                          <a14:foregroundMark x1="70625" y1="25128" x2="79875" y2="32564"/>
                          <a14:foregroundMark x1="79875" y1="32564" x2="79250" y2="57308"/>
                          <a14:foregroundMark x1="79250" y1="57308" x2="76000" y2="63590"/>
                          <a14:foregroundMark x1="71250" y1="26410" x2="69875" y2="261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40" t="21716" r="17573" b="22678"/>
            <a:stretch/>
          </p:blipFill>
          <p:spPr bwMode="auto">
            <a:xfrm rot="5697782">
              <a:off x="1475097" y="5348968"/>
              <a:ext cx="1484069" cy="1241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Ультра Емкость 2.5 Фарад Супер Конденсатор Для Автомобильного Аудио Системы  - Buy Ультра Емкость Конденсатора Product on Alibaba.com">
              <a:extLst>
                <a:ext uri="{FF2B5EF4-FFF2-40B4-BE49-F238E27FC236}">
                  <a16:creationId xmlns:a16="http://schemas.microsoft.com/office/drawing/2014/main" id="{9A12F021-A1B8-4BE9-93B1-B44E409DA2E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6154" b="71667" l="24000" r="79250">
                          <a14:foregroundMark x1="45500" y1="30000" x2="70625" y2="25128"/>
                          <a14:foregroundMark x1="70625" y1="25128" x2="79875" y2="32564"/>
                          <a14:foregroundMark x1="79875" y1="32564" x2="79250" y2="57308"/>
                          <a14:foregroundMark x1="79250" y1="57308" x2="76000" y2="63590"/>
                          <a14:foregroundMark x1="71250" y1="26410" x2="69875" y2="261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40" t="21716" r="17573" b="22678"/>
            <a:stretch/>
          </p:blipFill>
          <p:spPr bwMode="auto">
            <a:xfrm rot="5733597">
              <a:off x="2583026" y="5370670"/>
              <a:ext cx="1484069" cy="1241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Полилиния: фигура 2">
              <a:extLst>
                <a:ext uri="{FF2B5EF4-FFF2-40B4-BE49-F238E27FC236}">
                  <a16:creationId xmlns:a16="http://schemas.microsoft.com/office/drawing/2014/main" id="{24E42543-79CF-4924-95E6-9E024F5102CF}"/>
                </a:ext>
              </a:extLst>
            </p:cNvPr>
            <p:cNvSpPr/>
            <p:nvPr/>
          </p:nvSpPr>
          <p:spPr>
            <a:xfrm rot="20913561">
              <a:off x="1411307" y="5333999"/>
              <a:ext cx="479125" cy="97693"/>
            </a:xfrm>
            <a:custGeom>
              <a:avLst/>
              <a:gdLst>
                <a:gd name="connsiteX0" fmla="*/ 0 w 685800"/>
                <a:gd name="connsiteY0" fmla="*/ 4403 h 251291"/>
                <a:gd name="connsiteX1" fmla="*/ 45720 w 685800"/>
                <a:gd name="connsiteY1" fmla="*/ 22691 h 251291"/>
                <a:gd name="connsiteX2" fmla="*/ 73152 w 685800"/>
                <a:gd name="connsiteY2" fmla="*/ 13547 h 251291"/>
                <a:gd name="connsiteX3" fmla="*/ 109728 w 685800"/>
                <a:gd name="connsiteY3" fmla="*/ 4403 h 251291"/>
                <a:gd name="connsiteX4" fmla="*/ 310896 w 685800"/>
                <a:gd name="connsiteY4" fmla="*/ 40979 h 251291"/>
                <a:gd name="connsiteX5" fmla="*/ 338328 w 685800"/>
                <a:gd name="connsiteY5" fmla="*/ 77555 h 251291"/>
                <a:gd name="connsiteX6" fmla="*/ 356616 w 685800"/>
                <a:gd name="connsiteY6" fmla="*/ 132419 h 251291"/>
                <a:gd name="connsiteX7" fmla="*/ 384048 w 685800"/>
                <a:gd name="connsiteY7" fmla="*/ 187283 h 251291"/>
                <a:gd name="connsiteX8" fmla="*/ 411480 w 685800"/>
                <a:gd name="connsiteY8" fmla="*/ 205571 h 251291"/>
                <a:gd name="connsiteX9" fmla="*/ 640080 w 685800"/>
                <a:gd name="connsiteY9" fmla="*/ 196427 h 251291"/>
                <a:gd name="connsiteX10" fmla="*/ 658368 w 685800"/>
                <a:gd name="connsiteY10" fmla="*/ 233003 h 251291"/>
                <a:gd name="connsiteX11" fmla="*/ 685800 w 685800"/>
                <a:gd name="connsiteY11" fmla="*/ 251291 h 251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" h="251291">
                  <a:moveTo>
                    <a:pt x="0" y="4403"/>
                  </a:moveTo>
                  <a:cubicBezTo>
                    <a:pt x="15240" y="10499"/>
                    <a:pt x="29433" y="20655"/>
                    <a:pt x="45720" y="22691"/>
                  </a:cubicBezTo>
                  <a:cubicBezTo>
                    <a:pt x="55284" y="23887"/>
                    <a:pt x="63884" y="16195"/>
                    <a:pt x="73152" y="13547"/>
                  </a:cubicBezTo>
                  <a:cubicBezTo>
                    <a:pt x="85236" y="10095"/>
                    <a:pt x="97536" y="7451"/>
                    <a:pt x="109728" y="4403"/>
                  </a:cubicBezTo>
                  <a:cubicBezTo>
                    <a:pt x="250461" y="11810"/>
                    <a:pt x="252696" y="-26921"/>
                    <a:pt x="310896" y="40979"/>
                  </a:cubicBezTo>
                  <a:cubicBezTo>
                    <a:pt x="320814" y="52550"/>
                    <a:pt x="329184" y="65363"/>
                    <a:pt x="338328" y="77555"/>
                  </a:cubicBezTo>
                  <a:lnTo>
                    <a:pt x="356616" y="132419"/>
                  </a:lnTo>
                  <a:cubicBezTo>
                    <a:pt x="364053" y="154730"/>
                    <a:pt x="366322" y="169557"/>
                    <a:pt x="384048" y="187283"/>
                  </a:cubicBezTo>
                  <a:cubicBezTo>
                    <a:pt x="391819" y="195054"/>
                    <a:pt x="402336" y="199475"/>
                    <a:pt x="411480" y="205571"/>
                  </a:cubicBezTo>
                  <a:cubicBezTo>
                    <a:pt x="487680" y="202523"/>
                    <a:pt x="564285" y="188005"/>
                    <a:pt x="640080" y="196427"/>
                  </a:cubicBezTo>
                  <a:cubicBezTo>
                    <a:pt x="653628" y="197932"/>
                    <a:pt x="649642" y="222531"/>
                    <a:pt x="658368" y="233003"/>
                  </a:cubicBezTo>
                  <a:cubicBezTo>
                    <a:pt x="665403" y="241446"/>
                    <a:pt x="685800" y="251291"/>
                    <a:pt x="685800" y="251291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12433E85-5E54-4B55-812E-5CBAE2B9DC6F}"/>
                </a:ext>
              </a:extLst>
            </p:cNvPr>
            <p:cNvSpPr/>
            <p:nvPr/>
          </p:nvSpPr>
          <p:spPr>
            <a:xfrm rot="20913561">
              <a:off x="2582842" y="5358985"/>
              <a:ext cx="479125" cy="97693"/>
            </a:xfrm>
            <a:custGeom>
              <a:avLst/>
              <a:gdLst>
                <a:gd name="connsiteX0" fmla="*/ 0 w 685800"/>
                <a:gd name="connsiteY0" fmla="*/ 4403 h 251291"/>
                <a:gd name="connsiteX1" fmla="*/ 45720 w 685800"/>
                <a:gd name="connsiteY1" fmla="*/ 22691 h 251291"/>
                <a:gd name="connsiteX2" fmla="*/ 73152 w 685800"/>
                <a:gd name="connsiteY2" fmla="*/ 13547 h 251291"/>
                <a:gd name="connsiteX3" fmla="*/ 109728 w 685800"/>
                <a:gd name="connsiteY3" fmla="*/ 4403 h 251291"/>
                <a:gd name="connsiteX4" fmla="*/ 310896 w 685800"/>
                <a:gd name="connsiteY4" fmla="*/ 40979 h 251291"/>
                <a:gd name="connsiteX5" fmla="*/ 338328 w 685800"/>
                <a:gd name="connsiteY5" fmla="*/ 77555 h 251291"/>
                <a:gd name="connsiteX6" fmla="*/ 356616 w 685800"/>
                <a:gd name="connsiteY6" fmla="*/ 132419 h 251291"/>
                <a:gd name="connsiteX7" fmla="*/ 384048 w 685800"/>
                <a:gd name="connsiteY7" fmla="*/ 187283 h 251291"/>
                <a:gd name="connsiteX8" fmla="*/ 411480 w 685800"/>
                <a:gd name="connsiteY8" fmla="*/ 205571 h 251291"/>
                <a:gd name="connsiteX9" fmla="*/ 640080 w 685800"/>
                <a:gd name="connsiteY9" fmla="*/ 196427 h 251291"/>
                <a:gd name="connsiteX10" fmla="*/ 658368 w 685800"/>
                <a:gd name="connsiteY10" fmla="*/ 233003 h 251291"/>
                <a:gd name="connsiteX11" fmla="*/ 685800 w 685800"/>
                <a:gd name="connsiteY11" fmla="*/ 251291 h 251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5800" h="251291">
                  <a:moveTo>
                    <a:pt x="0" y="4403"/>
                  </a:moveTo>
                  <a:cubicBezTo>
                    <a:pt x="15240" y="10499"/>
                    <a:pt x="29433" y="20655"/>
                    <a:pt x="45720" y="22691"/>
                  </a:cubicBezTo>
                  <a:cubicBezTo>
                    <a:pt x="55284" y="23887"/>
                    <a:pt x="63884" y="16195"/>
                    <a:pt x="73152" y="13547"/>
                  </a:cubicBezTo>
                  <a:cubicBezTo>
                    <a:pt x="85236" y="10095"/>
                    <a:pt x="97536" y="7451"/>
                    <a:pt x="109728" y="4403"/>
                  </a:cubicBezTo>
                  <a:cubicBezTo>
                    <a:pt x="250461" y="11810"/>
                    <a:pt x="252696" y="-26921"/>
                    <a:pt x="310896" y="40979"/>
                  </a:cubicBezTo>
                  <a:cubicBezTo>
                    <a:pt x="320814" y="52550"/>
                    <a:pt x="329184" y="65363"/>
                    <a:pt x="338328" y="77555"/>
                  </a:cubicBezTo>
                  <a:lnTo>
                    <a:pt x="356616" y="132419"/>
                  </a:lnTo>
                  <a:cubicBezTo>
                    <a:pt x="364053" y="154730"/>
                    <a:pt x="366322" y="169557"/>
                    <a:pt x="384048" y="187283"/>
                  </a:cubicBezTo>
                  <a:cubicBezTo>
                    <a:pt x="391819" y="195054"/>
                    <a:pt x="402336" y="199475"/>
                    <a:pt x="411480" y="205571"/>
                  </a:cubicBezTo>
                  <a:cubicBezTo>
                    <a:pt x="487680" y="202523"/>
                    <a:pt x="564285" y="188005"/>
                    <a:pt x="640080" y="196427"/>
                  </a:cubicBezTo>
                  <a:cubicBezTo>
                    <a:pt x="653628" y="197932"/>
                    <a:pt x="649642" y="222531"/>
                    <a:pt x="658368" y="233003"/>
                  </a:cubicBezTo>
                  <a:cubicBezTo>
                    <a:pt x="665403" y="241446"/>
                    <a:pt x="685800" y="251291"/>
                    <a:pt x="685800" y="251291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>
              <a:extLst>
                <a:ext uri="{FF2B5EF4-FFF2-40B4-BE49-F238E27FC236}">
                  <a16:creationId xmlns:a16="http://schemas.microsoft.com/office/drawing/2014/main" id="{64D2E223-E99D-45C7-AA8A-BC385F160A7E}"/>
                </a:ext>
              </a:extLst>
            </p:cNvPr>
            <p:cNvSpPr/>
            <p:nvPr/>
          </p:nvSpPr>
          <p:spPr>
            <a:xfrm>
              <a:off x="1835130" y="5312437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>
              <a:extLst>
                <a:ext uri="{FF2B5EF4-FFF2-40B4-BE49-F238E27FC236}">
                  <a16:creationId xmlns:a16="http://schemas.microsoft.com/office/drawing/2014/main" id="{BEC8399A-8ADD-48ED-9A1E-A108D71BCA10}"/>
                </a:ext>
              </a:extLst>
            </p:cNvPr>
            <p:cNvSpPr/>
            <p:nvPr/>
          </p:nvSpPr>
          <p:spPr>
            <a:xfrm>
              <a:off x="2560720" y="5342710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>
              <a:extLst>
                <a:ext uri="{FF2B5EF4-FFF2-40B4-BE49-F238E27FC236}">
                  <a16:creationId xmlns:a16="http://schemas.microsoft.com/office/drawing/2014/main" id="{11FA6BDE-87B9-42CF-BCF2-F1D2E620EBAC}"/>
                </a:ext>
              </a:extLst>
            </p:cNvPr>
            <p:cNvSpPr/>
            <p:nvPr/>
          </p:nvSpPr>
          <p:spPr>
            <a:xfrm>
              <a:off x="3683382" y="5388250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id="{D3B82E6B-404F-412C-83E0-6F75868F78AA}"/>
                </a:ext>
              </a:extLst>
            </p:cNvPr>
            <p:cNvSpPr/>
            <p:nvPr/>
          </p:nvSpPr>
          <p:spPr>
            <a:xfrm>
              <a:off x="2959576" y="5342710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>
              <a:extLst>
                <a:ext uri="{FF2B5EF4-FFF2-40B4-BE49-F238E27FC236}">
                  <a16:creationId xmlns:a16="http://schemas.microsoft.com/office/drawing/2014/main" id="{E5C6CF36-96D9-4CF1-B060-072314F0E44B}"/>
                </a:ext>
              </a:extLst>
            </p:cNvPr>
            <p:cNvSpPr/>
            <p:nvPr/>
          </p:nvSpPr>
          <p:spPr>
            <a:xfrm>
              <a:off x="1377425" y="5312437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>
              <a:extLst>
                <a:ext uri="{FF2B5EF4-FFF2-40B4-BE49-F238E27FC236}">
                  <a16:creationId xmlns:a16="http://schemas.microsoft.com/office/drawing/2014/main" id="{0E7979F9-2D11-4AF6-96E4-E57D4FC7E6E2}"/>
                </a:ext>
              </a:extLst>
            </p:cNvPr>
            <p:cNvSpPr/>
            <p:nvPr/>
          </p:nvSpPr>
          <p:spPr>
            <a:xfrm>
              <a:off x="653619" y="5264951"/>
              <a:ext cx="101600" cy="117894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9294AE6-B990-4F2C-8994-95C3E42541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80989" y="2836814"/>
            <a:ext cx="3206048" cy="3972711"/>
          </a:xfrm>
          <a:prstGeom prst="rect">
            <a:avLst/>
          </a:prstGeom>
        </p:spPr>
      </p:pic>
      <p:pic>
        <p:nvPicPr>
          <p:cNvPr id="34" name="Рисунок 33">
            <a:hlinkClick r:id="rId9"/>
            <a:extLst>
              <a:ext uri="{FF2B5EF4-FFF2-40B4-BE49-F238E27FC236}">
                <a16:creationId xmlns:a16="http://schemas.microsoft.com/office/drawing/2014/main" id="{8A4CE621-A9AF-417E-AE1F-9F5B8A1A22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97" y="3879376"/>
            <a:ext cx="2830679" cy="11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73494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Чотири однакові конденсатори з’єднані  в одному випадку паралельно, а в другому – послідовно. У якому випадку ємність батареї  конденсаторів більша й у скільки разів?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4CEE52-EA98-4FEA-B430-9A11C4B0B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67" y="3295010"/>
            <a:ext cx="1795984" cy="3591969"/>
          </a:xfrm>
          <a:prstGeom prst="rect">
            <a:avLst/>
          </a:prstGeom>
        </p:spPr>
      </p:pic>
      <p:pic>
        <p:nvPicPr>
          <p:cNvPr id="1028" name="Picture 4" descr="Суперконденсаторы. Устройство и применение. Виды и работа">
            <a:extLst>
              <a:ext uri="{FF2B5EF4-FFF2-40B4-BE49-F238E27FC236}">
                <a16:creationId xmlns:a16="http://schemas.microsoft.com/office/drawing/2014/main" id="{556837FC-B6C3-43D9-872D-78A6D5BA8D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129"/>
          <a:stretch/>
        </p:blipFill>
        <p:spPr bwMode="auto">
          <a:xfrm>
            <a:off x="4324290" y="3642360"/>
            <a:ext cx="3543420" cy="321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4EA70F0-BDCA-4203-BFE7-411A9174B8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356" y="2914268"/>
            <a:ext cx="3206048" cy="3972711"/>
          </a:xfrm>
          <a:prstGeom prst="rect">
            <a:avLst/>
          </a:prstGeom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5E6C59FE-2C07-4677-88D8-7EBD5EB025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113" y="5424291"/>
            <a:ext cx="2830679" cy="11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Між пластинами конденсатора, різниця потенціалів якого 12,25 кВ, висить, не падаючи, порошинка масою 2·10⁻¹⁴ кг. Відстань між пластинами конденсатора 5 см. Чому дорівнює електричний заряд порошинки?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36295" y="3305179"/>
            <a:ext cx="1728785" cy="3457571"/>
          </a:xfrm>
          <a:prstGeom prst="rect">
            <a:avLst/>
          </a:prstGeom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B563A78-EEBB-458C-A415-639AE29A74C7}"/>
              </a:ext>
            </a:extLst>
          </p:cNvPr>
          <p:cNvGrpSpPr/>
          <p:nvPr/>
        </p:nvGrpSpPr>
        <p:grpSpPr>
          <a:xfrm>
            <a:off x="4356250" y="3470787"/>
            <a:ext cx="3095625" cy="3896549"/>
            <a:chOff x="4356250" y="3470787"/>
            <a:chExt cx="3095625" cy="3896549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25D7EFD-684F-40EC-81B7-12BD6F071B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9" t="10619" r="51052" b="30416"/>
            <a:stretch/>
          </p:blipFill>
          <p:spPr>
            <a:xfrm rot="5400000">
              <a:off x="3955788" y="3871249"/>
              <a:ext cx="3896549" cy="3095625"/>
            </a:xfrm>
            <a:prstGeom prst="rect">
              <a:avLst/>
            </a:prstGeom>
          </p:spPr>
        </p:pic>
        <p:sp>
          <p:nvSpPr>
            <p:cNvPr id="8" name="Овал 7">
              <a:extLst>
                <a:ext uri="{FF2B5EF4-FFF2-40B4-BE49-F238E27FC236}">
                  <a16:creationId xmlns:a16="http://schemas.microsoft.com/office/drawing/2014/main" id="{8A0A3703-D260-448B-BE10-99663A338A3F}"/>
                </a:ext>
              </a:extLst>
            </p:cNvPr>
            <p:cNvSpPr/>
            <p:nvPr/>
          </p:nvSpPr>
          <p:spPr>
            <a:xfrm>
              <a:off x="5853263" y="5301168"/>
              <a:ext cx="101600" cy="117894"/>
            </a:xfrm>
            <a:prstGeom prst="ellipse">
              <a:avLst/>
            </a:prstGeom>
            <a:solidFill>
              <a:srgbClr val="FFFF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1" name="Рисунок 10">
            <a:hlinkClick r:id="rId6"/>
            <a:extLst>
              <a:ext uri="{FF2B5EF4-FFF2-40B4-BE49-F238E27FC236}">
                <a16:creationId xmlns:a16="http://schemas.microsoft.com/office/drawing/2014/main" id="{6B8B4CFA-B2BB-4DB4-8E0D-B2FC216CF3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113" y="5424291"/>
            <a:ext cx="2830679" cy="11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Конденсатор якої ємності треба підключити послідовно до конденсатора ємністю 800 пФ, щоб ємність батареї стала рівною 160 пФ?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785" y="3082077"/>
            <a:ext cx="1867078" cy="37341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5DD226D-0EBA-43AD-93FC-CC48B8CE8E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868" y="2868554"/>
            <a:ext cx="3333326" cy="4130425"/>
          </a:xfrm>
          <a:prstGeom prst="rect">
            <a:avLst/>
          </a:prstGeom>
        </p:spPr>
      </p:pic>
      <p:grpSp>
        <p:nvGrpSpPr>
          <p:cNvPr id="11" name="Групувати 1">
            <a:extLst>
              <a:ext uri="{FF2B5EF4-FFF2-40B4-BE49-F238E27FC236}">
                <a16:creationId xmlns:a16="http://schemas.microsoft.com/office/drawing/2014/main" id="{C23C9B18-E7B4-4663-8BDE-E8BA740D1AEE}"/>
              </a:ext>
            </a:extLst>
          </p:cNvPr>
          <p:cNvGrpSpPr/>
          <p:nvPr/>
        </p:nvGrpSpPr>
        <p:grpSpPr>
          <a:xfrm>
            <a:off x="4276643" y="3285302"/>
            <a:ext cx="3168320" cy="3181810"/>
            <a:chOff x="951103" y="3376001"/>
            <a:chExt cx="3168320" cy="3181810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FBA9F3AD-6E5F-4029-B2FF-70C825007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1103" y="3376001"/>
              <a:ext cx="1158244" cy="3101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9E142840-FCEA-4CBF-9DD4-1BEF1AF53F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18" b="31839"/>
            <a:stretch/>
          </p:blipFill>
          <p:spPr bwMode="auto">
            <a:xfrm>
              <a:off x="2710032" y="4607578"/>
              <a:ext cx="1409391" cy="1950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4A4BDE9-4EAC-4F4B-9E9D-419840DAF3F8}"/>
              </a:ext>
            </a:extLst>
          </p:cNvPr>
          <p:cNvSpPr/>
          <p:nvPr/>
        </p:nvSpPr>
        <p:spPr>
          <a:xfrm>
            <a:off x="6330939" y="4749100"/>
            <a:ext cx="10663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800 пФ</a:t>
            </a:r>
            <a:endParaRPr lang="ru-RU" sz="2000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D48CAA0-67DF-4736-8BCB-FFF1A8047C8F}"/>
              </a:ext>
            </a:extLst>
          </p:cNvPr>
          <p:cNvSpPr/>
          <p:nvPr/>
        </p:nvSpPr>
        <p:spPr>
          <a:xfrm>
            <a:off x="4516569" y="3784235"/>
            <a:ext cx="6783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? Ф</a:t>
            </a:r>
            <a:endParaRPr lang="ru-RU" sz="2400" dirty="0"/>
          </a:p>
        </p:txBody>
      </p:sp>
      <p:sp>
        <p:nvSpPr>
          <p:cNvPr id="15" name="Полилиния: фигура 14">
            <a:extLst>
              <a:ext uri="{FF2B5EF4-FFF2-40B4-BE49-F238E27FC236}">
                <a16:creationId xmlns:a16="http://schemas.microsoft.com/office/drawing/2014/main" id="{3543DE70-C405-4B58-A8D9-6EA02713B8C2}"/>
              </a:ext>
            </a:extLst>
          </p:cNvPr>
          <p:cNvSpPr/>
          <p:nvPr/>
        </p:nvSpPr>
        <p:spPr>
          <a:xfrm rot="20366937">
            <a:off x="5392660" y="6128154"/>
            <a:ext cx="1085175" cy="404880"/>
          </a:xfrm>
          <a:custGeom>
            <a:avLst/>
            <a:gdLst>
              <a:gd name="connsiteX0" fmla="*/ 0 w 685800"/>
              <a:gd name="connsiteY0" fmla="*/ 4403 h 251291"/>
              <a:gd name="connsiteX1" fmla="*/ 45720 w 685800"/>
              <a:gd name="connsiteY1" fmla="*/ 22691 h 251291"/>
              <a:gd name="connsiteX2" fmla="*/ 73152 w 685800"/>
              <a:gd name="connsiteY2" fmla="*/ 13547 h 251291"/>
              <a:gd name="connsiteX3" fmla="*/ 109728 w 685800"/>
              <a:gd name="connsiteY3" fmla="*/ 4403 h 251291"/>
              <a:gd name="connsiteX4" fmla="*/ 310896 w 685800"/>
              <a:gd name="connsiteY4" fmla="*/ 40979 h 251291"/>
              <a:gd name="connsiteX5" fmla="*/ 338328 w 685800"/>
              <a:gd name="connsiteY5" fmla="*/ 77555 h 251291"/>
              <a:gd name="connsiteX6" fmla="*/ 356616 w 685800"/>
              <a:gd name="connsiteY6" fmla="*/ 132419 h 251291"/>
              <a:gd name="connsiteX7" fmla="*/ 384048 w 685800"/>
              <a:gd name="connsiteY7" fmla="*/ 187283 h 251291"/>
              <a:gd name="connsiteX8" fmla="*/ 411480 w 685800"/>
              <a:gd name="connsiteY8" fmla="*/ 205571 h 251291"/>
              <a:gd name="connsiteX9" fmla="*/ 640080 w 685800"/>
              <a:gd name="connsiteY9" fmla="*/ 196427 h 251291"/>
              <a:gd name="connsiteX10" fmla="*/ 658368 w 685800"/>
              <a:gd name="connsiteY10" fmla="*/ 233003 h 251291"/>
              <a:gd name="connsiteX11" fmla="*/ 685800 w 685800"/>
              <a:gd name="connsiteY11" fmla="*/ 251291 h 251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" h="251291">
                <a:moveTo>
                  <a:pt x="0" y="4403"/>
                </a:moveTo>
                <a:cubicBezTo>
                  <a:pt x="15240" y="10499"/>
                  <a:pt x="29433" y="20655"/>
                  <a:pt x="45720" y="22691"/>
                </a:cubicBezTo>
                <a:cubicBezTo>
                  <a:pt x="55284" y="23887"/>
                  <a:pt x="63884" y="16195"/>
                  <a:pt x="73152" y="13547"/>
                </a:cubicBezTo>
                <a:cubicBezTo>
                  <a:pt x="85236" y="10095"/>
                  <a:pt x="97536" y="7451"/>
                  <a:pt x="109728" y="4403"/>
                </a:cubicBezTo>
                <a:cubicBezTo>
                  <a:pt x="250461" y="11810"/>
                  <a:pt x="252696" y="-26921"/>
                  <a:pt x="310896" y="40979"/>
                </a:cubicBezTo>
                <a:cubicBezTo>
                  <a:pt x="320814" y="52550"/>
                  <a:pt x="329184" y="65363"/>
                  <a:pt x="338328" y="77555"/>
                </a:cubicBezTo>
                <a:lnTo>
                  <a:pt x="356616" y="132419"/>
                </a:lnTo>
                <a:cubicBezTo>
                  <a:pt x="364053" y="154730"/>
                  <a:pt x="366322" y="169557"/>
                  <a:pt x="384048" y="187283"/>
                </a:cubicBezTo>
                <a:cubicBezTo>
                  <a:pt x="391819" y="195054"/>
                  <a:pt x="402336" y="199475"/>
                  <a:pt x="411480" y="205571"/>
                </a:cubicBezTo>
                <a:cubicBezTo>
                  <a:pt x="487680" y="202523"/>
                  <a:pt x="564285" y="188005"/>
                  <a:pt x="640080" y="196427"/>
                </a:cubicBezTo>
                <a:cubicBezTo>
                  <a:pt x="653628" y="197932"/>
                  <a:pt x="649642" y="222531"/>
                  <a:pt x="658368" y="233003"/>
                </a:cubicBezTo>
                <a:cubicBezTo>
                  <a:pt x="665403" y="241446"/>
                  <a:pt x="685800" y="251291"/>
                  <a:pt x="685800" y="251291"/>
                </a:cubicBezTo>
              </a:path>
            </a:pathLst>
          </a:cu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FC3A251F-A74A-46AE-8CD5-147AAB057F6A}"/>
              </a:ext>
            </a:extLst>
          </p:cNvPr>
          <p:cNvSpPr/>
          <p:nvPr/>
        </p:nvSpPr>
        <p:spPr>
          <a:xfrm>
            <a:off x="6412769" y="6223163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E6333DF-25B6-4443-803D-E70A5FF6D2A2}"/>
              </a:ext>
            </a:extLst>
          </p:cNvPr>
          <p:cNvSpPr/>
          <p:nvPr/>
        </p:nvSpPr>
        <p:spPr>
          <a:xfrm>
            <a:off x="5333287" y="6268518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hlinkClick r:id="rId9"/>
            <a:extLst>
              <a:ext uri="{FF2B5EF4-FFF2-40B4-BE49-F238E27FC236}">
                <a16:creationId xmlns:a16="http://schemas.microsoft.com/office/drawing/2014/main" id="{19EC486C-3D6A-46E8-80DF-4666D2F6781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113" y="5424291"/>
            <a:ext cx="2830679" cy="11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1505</TotalTime>
  <Words>228</Words>
  <Application>Microsoft Office PowerPoint</Application>
  <PresentationFormat>Широкоэкранный</PresentationFormat>
  <Paragraphs>25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AdonisC</vt:lpstr>
      <vt:lpstr>Arial</vt:lpstr>
      <vt:lpstr>Calibri</vt:lpstr>
      <vt:lpstr>Cambria Math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178</cp:revision>
  <dcterms:created xsi:type="dcterms:W3CDTF">2021-03-14T07:47:54Z</dcterms:created>
  <dcterms:modified xsi:type="dcterms:W3CDTF">2022-05-16T17:27:08Z</dcterms:modified>
</cp:coreProperties>
</file>