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88" r:id="rId3"/>
    <p:sldId id="354" r:id="rId4"/>
    <p:sldId id="355" r:id="rId5"/>
    <p:sldId id="357" r:id="rId6"/>
    <p:sldId id="349" r:id="rId7"/>
    <p:sldId id="353" r:id="rId8"/>
    <p:sldId id="358" r:id="rId9"/>
    <p:sldId id="360" r:id="rId10"/>
    <p:sldId id="271" r:id="rId11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644C"/>
    <a:srgbClr val="0F3187"/>
    <a:srgbClr val="B2220A"/>
    <a:srgbClr val="5B8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1"/>
  </p:normalViewPr>
  <p:slideViewPr>
    <p:cSldViewPr snapToGrid="0">
      <p:cViewPr varScale="1">
        <p:scale>
          <a:sx n="104" d="100"/>
          <a:sy n="104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357C7A-6281-4E00-AEB8-BF863F8BFFF7}" type="datetimeFigureOut">
              <a:rPr lang="uk-UA" smtClean="0"/>
              <a:t>08.11.2024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FA4CCA-D33E-4199-89D9-416FE012CC8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3492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1B95B2-A95D-D201-AFF1-7ED6EA4E38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2E5C64-7C0A-9DE4-19D2-748CFB4E44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1816" y="320184"/>
            <a:ext cx="6188365" cy="2684892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rgbClr val="0F318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1F2551F-6158-2508-10F5-164DBEA107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01816" y="3140224"/>
            <a:ext cx="6188365" cy="1071554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B2220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ru-UA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67A9DC-16CE-2F48-D411-F90ECBBD3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11/08/2024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5517AB-C880-05F1-B457-350443643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A65AED-40F6-2F0E-FB5A-BE748E81B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6257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39B040-B387-1CAC-325D-18764E344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4A5386-C660-E45B-44C4-43AB1595C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43E344-205E-671F-AF2C-E1B54717F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11/08/2024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EE1867-8F8B-BFF3-CC0C-026B575F3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512D5F-4C12-1F43-1F33-C9A65A386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3854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8C02A-A011-1173-B82B-E54B0F7A9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8B7844-FAC2-9C7E-7FC9-0D4720889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F37676-FB92-8060-5879-C06AA16DE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11/08/2024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CCDCDE-4F03-2AB2-2F25-32C144C10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0F9D81-62AE-6AA0-7125-BB15C5B32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4141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F3D062-4425-9D60-8860-52D778891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F1E99D-ADFD-F3BB-8C51-492941D09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97EF27E-A528-0BC6-27A5-DC9B594EE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EDAC4A9-3E73-AD92-7B86-05A1A862F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11/08/2024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DA6579-D497-3F7E-E4C0-6DF21BBD3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010233-4FE4-9507-8C5D-00E076115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9208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EE4343-2D39-2A67-F5CE-DAB69296D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0264FF-12C9-1576-6585-BD872E875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853080B-9435-C377-D8D2-9EF982CC67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C746C8-1D45-9982-DAC9-809C2177C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47FBD6-3F82-4ECD-55A4-21ABF61B56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B60F596-5724-1000-BF04-1356D13D1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11/08/2024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63BF29E-1967-2D5B-F360-095290C65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FE94024-10EB-8E88-A180-DEEE73E83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8725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7F7E27-131A-C1A8-7E9F-5D12D7A72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D1BDBAA-B2A3-13F9-3EAD-FF8CC6F8F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11/08/2024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CAFB9A4-76A8-0A34-E74D-9B691C5E3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8184BE3-03E7-060D-3855-36E671AB6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3896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CC6ACB9-A759-9B7D-8A23-B7C1F1247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11/08/2024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554224-1FFB-E129-775C-5B80F84C0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D37E5B-B512-BA59-8077-986615987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4740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05C690-56A1-B502-1BE4-91C1FF167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8ECEB9-3575-7275-55A4-D5E4FA764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DA71A8D-F1E6-5842-A870-DDCE63B96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A8E596-85AF-62E4-B613-990663CC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11/08/2024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F2EA5A0-15D6-3596-E59E-783FFADE3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97E598C-17E3-A727-DD78-E9AA793F3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5542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08C2F-0CAA-C674-6E6C-B1662325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F513C53-054C-2F1E-26CA-8C8D73DA0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B6E5D19-1074-F7E1-9CAA-9AC3BE713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070542-28BA-C4AE-D59D-83DF59CD4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11/08/2024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2747B3-E881-7CE4-EA4C-12CF3330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044392-C8A2-346F-B842-4696A1D76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9570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BB14D8-F247-41E0-D377-6BB8842FA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530AF41-2C56-404E-F13A-824A8887BD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6E2EF0-B45A-BE32-57B6-B1347AAD9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11/08/2024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16F66E-C556-E3B8-7B31-0FD54123F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E39993-4E2D-BBA4-D639-CB640F79A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1304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6B065BA-F926-5FD0-5678-DF6BAD051B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13FEBE-2FEA-66F0-637A-45BA94835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8A7CE6-3990-98D5-3432-3042FAD3D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11/08/2024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DACD99-FA7A-EA70-8C22-2279E4CD3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37D339-F955-C2BA-0A0A-7B9E519C5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5816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A00F3D-1198-7FB6-6AD0-E1BE3356C18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974F1F-D43E-933E-020D-1AA065D05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346" y="365126"/>
            <a:ext cx="10515600" cy="410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5AF68E-BFC0-624F-412A-19607A85C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231973-D871-0356-AFEB-F078BEE819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DD822-E1D6-4A37-BD16-9B04252F3360}" type="datetimeFigureOut">
              <a:rPr lang="ru-UA" smtClean="0"/>
              <a:t>11/08/2024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69EF2B-0101-C21C-E784-DB1DB6DAD1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89B8C0-9231-7967-3808-B3180809E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9526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uDCAUa1B-cw" TargetMode="Externa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uDCAUa1B-cw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hyperlink" Target="https://youtu.be/uDCAUa1B-cw" TargetMode="External"/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12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11" Type="http://schemas.openxmlformats.org/officeDocument/2006/relationships/image" Target="../media/image14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15.png"/><Relationship Id="rId4" Type="http://schemas.openxmlformats.org/officeDocument/2006/relationships/image" Target="../media/image9.jpeg"/><Relationship Id="rId9" Type="http://schemas.openxmlformats.org/officeDocument/2006/relationships/image" Target="../media/image10.jpeg"/><Relationship Id="rId1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uDCAUa1B-cw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hyperlink" Target="https://youtu.be/uDCAUa1B-cw" TargetMode="External"/><Relationship Id="rId3" Type="http://schemas.microsoft.com/office/2007/relationships/hdphoto" Target="../media/hdphoto3.wdp"/><Relationship Id="rId7" Type="http://schemas.openxmlformats.org/officeDocument/2006/relationships/image" Target="../media/image11.png"/><Relationship Id="rId12" Type="http://schemas.openxmlformats.org/officeDocument/2006/relationships/image" Target="../media/image1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11" Type="http://schemas.openxmlformats.org/officeDocument/2006/relationships/image" Target="../media/image18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170.png"/><Relationship Id="rId4" Type="http://schemas.openxmlformats.org/officeDocument/2006/relationships/image" Target="../media/image9.jpeg"/><Relationship Id="rId9" Type="http://schemas.openxmlformats.org/officeDocument/2006/relationships/image" Target="../media/image160.png"/><Relationship Id="rId1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uDCAUa1B-cw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23.png"/><Relationship Id="rId18" Type="http://schemas.openxmlformats.org/officeDocument/2006/relationships/hyperlink" Target="https://youtu.be/uDCAUa1B-cw" TargetMode="External"/><Relationship Id="rId3" Type="http://schemas.microsoft.com/office/2007/relationships/hdphoto" Target="../media/hdphoto3.wdp"/><Relationship Id="rId7" Type="http://schemas.openxmlformats.org/officeDocument/2006/relationships/image" Target="../media/image12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image" Target="../media/image8.pn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11" Type="http://schemas.openxmlformats.org/officeDocument/2006/relationships/image" Target="../media/image21.png"/><Relationship Id="rId5" Type="http://schemas.openxmlformats.org/officeDocument/2006/relationships/hyperlink" Target="https://www.youtube.com/channel/UCYtu9EnlIk3Nph-Yj_nHd6A" TargetMode="External"/><Relationship Id="rId15" Type="http://schemas.openxmlformats.org/officeDocument/2006/relationships/image" Target="../media/image25.png"/><Relationship Id="rId10" Type="http://schemas.openxmlformats.org/officeDocument/2006/relationships/image" Target="../media/image10.jpeg"/><Relationship Id="rId19" Type="http://schemas.openxmlformats.org/officeDocument/2006/relationships/image" Target="../media/image5.png"/><Relationship Id="rId4" Type="http://schemas.openxmlformats.org/officeDocument/2006/relationships/image" Target="../media/image9.jpeg"/><Relationship Id="rId9" Type="http://schemas.openxmlformats.org/officeDocument/2006/relationships/image" Target="../media/image20.png"/><Relationship Id="rId1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uDCAUa1B-cw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32.png"/><Relationship Id="rId18" Type="http://schemas.openxmlformats.org/officeDocument/2006/relationships/image" Target="../media/image5.png"/><Relationship Id="rId3" Type="http://schemas.microsoft.com/office/2007/relationships/hdphoto" Target="../media/hdphoto3.wdp"/><Relationship Id="rId7" Type="http://schemas.openxmlformats.org/officeDocument/2006/relationships/image" Target="../media/image13.png"/><Relationship Id="rId12" Type="http://schemas.openxmlformats.org/officeDocument/2006/relationships/image" Target="../media/image31.png"/><Relationship Id="rId17" Type="http://schemas.openxmlformats.org/officeDocument/2006/relationships/hyperlink" Target="https://youtu.be/uDCAUa1B-cw" TargetMode="External"/><Relationship Id="rId2" Type="http://schemas.openxmlformats.org/officeDocument/2006/relationships/image" Target="../media/image8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11" Type="http://schemas.openxmlformats.org/officeDocument/2006/relationships/image" Target="../media/image30.png"/><Relationship Id="rId5" Type="http://schemas.openxmlformats.org/officeDocument/2006/relationships/hyperlink" Target="https://www.youtube.com/channel/UCYtu9EnlIk3Nph-Yj_nHd6A" TargetMode="External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9.jpeg"/><Relationship Id="rId9" Type="http://schemas.openxmlformats.org/officeDocument/2006/relationships/image" Target="../media/image10.jpeg"/><Relationship Id="rId1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9.png"/><Relationship Id="rId3" Type="http://schemas.openxmlformats.org/officeDocument/2006/relationships/image" Target="../media/image14.jpg"/><Relationship Id="rId7" Type="http://schemas.openxmlformats.org/officeDocument/2006/relationships/hyperlink" Target="https://youtu.be/uDCAUa1B-cw" TargetMode="External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11" Type="http://schemas.openxmlformats.org/officeDocument/2006/relationships/image" Target="../media/image37.png"/><Relationship Id="rId5" Type="http://schemas.openxmlformats.org/officeDocument/2006/relationships/image" Target="../media/image18.jpeg"/><Relationship Id="rId10" Type="http://schemas.openxmlformats.org/officeDocument/2006/relationships/image" Target="../media/image36.png"/><Relationship Id="rId4" Type="http://schemas.openxmlformats.org/officeDocument/2006/relationships/image" Target="../media/image17.png"/><Relationship Id="rId9" Type="http://schemas.openxmlformats.org/officeDocument/2006/relationships/image" Target="../media/image28.png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9350CBA-0C80-4B10-A32D-17CAC449B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7520" y="1173909"/>
            <a:ext cx="8474696" cy="3722555"/>
          </a:xfrm>
          <a:solidFill>
            <a:schemeClr val="accent4">
              <a:lumMod val="40000"/>
              <a:lumOff val="60000"/>
              <a:alpha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  <p:txBody>
          <a:bodyPr anchor="ctr">
            <a:normAutofit fontScale="90000"/>
          </a:bodyPr>
          <a:lstStyle/>
          <a:p>
            <a:r>
              <a:rPr lang="uk-UA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Розв’язування графічних задач на рівномірний рух тіла</a:t>
            </a:r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id="{BD6137C3-2CED-4F5E-894C-2AD30BAF2D52}"/>
              </a:ext>
            </a:extLst>
          </p:cNvPr>
          <p:cNvSpPr/>
          <p:nvPr/>
        </p:nvSpPr>
        <p:spPr>
          <a:xfrm>
            <a:off x="11166307" y="103810"/>
            <a:ext cx="930442" cy="93044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C4429DFF-99A5-4486-9CD3-27DA2B3C7EE9}"/>
              </a:ext>
            </a:extLst>
          </p:cNvPr>
          <p:cNvGrpSpPr/>
          <p:nvPr/>
        </p:nvGrpSpPr>
        <p:grpSpPr>
          <a:xfrm>
            <a:off x="3671889" y="103810"/>
            <a:ext cx="6012581" cy="857013"/>
            <a:chOff x="6179419" y="6024791"/>
            <a:chExt cx="6012581" cy="85701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99142EC-50F5-4E29-9C8C-1589C6DC684E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8" name="Рисунок 7">
              <a:hlinkClick r:id="rId2"/>
              <a:extLst>
                <a:ext uri="{FF2B5EF4-FFF2-40B4-BE49-F238E27FC236}">
                  <a16:creationId xmlns:a16="http://schemas.microsoft.com/office/drawing/2014/main" id="{B76D9281-49F4-404F-8485-9608E77A63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2" name="Picture 2" descr="НУШ і перші класи | Черкаська спеціалізована школа №3">
            <a:extLst>
              <a:ext uri="{FF2B5EF4-FFF2-40B4-BE49-F238E27FC236}">
                <a16:creationId xmlns:a16="http://schemas.microsoft.com/office/drawing/2014/main" id="{321A3BE2-5E28-45D6-867B-9C25DA4FB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63" y="0"/>
            <a:ext cx="1893805" cy="189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ілка: п’ятикутник 12">
            <a:extLst>
              <a:ext uri="{FF2B5EF4-FFF2-40B4-BE49-F238E27FC236}">
                <a16:creationId xmlns:a16="http://schemas.microsoft.com/office/drawing/2014/main" id="{E29E717D-27AD-4689-B97D-8020C5A53F53}"/>
              </a:ext>
            </a:extLst>
          </p:cNvPr>
          <p:cNvSpPr/>
          <p:nvPr/>
        </p:nvSpPr>
        <p:spPr>
          <a:xfrm>
            <a:off x="0" y="1893805"/>
            <a:ext cx="2117520" cy="565608"/>
          </a:xfrm>
          <a:prstGeom prst="homePlate">
            <a:avLst>
              <a:gd name="adj" fmla="val 35000"/>
            </a:avLst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Урок 13</a:t>
            </a:r>
          </a:p>
        </p:txBody>
      </p:sp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85DA9A30-A2AD-E93C-DC6E-D4DDFCB9AA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478" y="5375594"/>
            <a:ext cx="3885410" cy="1515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9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334185" y="665388"/>
            <a:ext cx="11523630" cy="106567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Даринка і Петрик подорожували на своїх байках. Виїхали вони разом і рухалися 3 години поспіль. Графіки залежності шляху від часу ви бачите на малюнку. Рожевий графік – це Даринка, блакитний – Петрик. Хто з них рухався швидше? Чому ви так відповіли? </a:t>
            </a:r>
          </a:p>
        </p:txBody>
      </p:sp>
      <p:sp>
        <p:nvSpPr>
          <p:cNvPr id="4" name="Стрілка: п’ятикутник 3">
            <a:extLst>
              <a:ext uri="{FF2B5EF4-FFF2-40B4-BE49-F238E27FC236}">
                <a16:creationId xmlns:a16="http://schemas.microsoft.com/office/drawing/2014/main" id="{1958092C-B63B-48F5-B9C7-D93933634076}"/>
              </a:ext>
            </a:extLst>
          </p:cNvPr>
          <p:cNvSpPr/>
          <p:nvPr/>
        </p:nvSpPr>
        <p:spPr>
          <a:xfrm>
            <a:off x="0" y="45956"/>
            <a:ext cx="2117520" cy="565608"/>
          </a:xfrm>
          <a:prstGeom prst="homePlate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Задача 1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4B9D1CB-441A-4EE3-AB48-569773DE4E9F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85" y="1731064"/>
            <a:ext cx="4041170" cy="5558959"/>
          </a:xfrm>
          <a:prstGeom prst="rect">
            <a:avLst/>
          </a:prstGeom>
        </p:spPr>
      </p:pic>
      <p:pic>
        <p:nvPicPr>
          <p:cNvPr id="7" name="Объект 3">
            <a:extLst>
              <a:ext uri="{FF2B5EF4-FFF2-40B4-BE49-F238E27FC236}">
                <a16:creationId xmlns:a16="http://schemas.microsoft.com/office/drawing/2014/main" id="{88CF2620-6CAC-4022-8E5B-37C4B4FD6656}"/>
              </a:ext>
            </a:extLst>
          </p:cNvPr>
          <p:cNvPicPr>
            <a:picLocks noGrp="1"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11936"/>
          <a:stretch/>
        </p:blipFill>
        <p:spPr>
          <a:xfrm>
            <a:off x="4816962" y="1784889"/>
            <a:ext cx="5527272" cy="3927654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2BB2BADA-E785-2DE5-543B-A6FA515B72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945644"/>
            <a:ext cx="2391741" cy="93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95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Зошит шкільний Kite Hot Wheels HW21-236, 18 аркушів, клітинка | Kite Україна">
            <a:extLst>
              <a:ext uri="{FF2B5EF4-FFF2-40B4-BE49-F238E27FC236}">
                <a16:creationId xmlns:a16="http://schemas.microsoft.com/office/drawing/2014/main" id="{3CD79FAE-FA11-4284-BB33-D1AD6ABDA6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69" t="21075" r="2258" b="21864"/>
          <a:stretch/>
        </p:blipFill>
        <p:spPr bwMode="auto">
          <a:xfrm>
            <a:off x="1483066" y="147483"/>
            <a:ext cx="10512290" cy="628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artoon little boy studying 8390465 Vector Art at Vecteezy">
            <a:extLst>
              <a:ext uri="{FF2B5EF4-FFF2-40B4-BE49-F238E27FC236}">
                <a16:creationId xmlns:a16="http://schemas.microsoft.com/office/drawing/2014/main" id="{84DC464C-7E5A-46C4-86EF-4E57A997B2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74"/>
          <a:stretch/>
        </p:blipFill>
        <p:spPr bwMode="auto">
          <a:xfrm>
            <a:off x="33376" y="4444181"/>
            <a:ext cx="1982238" cy="241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4573D8A7-614A-4759-8CDE-8DE24D52220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792386" y="5853504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6F1EF82-2ABA-1B8B-395C-65A2A38D94A0}"/>
              </a:ext>
            </a:extLst>
          </p:cNvPr>
          <p:cNvSpPr txBox="1"/>
          <p:nvPr/>
        </p:nvSpPr>
        <p:spPr>
          <a:xfrm>
            <a:off x="2187448" y="243037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Задача 1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310E38-328C-5029-A790-876F13C33719}"/>
              </a:ext>
            </a:extLst>
          </p:cNvPr>
          <p:cNvSpPr txBox="1"/>
          <p:nvPr/>
        </p:nvSpPr>
        <p:spPr>
          <a:xfrm>
            <a:off x="2187448" y="523257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u="sng" dirty="0"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b="1" i="1" u="sng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EF1CCE-4149-B655-B9F9-6CD1DB1E1C5C}"/>
              </a:ext>
            </a:extLst>
          </p:cNvPr>
          <p:cNvSpPr txBox="1"/>
          <p:nvPr/>
        </p:nvSpPr>
        <p:spPr>
          <a:xfrm>
            <a:off x="2194034" y="1577027"/>
            <a:ext cx="1149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u="sng" dirty="0">
                <a:latin typeface="Alfios" panose="020705020604050D0803" pitchFamily="18" charset="0"/>
                <a:ea typeface="Alfios" panose="020705020604050D0803" pitchFamily="18" charset="0"/>
              </a:rPr>
              <a:t>Знайти:</a:t>
            </a:r>
            <a:endParaRPr lang="ru-RU" b="1" i="1" u="sng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0" name="Пряма сполучна лінія 9">
            <a:extLst>
              <a:ext uri="{FF2B5EF4-FFF2-40B4-BE49-F238E27FC236}">
                <a16:creationId xmlns:a16="http://schemas.microsoft.com/office/drawing/2014/main" id="{D647902E-8401-B49D-A32A-D6AD8AA7767C}"/>
              </a:ext>
            </a:extLst>
          </p:cNvPr>
          <p:cNvCxnSpPr>
            <a:cxnSpLocks/>
          </p:cNvCxnSpPr>
          <p:nvPr/>
        </p:nvCxnSpPr>
        <p:spPr>
          <a:xfrm>
            <a:off x="3860800" y="584510"/>
            <a:ext cx="0" cy="1832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97276888-CF25-BB1E-F960-272C7AF2B10D}"/>
              </a:ext>
            </a:extLst>
          </p:cNvPr>
          <p:cNvSpPr txBox="1"/>
          <p:nvPr/>
        </p:nvSpPr>
        <p:spPr>
          <a:xfrm>
            <a:off x="2187448" y="882124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>
                <a:latin typeface="Alfios" panose="020705020604050D0803" pitchFamily="18" charset="0"/>
                <a:ea typeface="Alfios" panose="020705020604050D0803" pitchFamily="18" charset="0"/>
              </a:rPr>
              <a:t>t = 3 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год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2" name="Пряма сполучна лінія 11">
            <a:extLst>
              <a:ext uri="{FF2B5EF4-FFF2-40B4-BE49-F238E27FC236}">
                <a16:creationId xmlns:a16="http://schemas.microsoft.com/office/drawing/2014/main" id="{65349070-37B4-DBCC-A8A0-9EE62A1B0146}"/>
              </a:ext>
            </a:extLst>
          </p:cNvPr>
          <p:cNvCxnSpPr>
            <a:cxnSpLocks/>
          </p:cNvCxnSpPr>
          <p:nvPr/>
        </p:nvCxnSpPr>
        <p:spPr>
          <a:xfrm>
            <a:off x="2187448" y="1540487"/>
            <a:ext cx="167335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6E661155-EDAD-9B43-9E5A-60502D18F403}"/>
              </a:ext>
            </a:extLst>
          </p:cNvPr>
          <p:cNvSpPr txBox="1"/>
          <p:nvPr/>
        </p:nvSpPr>
        <p:spPr>
          <a:xfrm>
            <a:off x="2253739" y="1873990"/>
            <a:ext cx="734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ϑ</a:t>
            </a:r>
            <a:r>
              <a:rPr lang="uk-UA" b="1" i="1" baseline="-25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b="1" i="1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- ?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pic>
        <p:nvPicPr>
          <p:cNvPr id="16" name="Объект 3">
            <a:extLst>
              <a:ext uri="{FF2B5EF4-FFF2-40B4-BE49-F238E27FC236}">
                <a16:creationId xmlns:a16="http://schemas.microsoft.com/office/drawing/2014/main" id="{B46A7D61-29B6-34CB-A9BC-CE0D5117E187}"/>
              </a:ext>
            </a:extLst>
          </p:cNvPr>
          <p:cNvPicPr>
            <a:picLocks noGrp="1"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11936"/>
          <a:stretch/>
        </p:blipFill>
        <p:spPr>
          <a:xfrm>
            <a:off x="2887738" y="3717934"/>
            <a:ext cx="3682559" cy="2616809"/>
          </a:xfrm>
          <a:prstGeom prst="rect">
            <a:avLst/>
          </a:prstGeom>
        </p:spPr>
      </p:pic>
      <p:pic>
        <p:nvPicPr>
          <p:cNvPr id="17" name="Picture 4" descr="Ручка шариковая Buromax BM.8100 купить по цене в 4.9 грн | есть в наличии в  интернет-магазине ТМ Буромакс">
            <a:extLst>
              <a:ext uri="{FF2B5EF4-FFF2-40B4-BE49-F238E27FC236}">
                <a16:creationId xmlns:a16="http://schemas.microsoft.com/office/drawing/2014/main" id="{44E85C5C-80A3-F0EB-B076-DC3FBCA4CE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7" t="62896" r="8321" b="21565"/>
          <a:stretch/>
        </p:blipFill>
        <p:spPr bwMode="auto">
          <a:xfrm rot="17432280">
            <a:off x="8616309" y="4292252"/>
            <a:ext cx="4732495" cy="51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A184F591-9BE3-CD35-5758-C24838BF5DBD}"/>
              </a:ext>
            </a:extLst>
          </p:cNvPr>
          <p:cNvSpPr txBox="1"/>
          <p:nvPr/>
        </p:nvSpPr>
        <p:spPr>
          <a:xfrm>
            <a:off x="2187448" y="1132364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Графік шляху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B672C5D-869F-E639-C0D5-AD026A06E510}"/>
              </a:ext>
            </a:extLst>
          </p:cNvPr>
          <p:cNvSpPr txBox="1"/>
          <p:nvPr/>
        </p:nvSpPr>
        <p:spPr>
          <a:xfrm>
            <a:off x="2257607" y="2196609"/>
            <a:ext cx="734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ϑ</a:t>
            </a:r>
            <a:r>
              <a:rPr lang="uk-UA" b="1" i="1" baseline="-25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b="1" i="1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- ?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F9C0F588-4F76-9C85-9989-EE7AAA143F86}"/>
                  </a:ext>
                </a:extLst>
              </p:cNvPr>
              <p:cNvSpPr txBox="1"/>
              <p:nvPr/>
            </p:nvSpPr>
            <p:spPr>
              <a:xfrm>
                <a:off x="3994043" y="612369"/>
                <a:ext cx="734975" cy="6313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b="1" i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ϑ</a:t>
                </a:r>
                <a:r>
                  <a:rPr lang="en-US" b="1" i="1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</a:t>
                </a:r>
                <a:r>
                  <a:rPr lang="en-US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𝒍</m:t>
                        </m:r>
                      </m:num>
                      <m:den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𝒕</m:t>
                        </m:r>
                      </m:den>
                    </m:f>
                  </m:oMath>
                </a14:m>
                <a:endParaRPr lang="ru-RU" sz="2400" b="1" i="1" dirty="0">
                  <a:latin typeface="Alfios" panose="020705020604050D0803" pitchFamily="18" charset="0"/>
                  <a:ea typeface="Alfios" panose="020705020604050D0803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F9C0F588-4F76-9C85-9989-EE7AAA143F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4043" y="612369"/>
                <a:ext cx="734975" cy="631391"/>
              </a:xfrm>
              <a:prstGeom prst="rect">
                <a:avLst/>
              </a:prstGeom>
              <a:blipFill>
                <a:blip r:embed="rId10"/>
                <a:stretch>
                  <a:fillRect l="-6612" b="-288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7B23D0-8D43-9CAE-5712-A6D958BD8F4A}"/>
                  </a:ext>
                </a:extLst>
              </p:cNvPr>
              <p:cNvSpPr txBox="1"/>
              <p:nvPr/>
            </p:nvSpPr>
            <p:spPr>
              <a:xfrm>
                <a:off x="7011495" y="401480"/>
                <a:ext cx="3366988" cy="6653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b="1" i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ϑ</a:t>
                </a:r>
                <a:r>
                  <a:rPr lang="uk-UA" b="1" i="1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US" b="1" i="1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</a:t>
                </a:r>
                <a:r>
                  <a:rPr lang="en-US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𝒍</m:t>
                        </m:r>
                        <m:r>
                          <a:rPr lang="uk-UA" sz="2400" b="1" i="1" baseline="-25000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𝟏</m:t>
                        </m:r>
                      </m:num>
                      <m:den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𝒕</m:t>
                        </m:r>
                        <m:r>
                          <a:rPr lang="uk-UA" sz="2400" b="1" i="1" baseline="-25000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𝟏</m:t>
                        </m:r>
                      </m:den>
                    </m:f>
                    <m:r>
                      <a:rPr lang="uk-UA" sz="2400" b="1" i="1" smtClean="0">
                        <a:latin typeface="Cambria Math" panose="02040503050406030204" pitchFamily="18" charset="0"/>
                        <a:ea typeface="Alfios" panose="020705020604050D0803" pitchFamily="18" charset="0"/>
                      </a:rPr>
                      <m:t>=</m:t>
                    </m:r>
                    <m:f>
                      <m:fPr>
                        <m:ctrlP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</m:ctrlPr>
                      </m:fPr>
                      <m:num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𝟐𝟎𝟎</m:t>
                        </m:r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 км</m:t>
                        </m:r>
                      </m:num>
                      <m:den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𝟐</m:t>
                        </m:r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 год</m:t>
                        </m:r>
                      </m:den>
                    </m:f>
                  </m:oMath>
                </a14:m>
                <a:r>
                  <a:rPr lang="ru-RU" sz="24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</a:t>
                </a:r>
                <a:r>
                  <a:rPr lang="ru-RU" sz="16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100 </a:t>
                </a:r>
                <a:r>
                  <a:rPr lang="ru-RU" sz="20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км/год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47B23D0-8D43-9CAE-5712-A6D958BD8F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1495" y="401480"/>
                <a:ext cx="3366988" cy="665310"/>
              </a:xfrm>
              <a:prstGeom prst="rect">
                <a:avLst/>
              </a:prstGeom>
              <a:blipFill>
                <a:blip r:embed="rId11"/>
                <a:stretch>
                  <a:fillRect l="-1447" b="-825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D642DBB-84C0-385A-5DE8-4C39CD9FF5AF}"/>
                  </a:ext>
                </a:extLst>
              </p:cNvPr>
              <p:cNvSpPr txBox="1"/>
              <p:nvPr/>
            </p:nvSpPr>
            <p:spPr>
              <a:xfrm>
                <a:off x="7116941" y="1278908"/>
                <a:ext cx="3366988" cy="6653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b="1" i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ϑ</a:t>
                </a:r>
                <a:r>
                  <a:rPr lang="uk-UA" b="1" i="1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US" b="1" i="1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</a:t>
                </a:r>
                <a:r>
                  <a:rPr lang="en-US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𝒍</m:t>
                        </m:r>
                        <m:r>
                          <a:rPr lang="uk-UA" sz="2400" b="1" i="1" baseline="-25000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𝟐</m:t>
                        </m:r>
                      </m:num>
                      <m:den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𝒕</m:t>
                        </m:r>
                        <m:r>
                          <a:rPr lang="uk-UA" sz="2400" b="1" i="1" baseline="-25000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𝟐</m:t>
                        </m:r>
                      </m:den>
                    </m:f>
                    <m:r>
                      <a:rPr lang="uk-UA" sz="2400" b="1" i="1" smtClean="0">
                        <a:latin typeface="Cambria Math" panose="02040503050406030204" pitchFamily="18" charset="0"/>
                        <a:ea typeface="Alfios" panose="020705020604050D0803" pitchFamily="18" charset="0"/>
                      </a:rPr>
                      <m:t>=</m:t>
                    </m:r>
                    <m:f>
                      <m:fPr>
                        <m:ctrlP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</m:ctrlPr>
                      </m:fPr>
                      <m:num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𝟏𝟎𝟎</m:t>
                        </m:r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 км</m:t>
                        </m:r>
                      </m:num>
                      <m:den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𝟐</m:t>
                        </m:r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 год</m:t>
                        </m:r>
                      </m:den>
                    </m:f>
                  </m:oMath>
                </a14:m>
                <a:r>
                  <a:rPr lang="ru-RU" sz="24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</a:t>
                </a:r>
                <a:r>
                  <a:rPr lang="ru-RU" sz="16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50 </a:t>
                </a:r>
                <a:r>
                  <a:rPr lang="ru-RU" sz="20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км/год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D642DBB-84C0-385A-5DE8-4C39CD9FF5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6941" y="1278908"/>
                <a:ext cx="3366988" cy="665310"/>
              </a:xfrm>
              <a:prstGeom prst="rect">
                <a:avLst/>
              </a:prstGeom>
              <a:blipFill>
                <a:blip r:embed="rId12"/>
                <a:stretch>
                  <a:fillRect l="-1447" b="-825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F96900BA-15BD-9F39-6DFB-E846430EA5AD}"/>
              </a:ext>
            </a:extLst>
          </p:cNvPr>
          <p:cNvSpPr txBox="1"/>
          <p:nvPr/>
        </p:nvSpPr>
        <p:spPr>
          <a:xfrm>
            <a:off x="3920505" y="1326685"/>
            <a:ext cx="28312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Графік шляху Даринки рожевий. Він крутіше піднімається вгору, ніж блакитний графік Петрика. Отже можна зробити висновок, що швидкість Даринки більша.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pic>
        <p:nvPicPr>
          <p:cNvPr id="24" name="Рисунок 23">
            <a:hlinkClick r:id="rId13"/>
            <a:extLst>
              <a:ext uri="{FF2B5EF4-FFF2-40B4-BE49-F238E27FC236}">
                <a16:creationId xmlns:a16="http://schemas.microsoft.com/office/drawing/2014/main" id="{07088C05-3B8F-4996-0208-62EE9A7CEAC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945644"/>
            <a:ext cx="2391741" cy="93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9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1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1" grpId="0"/>
      <p:bldP spid="13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334185" y="665388"/>
            <a:ext cx="11523630" cy="7363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графіком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залежності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шляху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часу для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рівномірного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руху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визначте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швидкість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руху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тіла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подайте в м/с і км/год.</a:t>
            </a:r>
            <a:endParaRPr lang="uk-UA" sz="2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Стрілка: п’ятикутник 3">
            <a:extLst>
              <a:ext uri="{FF2B5EF4-FFF2-40B4-BE49-F238E27FC236}">
                <a16:creationId xmlns:a16="http://schemas.microsoft.com/office/drawing/2014/main" id="{1958092C-B63B-48F5-B9C7-D93933634076}"/>
              </a:ext>
            </a:extLst>
          </p:cNvPr>
          <p:cNvSpPr/>
          <p:nvPr/>
        </p:nvSpPr>
        <p:spPr>
          <a:xfrm>
            <a:off x="0" y="45956"/>
            <a:ext cx="2117520" cy="565608"/>
          </a:xfrm>
          <a:prstGeom prst="homePlate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Задача 2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4B9D1CB-441A-4EE3-AB48-569773DE4E9F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85" y="1930400"/>
            <a:ext cx="3896260" cy="535962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FDDBF43-09A8-46CA-BF7E-DCC9B86C70B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7743" t="23799" r="4677" b="16559"/>
          <a:stretch/>
        </p:blipFill>
        <p:spPr>
          <a:xfrm>
            <a:off x="4670322" y="1543665"/>
            <a:ext cx="4581833" cy="4090220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9DF62739-125E-9BB7-B5E6-3C0C1193D6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945644"/>
            <a:ext cx="2391741" cy="93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5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4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4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Зошит шкільний Kite Hot Wheels HW21-236, 18 аркушів, клітинка | Kite Україна">
            <a:extLst>
              <a:ext uri="{FF2B5EF4-FFF2-40B4-BE49-F238E27FC236}">
                <a16:creationId xmlns:a16="http://schemas.microsoft.com/office/drawing/2014/main" id="{3CD79FAE-FA11-4284-BB33-D1AD6ABDA6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69" t="21075" r="2258" b="21864"/>
          <a:stretch/>
        </p:blipFill>
        <p:spPr bwMode="auto">
          <a:xfrm>
            <a:off x="1483066" y="147483"/>
            <a:ext cx="10512290" cy="628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artoon little boy studying 8390465 Vector Art at Vecteezy">
            <a:extLst>
              <a:ext uri="{FF2B5EF4-FFF2-40B4-BE49-F238E27FC236}">
                <a16:creationId xmlns:a16="http://schemas.microsoft.com/office/drawing/2014/main" id="{1E9D2A54-41EA-4D35-B6AB-31C62548BC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74"/>
          <a:stretch/>
        </p:blipFill>
        <p:spPr bwMode="auto">
          <a:xfrm>
            <a:off x="33376" y="4444181"/>
            <a:ext cx="1982238" cy="241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F38BE58C-34BE-4BE1-85C9-A5A7D677311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792386" y="5853504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71B95E-7501-818E-90EE-A02D74088EC4}"/>
              </a:ext>
            </a:extLst>
          </p:cNvPr>
          <p:cNvSpPr txBox="1"/>
          <p:nvPr/>
        </p:nvSpPr>
        <p:spPr>
          <a:xfrm>
            <a:off x="2187448" y="243037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Задача 2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D084B2-916D-D724-EC77-0118782BA7E1}"/>
              </a:ext>
            </a:extLst>
          </p:cNvPr>
          <p:cNvSpPr txBox="1"/>
          <p:nvPr/>
        </p:nvSpPr>
        <p:spPr>
          <a:xfrm>
            <a:off x="2187448" y="523257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u="sng" dirty="0"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b="1" i="1" u="sng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1B9D8E4-9BA9-632B-754B-5074DD599C2C}"/>
              </a:ext>
            </a:extLst>
          </p:cNvPr>
          <p:cNvSpPr txBox="1"/>
          <p:nvPr/>
        </p:nvSpPr>
        <p:spPr>
          <a:xfrm>
            <a:off x="2187448" y="1291106"/>
            <a:ext cx="1673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u="sng" dirty="0">
                <a:latin typeface="Alfios" panose="020705020604050D0803" pitchFamily="18" charset="0"/>
                <a:ea typeface="Alfios" panose="020705020604050D0803" pitchFamily="18" charset="0"/>
              </a:rPr>
              <a:t>Знайти:</a:t>
            </a:r>
          </a:p>
          <a:p>
            <a:endParaRPr lang="ru-RU" b="1" i="1" u="sng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B745180-9CEC-A147-E853-8FED33010687}"/>
              </a:ext>
            </a:extLst>
          </p:cNvPr>
          <p:cNvSpPr txBox="1"/>
          <p:nvPr/>
        </p:nvSpPr>
        <p:spPr>
          <a:xfrm>
            <a:off x="2257607" y="1633674"/>
            <a:ext cx="734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ϑ</a:t>
            </a:r>
            <a:r>
              <a:rPr lang="en-US" b="1" i="1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- ?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5" name="Пряма сполучна лінія 14">
            <a:extLst>
              <a:ext uri="{FF2B5EF4-FFF2-40B4-BE49-F238E27FC236}">
                <a16:creationId xmlns:a16="http://schemas.microsoft.com/office/drawing/2014/main" id="{6E68C338-2EFB-6C9E-3615-6CC91DB48CE4}"/>
              </a:ext>
            </a:extLst>
          </p:cNvPr>
          <p:cNvCxnSpPr>
            <a:cxnSpLocks/>
          </p:cNvCxnSpPr>
          <p:nvPr/>
        </p:nvCxnSpPr>
        <p:spPr>
          <a:xfrm>
            <a:off x="3860800" y="584510"/>
            <a:ext cx="0" cy="14184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346232C3-5FCD-CC1B-293D-68E85793A3A9}"/>
              </a:ext>
            </a:extLst>
          </p:cNvPr>
          <p:cNvSpPr txBox="1"/>
          <p:nvPr/>
        </p:nvSpPr>
        <p:spPr>
          <a:xfrm>
            <a:off x="2257607" y="921774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Графік шляху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3745B9C1-7109-3238-D552-6F84C157AD8E}"/>
              </a:ext>
            </a:extLst>
          </p:cNvPr>
          <p:cNvCxnSpPr>
            <a:cxnSpLocks/>
          </p:cNvCxnSpPr>
          <p:nvPr/>
        </p:nvCxnSpPr>
        <p:spPr>
          <a:xfrm>
            <a:off x="2187448" y="1291106"/>
            <a:ext cx="167335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3A801625-D805-9740-D69C-971F779DCA2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7743" t="23799" r="4677" b="16559"/>
          <a:stretch/>
        </p:blipFill>
        <p:spPr>
          <a:xfrm>
            <a:off x="2977000" y="2955127"/>
            <a:ext cx="3616646" cy="322859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9EF9008-3930-BD81-FD4C-6FA5F58B8EFC}"/>
                  </a:ext>
                </a:extLst>
              </p:cNvPr>
              <p:cNvSpPr txBox="1"/>
              <p:nvPr/>
            </p:nvSpPr>
            <p:spPr>
              <a:xfrm>
                <a:off x="3884056" y="503558"/>
                <a:ext cx="1077184" cy="6184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𝝑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uk-UA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𝒍</m:t>
                          </m:r>
                        </m:num>
                        <m:den>
                          <m:r>
                            <a:rPr lang="en-US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</m:t>
                          </m:r>
                        </m:den>
                      </m:f>
                      <m:r>
                        <a:rPr lang="en-US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9EF9008-3930-BD81-FD4C-6FA5F58B8E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4056" y="503558"/>
                <a:ext cx="1077184" cy="61843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Пряма сполучна лінія 21">
            <a:extLst>
              <a:ext uri="{FF2B5EF4-FFF2-40B4-BE49-F238E27FC236}">
                <a16:creationId xmlns:a16="http://schemas.microsoft.com/office/drawing/2014/main" id="{D90DB3CE-4FF5-1308-7474-2416A4EEEF44}"/>
              </a:ext>
            </a:extLst>
          </p:cNvPr>
          <p:cNvCxnSpPr>
            <a:cxnSpLocks/>
          </p:cNvCxnSpPr>
          <p:nvPr/>
        </p:nvCxnSpPr>
        <p:spPr>
          <a:xfrm>
            <a:off x="5078501" y="584510"/>
            <a:ext cx="0" cy="14184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ED06499-FCAB-0275-E4CF-F68DE228A08F}"/>
                  </a:ext>
                </a:extLst>
              </p:cNvPr>
              <p:cNvSpPr txBox="1"/>
              <p:nvPr/>
            </p:nvSpPr>
            <p:spPr>
              <a:xfrm>
                <a:off x="5161349" y="488001"/>
                <a:ext cx="2421194" cy="6127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𝝑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uk-UA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𝟕𝟐</m:t>
                          </m:r>
                          <m:r>
                            <a:rPr lang="uk-UA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м</m:t>
                          </m:r>
                        </m:num>
                        <m:den>
                          <m:r>
                            <a:rPr lang="uk-UA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𝟖𝟎</m:t>
                          </m:r>
                          <m:r>
                            <a:rPr lang="uk-UA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с</m:t>
                          </m:r>
                        </m:den>
                      </m:f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𝟗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м/с</m:t>
                      </m:r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1ED06499-FCAB-0275-E4CF-F68DE228A0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349" y="488001"/>
                <a:ext cx="2421194" cy="61279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2ED3626-79BC-BEA6-F28D-437237E0319F}"/>
                  </a:ext>
                </a:extLst>
              </p:cNvPr>
              <p:cNvSpPr txBox="1"/>
              <p:nvPr/>
            </p:nvSpPr>
            <p:spPr>
              <a:xfrm>
                <a:off x="5148658" y="1244939"/>
                <a:ext cx="3616647" cy="6127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𝝑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𝟗</m:t>
                      </m:r>
                      <m:f>
                        <m:fPr>
                          <m:ctrlPr>
                            <a:rPr lang="uk-UA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м</m:t>
                          </m:r>
                        </m:num>
                        <m:den>
                          <m:r>
                            <a:rPr lang="uk-UA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с</m:t>
                          </m:r>
                        </m:den>
                      </m:f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uk-UA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𝟑𝟔</m:t>
                          </m:r>
                        </m:num>
                        <m:den>
                          <m:r>
                            <a:rPr lang="uk-UA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den>
                      </m:f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𝟐𝟒</m:t>
                      </m:r>
                      <m:r>
                        <a:rPr lang="uk-UA" sz="1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км/год</m:t>
                      </m:r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2ED3626-79BC-BEA6-F28D-437237E031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658" y="1244939"/>
                <a:ext cx="3616647" cy="6127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4" descr="Ручка шариковая Buromax BM.8100 купить по цене в 4.9 грн | есть в наличии в  интернет-магазине ТМ Буромакс">
            <a:extLst>
              <a:ext uri="{FF2B5EF4-FFF2-40B4-BE49-F238E27FC236}">
                <a16:creationId xmlns:a16="http://schemas.microsoft.com/office/drawing/2014/main" id="{39E4F7E1-B5FD-0C63-DF54-A0B691144F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7" t="62896" r="8321" b="21565"/>
          <a:stretch/>
        </p:blipFill>
        <p:spPr bwMode="auto">
          <a:xfrm rot="17599127">
            <a:off x="6349022" y="4185154"/>
            <a:ext cx="4732495" cy="51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>
            <a:hlinkClick r:id="rId13"/>
            <a:extLst>
              <a:ext uri="{FF2B5EF4-FFF2-40B4-BE49-F238E27FC236}">
                <a16:creationId xmlns:a16="http://schemas.microsoft.com/office/drawing/2014/main" id="{1DE7D879-E330-A55A-22F7-E00C77BEE02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945644"/>
            <a:ext cx="2391741" cy="93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73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2" grpId="0"/>
      <p:bldP spid="14" grpId="0"/>
      <p:bldP spid="17" grpId="0"/>
      <p:bldP spid="21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334185" y="665388"/>
            <a:ext cx="11523630" cy="7363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Охарактеризуйте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графік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залежності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шляху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часу?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швидкість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шлях на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ділянках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ОА, АВ, ВС?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Побудуйте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графік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залежності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швидкості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часу.</a:t>
            </a:r>
            <a:endParaRPr lang="uk-UA" sz="2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Стрілка: п’ятикутник 3">
            <a:extLst>
              <a:ext uri="{FF2B5EF4-FFF2-40B4-BE49-F238E27FC236}">
                <a16:creationId xmlns:a16="http://schemas.microsoft.com/office/drawing/2014/main" id="{1958092C-B63B-48F5-B9C7-D93933634076}"/>
              </a:ext>
            </a:extLst>
          </p:cNvPr>
          <p:cNvSpPr/>
          <p:nvPr/>
        </p:nvSpPr>
        <p:spPr>
          <a:xfrm>
            <a:off x="0" y="45956"/>
            <a:ext cx="2117520" cy="565608"/>
          </a:xfrm>
          <a:prstGeom prst="homePlate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Задача 3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4B9D1CB-441A-4EE3-AB48-569773DE4E9F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85" y="1930400"/>
            <a:ext cx="3896260" cy="5359623"/>
          </a:xfrm>
          <a:prstGeom prst="rect">
            <a:avLst/>
          </a:prstGeom>
        </p:spPr>
      </p:pic>
      <p:pic>
        <p:nvPicPr>
          <p:cNvPr id="7" name="Объект 5">
            <a:extLst>
              <a:ext uri="{FF2B5EF4-FFF2-40B4-BE49-F238E27FC236}">
                <a16:creationId xmlns:a16="http://schemas.microsoft.com/office/drawing/2014/main" id="{3E7D6AD5-D62E-4436-8419-F3B8E249D63A}"/>
              </a:ext>
            </a:extLst>
          </p:cNvPr>
          <p:cNvPicPr>
            <a:picLocks noGrp="1"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27392" y="1458733"/>
            <a:ext cx="5047549" cy="4302882"/>
          </a:xfrm>
          <a:prstGeom prst="rect">
            <a:avLst/>
          </a:prstGeom>
        </p:spPr>
      </p:pic>
      <p:sp>
        <p:nvSpPr>
          <p:cNvPr id="8" name="Прямоугольник 8">
            <a:extLst>
              <a:ext uri="{FF2B5EF4-FFF2-40B4-BE49-F238E27FC236}">
                <a16:creationId xmlns:a16="http://schemas.microsoft.com/office/drawing/2014/main" id="{168872F9-A132-4D6A-B27B-873E593BE28C}"/>
              </a:ext>
            </a:extLst>
          </p:cNvPr>
          <p:cNvSpPr/>
          <p:nvPr/>
        </p:nvSpPr>
        <p:spPr>
          <a:xfrm>
            <a:off x="5884011" y="2967335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b="1" dirty="0">
                <a:solidFill>
                  <a:srgbClr val="FF0000"/>
                </a:solidFill>
              </a:rPr>
              <a:t>А</a:t>
            </a:r>
            <a:endParaRPr lang="en-US" sz="2400" dirty="0"/>
          </a:p>
        </p:txBody>
      </p:sp>
      <p:sp>
        <p:nvSpPr>
          <p:cNvPr id="9" name="Прямоугольник 9">
            <a:extLst>
              <a:ext uri="{FF2B5EF4-FFF2-40B4-BE49-F238E27FC236}">
                <a16:creationId xmlns:a16="http://schemas.microsoft.com/office/drawing/2014/main" id="{22D10ADC-3BB0-4720-8E89-B0BB5D6C243F}"/>
              </a:ext>
            </a:extLst>
          </p:cNvPr>
          <p:cNvSpPr/>
          <p:nvPr/>
        </p:nvSpPr>
        <p:spPr>
          <a:xfrm>
            <a:off x="6983816" y="1930400"/>
            <a:ext cx="334700" cy="53483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rgbClr val="FF0000"/>
                </a:solidFill>
              </a:rPr>
              <a:t>В</a:t>
            </a:r>
            <a:endParaRPr lang="en-US" sz="2800" dirty="0"/>
          </a:p>
        </p:txBody>
      </p:sp>
      <p:sp>
        <p:nvSpPr>
          <p:cNvPr id="11" name="Прямоугольник 9">
            <a:extLst>
              <a:ext uri="{FF2B5EF4-FFF2-40B4-BE49-F238E27FC236}">
                <a16:creationId xmlns:a16="http://schemas.microsoft.com/office/drawing/2014/main" id="{84878C44-F35B-4E16-9E7D-8474918BAE1B}"/>
              </a:ext>
            </a:extLst>
          </p:cNvPr>
          <p:cNvSpPr/>
          <p:nvPr/>
        </p:nvSpPr>
        <p:spPr>
          <a:xfrm>
            <a:off x="7548113" y="1942015"/>
            <a:ext cx="334700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rgbClr val="FF0000"/>
                </a:solidFill>
              </a:rPr>
              <a:t>С</a:t>
            </a:r>
            <a:endParaRPr lang="en-US" sz="2800" dirty="0"/>
          </a:p>
        </p:txBody>
      </p:sp>
      <p:sp>
        <p:nvSpPr>
          <p:cNvPr id="12" name="Прямоугольник 8">
            <a:extLst>
              <a:ext uri="{FF2B5EF4-FFF2-40B4-BE49-F238E27FC236}">
                <a16:creationId xmlns:a16="http://schemas.microsoft.com/office/drawing/2014/main" id="{9D7405D0-8B54-47C2-95BE-7C0C6129E567}"/>
              </a:ext>
            </a:extLst>
          </p:cNvPr>
          <p:cNvSpPr/>
          <p:nvPr/>
        </p:nvSpPr>
        <p:spPr>
          <a:xfrm>
            <a:off x="5342729" y="4875291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b="1" dirty="0">
                <a:solidFill>
                  <a:srgbClr val="FF0000"/>
                </a:solidFill>
              </a:rPr>
              <a:t>О</a:t>
            </a:r>
            <a:endParaRPr lang="en-US" sz="2400" dirty="0"/>
          </a:p>
        </p:txBody>
      </p:sp>
      <p:pic>
        <p:nvPicPr>
          <p:cNvPr id="13" name="Рисунок 12">
            <a:hlinkClick r:id="rId7"/>
            <a:extLst>
              <a:ext uri="{FF2B5EF4-FFF2-40B4-BE49-F238E27FC236}">
                <a16:creationId xmlns:a16="http://schemas.microsoft.com/office/drawing/2014/main" id="{C358873C-D9E3-C126-DB8D-A01E718A431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945644"/>
            <a:ext cx="2391741" cy="93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71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4" grpId="0" animBg="1"/>
          <p:bldP spid="8" grpId="0"/>
          <p:bldP spid="9" grpId="0"/>
          <p:bldP spid="11" grpId="0"/>
          <p:bldP spid="1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4" grpId="0" animBg="1"/>
          <p:bldP spid="8" grpId="0"/>
          <p:bldP spid="9" grpId="0"/>
          <p:bldP spid="11" grpId="0"/>
          <p:bldP spid="12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Зошит шкільний Kite Hot Wheels HW21-236, 18 аркушів, клітинка | Kite Україна">
            <a:extLst>
              <a:ext uri="{FF2B5EF4-FFF2-40B4-BE49-F238E27FC236}">
                <a16:creationId xmlns:a16="http://schemas.microsoft.com/office/drawing/2014/main" id="{3CD79FAE-FA11-4284-BB33-D1AD6ABDA6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69" t="21075" r="2258" b="21864"/>
          <a:stretch/>
        </p:blipFill>
        <p:spPr bwMode="auto">
          <a:xfrm>
            <a:off x="1483066" y="137674"/>
            <a:ext cx="10512290" cy="628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artoon little boy studying 8390465 Vector Art at Vecteezy">
            <a:extLst>
              <a:ext uri="{FF2B5EF4-FFF2-40B4-BE49-F238E27FC236}">
                <a16:creationId xmlns:a16="http://schemas.microsoft.com/office/drawing/2014/main" id="{7561A875-E9B4-42A9-8E52-8079784C0C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74"/>
          <a:stretch/>
        </p:blipFill>
        <p:spPr bwMode="auto">
          <a:xfrm>
            <a:off x="33376" y="4444181"/>
            <a:ext cx="1982238" cy="241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5"/>
            <a:extLst>
              <a:ext uri="{FF2B5EF4-FFF2-40B4-BE49-F238E27FC236}">
                <a16:creationId xmlns:a16="http://schemas.microsoft.com/office/drawing/2014/main" id="{6986B89D-E4C1-40DC-8790-A679C10BB8A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792386" y="5853504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62EC1625-ABD4-24DA-2DE9-F4452E9A27C1}"/>
              </a:ext>
            </a:extLst>
          </p:cNvPr>
          <p:cNvPicPr>
            <a:picLocks noGrp="1"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52598" y="3434683"/>
            <a:ext cx="3842758" cy="3275834"/>
          </a:xfrm>
          <a:prstGeom prst="rect">
            <a:avLst/>
          </a:prstGeom>
        </p:spPr>
      </p:pic>
      <p:sp>
        <p:nvSpPr>
          <p:cNvPr id="7" name="Прямоугольник 8">
            <a:extLst>
              <a:ext uri="{FF2B5EF4-FFF2-40B4-BE49-F238E27FC236}">
                <a16:creationId xmlns:a16="http://schemas.microsoft.com/office/drawing/2014/main" id="{6F27A463-DB4A-1079-8B5C-77E1B3980A3F}"/>
              </a:ext>
            </a:extLst>
          </p:cNvPr>
          <p:cNvSpPr/>
          <p:nvPr/>
        </p:nvSpPr>
        <p:spPr>
          <a:xfrm>
            <a:off x="9076623" y="4444180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b="1" dirty="0">
                <a:solidFill>
                  <a:srgbClr val="FF0000"/>
                </a:solidFill>
              </a:rPr>
              <a:t>А</a:t>
            </a:r>
            <a:endParaRPr lang="en-US" sz="2400" dirty="0"/>
          </a:p>
        </p:txBody>
      </p:sp>
      <p:sp>
        <p:nvSpPr>
          <p:cNvPr id="8" name="Прямоугольник 9">
            <a:extLst>
              <a:ext uri="{FF2B5EF4-FFF2-40B4-BE49-F238E27FC236}">
                <a16:creationId xmlns:a16="http://schemas.microsoft.com/office/drawing/2014/main" id="{8B116451-158F-7FA2-883C-B0A897D2CAA7}"/>
              </a:ext>
            </a:extLst>
          </p:cNvPr>
          <p:cNvSpPr/>
          <p:nvPr/>
        </p:nvSpPr>
        <p:spPr>
          <a:xfrm>
            <a:off x="9804494" y="3801378"/>
            <a:ext cx="334700" cy="53483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rgbClr val="FF0000"/>
                </a:solidFill>
              </a:rPr>
              <a:t>В</a:t>
            </a:r>
            <a:endParaRPr lang="en-US" sz="2800" dirty="0"/>
          </a:p>
        </p:txBody>
      </p:sp>
      <p:sp>
        <p:nvSpPr>
          <p:cNvPr id="9" name="Прямоугольник 9">
            <a:extLst>
              <a:ext uri="{FF2B5EF4-FFF2-40B4-BE49-F238E27FC236}">
                <a16:creationId xmlns:a16="http://schemas.microsoft.com/office/drawing/2014/main" id="{AC691190-CF5C-C5CF-C48F-AC4018B8B153}"/>
              </a:ext>
            </a:extLst>
          </p:cNvPr>
          <p:cNvSpPr/>
          <p:nvPr/>
        </p:nvSpPr>
        <p:spPr>
          <a:xfrm>
            <a:off x="10374234" y="3812993"/>
            <a:ext cx="334700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rgbClr val="FF0000"/>
                </a:solidFill>
              </a:rPr>
              <a:t>С</a:t>
            </a:r>
            <a:endParaRPr lang="en-US" sz="2800" dirty="0"/>
          </a:p>
        </p:txBody>
      </p:sp>
      <p:sp>
        <p:nvSpPr>
          <p:cNvPr id="10" name="Прямоугольник 8">
            <a:extLst>
              <a:ext uri="{FF2B5EF4-FFF2-40B4-BE49-F238E27FC236}">
                <a16:creationId xmlns:a16="http://schemas.microsoft.com/office/drawing/2014/main" id="{6F8257F9-F83C-7639-039F-9335645657FC}"/>
              </a:ext>
            </a:extLst>
          </p:cNvPr>
          <p:cNvSpPr/>
          <p:nvPr/>
        </p:nvSpPr>
        <p:spPr>
          <a:xfrm>
            <a:off x="8607784" y="5958823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b="1" dirty="0">
                <a:solidFill>
                  <a:srgbClr val="FF0000"/>
                </a:solidFill>
              </a:rPr>
              <a:t>О</a:t>
            </a:r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989899-EE76-D17A-9A16-CF8436E2A755}"/>
              </a:ext>
            </a:extLst>
          </p:cNvPr>
          <p:cNvSpPr txBox="1"/>
          <p:nvPr/>
        </p:nvSpPr>
        <p:spPr>
          <a:xfrm>
            <a:off x="2187448" y="243037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Задача 3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4DD4922-2A4B-39CE-530C-09B18FB1D5A2}"/>
              </a:ext>
            </a:extLst>
          </p:cNvPr>
          <p:cNvSpPr txBox="1"/>
          <p:nvPr/>
        </p:nvSpPr>
        <p:spPr>
          <a:xfrm>
            <a:off x="2187448" y="523257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u="sng" dirty="0"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b="1" i="1" u="sng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51F042-A89C-6206-7F9B-B4E7AC3114BB}"/>
              </a:ext>
            </a:extLst>
          </p:cNvPr>
          <p:cNvSpPr txBox="1"/>
          <p:nvPr/>
        </p:nvSpPr>
        <p:spPr>
          <a:xfrm>
            <a:off x="2187448" y="1291106"/>
            <a:ext cx="1673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u="sng" dirty="0">
                <a:latin typeface="Alfios" panose="020705020604050D0803" pitchFamily="18" charset="0"/>
                <a:ea typeface="Alfios" panose="020705020604050D0803" pitchFamily="18" charset="0"/>
              </a:rPr>
              <a:t>Знайти:</a:t>
            </a:r>
          </a:p>
          <a:p>
            <a:endParaRPr lang="ru-RU" b="1" i="1" u="sng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6" name="Пряма сполучна лінія 15">
            <a:extLst>
              <a:ext uri="{FF2B5EF4-FFF2-40B4-BE49-F238E27FC236}">
                <a16:creationId xmlns:a16="http://schemas.microsoft.com/office/drawing/2014/main" id="{7569422A-026F-23E2-08B8-A03EFD54A913}"/>
              </a:ext>
            </a:extLst>
          </p:cNvPr>
          <p:cNvCxnSpPr>
            <a:cxnSpLocks/>
          </p:cNvCxnSpPr>
          <p:nvPr/>
        </p:nvCxnSpPr>
        <p:spPr>
          <a:xfrm>
            <a:off x="3860800" y="584510"/>
            <a:ext cx="0" cy="14184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232DF04-E119-95D0-D593-134A3EF43115}"/>
              </a:ext>
            </a:extLst>
          </p:cNvPr>
          <p:cNvSpPr txBox="1"/>
          <p:nvPr/>
        </p:nvSpPr>
        <p:spPr>
          <a:xfrm>
            <a:off x="2187448" y="882124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Графік шляху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465DD68E-4612-77B2-8F97-2830E38F96EE}"/>
              </a:ext>
            </a:extLst>
          </p:cNvPr>
          <p:cNvCxnSpPr>
            <a:cxnSpLocks/>
          </p:cNvCxnSpPr>
          <p:nvPr/>
        </p:nvCxnSpPr>
        <p:spPr>
          <a:xfrm>
            <a:off x="2187448" y="1291106"/>
            <a:ext cx="167335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EA610C1F-D616-48D7-36D6-D545F4DDA09D}"/>
              </a:ext>
            </a:extLst>
          </p:cNvPr>
          <p:cNvSpPr txBox="1"/>
          <p:nvPr/>
        </p:nvSpPr>
        <p:spPr>
          <a:xfrm>
            <a:off x="2257607" y="1633674"/>
            <a:ext cx="734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ϑ</a:t>
            </a:r>
            <a:r>
              <a:rPr lang="en-US" b="1" i="1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- ?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24A8722-CA1A-4F68-F98C-E6C6BEFC0B77}"/>
                  </a:ext>
                </a:extLst>
              </p:cNvPr>
              <p:cNvSpPr txBox="1"/>
              <p:nvPr/>
            </p:nvSpPr>
            <p:spPr>
              <a:xfrm>
                <a:off x="2257607" y="1937437"/>
                <a:ext cx="7349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- ?</a:t>
                </a:r>
                <a:endParaRPr lang="ru-RU" b="1" i="1" dirty="0">
                  <a:latin typeface="Alfios" panose="020705020604050D0803" pitchFamily="18" charset="0"/>
                  <a:ea typeface="Alfios" panose="020705020604050D0803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24A8722-CA1A-4F68-F98C-E6C6BEFC0B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7607" y="1937437"/>
                <a:ext cx="734975" cy="369332"/>
              </a:xfrm>
              <a:prstGeom prst="rect">
                <a:avLst/>
              </a:prstGeom>
              <a:blipFill>
                <a:blip r:embed="rId9"/>
                <a:stretch>
                  <a:fillRect t="-6667" b="-3000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A75B4FEE-A9CB-DD16-9234-48DE18C0AC07}"/>
              </a:ext>
            </a:extLst>
          </p:cNvPr>
          <p:cNvSpPr txBox="1"/>
          <p:nvPr/>
        </p:nvSpPr>
        <p:spPr>
          <a:xfrm>
            <a:off x="2187448" y="2232771"/>
            <a:ext cx="2000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Графік 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ϑ(</a:t>
            </a:r>
            <a:r>
              <a:rPr lang="en-US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t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) 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- ?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pic>
        <p:nvPicPr>
          <p:cNvPr id="22" name="Picture 4" descr="Ручка шариковая Buromax BM.8100 купить по цене в 4.9 грн | есть в наличии в  интернет-магазине ТМ Буромакс">
            <a:extLst>
              <a:ext uri="{FF2B5EF4-FFF2-40B4-BE49-F238E27FC236}">
                <a16:creationId xmlns:a16="http://schemas.microsoft.com/office/drawing/2014/main" id="{73E4FEA7-E394-B776-08C0-4B4CC5F6F0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7" t="62896" r="8321" b="21565"/>
          <a:stretch/>
        </p:blipFill>
        <p:spPr bwMode="auto">
          <a:xfrm rot="16691196">
            <a:off x="9338412" y="3734263"/>
            <a:ext cx="4732495" cy="51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A5D87CE-9EBA-4334-6963-821237CBF662}"/>
              </a:ext>
            </a:extLst>
          </p:cNvPr>
          <p:cNvSpPr txBox="1"/>
          <p:nvPr/>
        </p:nvSpPr>
        <p:spPr>
          <a:xfrm>
            <a:off x="4008168" y="460108"/>
            <a:ext cx="28312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На ділянці ОА тіло рухалося рівномірно протягом 1 години. 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0DB119A-13BE-9404-1C5C-CD48840887A8}"/>
              </a:ext>
            </a:extLst>
          </p:cNvPr>
          <p:cNvSpPr txBox="1"/>
          <p:nvPr/>
        </p:nvSpPr>
        <p:spPr>
          <a:xfrm>
            <a:off x="4000261" y="1334982"/>
            <a:ext cx="28312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На ділянці АВ також був рівномірний рух ще протягом 2 годин.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761CB2F-8FBC-4852-5886-D88FB7CB34CA}"/>
              </a:ext>
            </a:extLst>
          </p:cNvPr>
          <p:cNvSpPr txBox="1"/>
          <p:nvPr/>
        </p:nvSpPr>
        <p:spPr>
          <a:xfrm>
            <a:off x="4016039" y="2261955"/>
            <a:ext cx="28312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На ділянці ВС тіло не рухалося і перебувало у спокої, бо час ішов, а шлях не змінювався.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C28E702-A2A7-7FFE-001C-A397155A1C2A}"/>
                  </a:ext>
                </a:extLst>
              </p:cNvPr>
              <p:cNvSpPr txBox="1"/>
              <p:nvPr/>
            </p:nvSpPr>
            <p:spPr>
              <a:xfrm>
                <a:off x="4050692" y="3478535"/>
                <a:ext cx="734975" cy="6313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b="1" i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ϑ</a:t>
                </a:r>
                <a:r>
                  <a:rPr lang="en-US" b="1" i="1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</a:t>
                </a:r>
                <a:r>
                  <a:rPr lang="en-US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𝒍</m:t>
                        </m:r>
                      </m:num>
                      <m:den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𝒕</m:t>
                        </m:r>
                      </m:den>
                    </m:f>
                  </m:oMath>
                </a14:m>
                <a:endParaRPr lang="ru-RU" sz="2400" b="1" i="1" dirty="0">
                  <a:latin typeface="Alfios" panose="020705020604050D0803" pitchFamily="18" charset="0"/>
                  <a:ea typeface="Alfios" panose="020705020604050D0803" pitchFamily="18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C28E702-A2A7-7FFE-001C-A397155A1C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0692" y="3478535"/>
                <a:ext cx="734975" cy="631391"/>
              </a:xfrm>
              <a:prstGeom prst="rect">
                <a:avLst/>
              </a:prstGeom>
              <a:blipFill>
                <a:blip r:embed="rId11"/>
                <a:stretch>
                  <a:fillRect l="-6612" b="-388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F56D8CE-3549-B8EA-2555-0044CDA4E6BA}"/>
                  </a:ext>
                </a:extLst>
              </p:cNvPr>
              <p:cNvSpPr txBox="1"/>
              <p:nvPr/>
            </p:nvSpPr>
            <p:spPr>
              <a:xfrm>
                <a:off x="3492416" y="4049501"/>
                <a:ext cx="3366988" cy="6653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b="1" i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ϑ</a:t>
                </a:r>
                <a:r>
                  <a:rPr lang="uk-UA" b="1" i="1" baseline="-250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ОА</a:t>
                </a:r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</a:t>
                </a:r>
                <a:r>
                  <a:rPr lang="en-US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𝒍</m:t>
                        </m:r>
                      </m:num>
                      <m:den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𝒕</m:t>
                        </m:r>
                      </m:den>
                    </m:f>
                    <m:r>
                      <a:rPr lang="uk-UA" sz="2400" b="1" i="1" smtClean="0">
                        <a:latin typeface="Cambria Math" panose="02040503050406030204" pitchFamily="18" charset="0"/>
                        <a:ea typeface="Alfios" panose="020705020604050D0803" pitchFamily="18" charset="0"/>
                      </a:rPr>
                      <m:t>=</m:t>
                    </m:r>
                    <m:f>
                      <m:fPr>
                        <m:ctrlP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</m:ctrlPr>
                      </m:fPr>
                      <m:num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𝟐𝟎</m:t>
                        </m:r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 км</m:t>
                        </m:r>
                      </m:num>
                      <m:den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𝟏</m:t>
                        </m:r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 год</m:t>
                        </m:r>
                      </m:den>
                    </m:f>
                  </m:oMath>
                </a14:m>
                <a:r>
                  <a:rPr lang="ru-RU" sz="24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 </a:t>
                </a:r>
                <a:r>
                  <a:rPr lang="ru-RU" sz="16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20 </a:t>
                </a:r>
                <a:r>
                  <a:rPr lang="ru-RU" sz="20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км/год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F56D8CE-3549-B8EA-2555-0044CDA4E6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2416" y="4049501"/>
                <a:ext cx="3366988" cy="665310"/>
              </a:xfrm>
              <a:prstGeom prst="rect">
                <a:avLst/>
              </a:prstGeom>
              <a:blipFill>
                <a:blip r:embed="rId12"/>
                <a:stretch>
                  <a:fillRect l="-1630" b="-825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FAF80E7D-A8EC-9E86-A41E-E52E7CE2120B}"/>
                  </a:ext>
                </a:extLst>
              </p:cNvPr>
              <p:cNvSpPr txBox="1"/>
              <p:nvPr/>
            </p:nvSpPr>
            <p:spPr>
              <a:xfrm>
                <a:off x="3577631" y="4767239"/>
                <a:ext cx="3366988" cy="6653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b="1" i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ϑ</a:t>
                </a:r>
                <a:r>
                  <a:rPr lang="uk-UA" b="1" i="1" baseline="-250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АВ</a:t>
                </a:r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</a:t>
                </a:r>
                <a:r>
                  <a:rPr lang="en-US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𝒍</m:t>
                        </m:r>
                      </m:num>
                      <m:den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𝒕</m:t>
                        </m:r>
                      </m:den>
                    </m:f>
                    <m:r>
                      <a:rPr lang="uk-UA" sz="2400" b="1" i="1" smtClean="0">
                        <a:latin typeface="Cambria Math" panose="02040503050406030204" pitchFamily="18" charset="0"/>
                        <a:ea typeface="Alfios" panose="020705020604050D0803" pitchFamily="18" charset="0"/>
                      </a:rPr>
                      <m:t>=</m:t>
                    </m:r>
                    <m:f>
                      <m:fPr>
                        <m:ctrlP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</m:ctrlPr>
                      </m:fPr>
                      <m:num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𝟏𝟎</m:t>
                        </m:r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 км</m:t>
                        </m:r>
                      </m:num>
                      <m:den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𝟐</m:t>
                        </m:r>
                        <m: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 год</m:t>
                        </m:r>
                      </m:den>
                    </m:f>
                  </m:oMath>
                </a14:m>
                <a:r>
                  <a:rPr lang="ru-RU" sz="24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 </a:t>
                </a:r>
                <a:r>
                  <a:rPr lang="ru-RU" sz="16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5 </a:t>
                </a:r>
                <a:r>
                  <a:rPr lang="ru-RU" sz="20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км/год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FAF80E7D-A8EC-9E86-A41E-E52E7CE212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7631" y="4767239"/>
                <a:ext cx="3366988" cy="665310"/>
              </a:xfrm>
              <a:prstGeom prst="rect">
                <a:avLst/>
              </a:prstGeom>
              <a:blipFill>
                <a:blip r:embed="rId13"/>
                <a:stretch>
                  <a:fillRect l="-1630" b="-825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0106E97-506F-FB2C-E3D9-FA560D875210}"/>
                  </a:ext>
                </a:extLst>
              </p:cNvPr>
              <p:cNvSpPr txBox="1"/>
              <p:nvPr/>
            </p:nvSpPr>
            <p:spPr>
              <a:xfrm>
                <a:off x="3635626" y="5506186"/>
                <a:ext cx="2303161" cy="6313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b="1" i="1" dirty="0" err="1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ϑ</a:t>
                </a:r>
                <a:r>
                  <a:rPr lang="uk-UA" b="1" i="1" baseline="-250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ВС</a:t>
                </a:r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</a:t>
                </a:r>
                <a:r>
                  <a:rPr lang="en-US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𝒍</m:t>
                        </m:r>
                      </m:num>
                      <m:den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Alfios" panose="020705020604050D0803" pitchFamily="18" charset="0"/>
                          </a:rPr>
                          <m:t>𝒕</m:t>
                        </m:r>
                      </m:den>
                    </m:f>
                    <m:r>
                      <a:rPr lang="uk-UA" sz="2400" b="1" i="1" smtClean="0">
                        <a:latin typeface="Cambria Math" panose="02040503050406030204" pitchFamily="18" charset="0"/>
                        <a:ea typeface="Alfios" panose="020705020604050D0803" pitchFamily="18" charset="0"/>
                      </a:rPr>
                      <m:t>=</m:t>
                    </m:r>
                  </m:oMath>
                </a14:m>
                <a:r>
                  <a:rPr lang="ru-RU" sz="16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 0 </a:t>
                </a:r>
                <a:r>
                  <a:rPr lang="ru-RU" sz="2000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км/год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0106E97-506F-FB2C-E3D9-FA560D8752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626" y="5506186"/>
                <a:ext cx="2303161" cy="631391"/>
              </a:xfrm>
              <a:prstGeom prst="rect">
                <a:avLst/>
              </a:prstGeom>
              <a:blipFill>
                <a:blip r:embed="rId14"/>
                <a:stretch>
                  <a:fillRect l="-2116" b="-48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5835FC3B-8B2D-8D62-74B5-C107AA079A13}"/>
                  </a:ext>
                </a:extLst>
              </p:cNvPr>
              <p:cNvSpPr txBox="1"/>
              <p:nvPr/>
            </p:nvSpPr>
            <p:spPr>
              <a:xfrm>
                <a:off x="2188759" y="4222892"/>
                <a:ext cx="11538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 20 км</a:t>
                </a:r>
                <a:endParaRPr lang="ru-RU" b="1" i="1" dirty="0">
                  <a:latin typeface="Alfios" panose="020705020604050D0803" pitchFamily="18" charset="0"/>
                  <a:ea typeface="Alfios" panose="020705020604050D0803" pitchFamily="18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5835FC3B-8B2D-8D62-74B5-C107AA079A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8759" y="4222892"/>
                <a:ext cx="1153832" cy="369332"/>
              </a:xfrm>
              <a:prstGeom prst="rect">
                <a:avLst/>
              </a:prstGeom>
              <a:blipFill>
                <a:blip r:embed="rId15"/>
                <a:stretch>
                  <a:fillRect t="-6667" r="-3175" b="-3000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44A36753-7DC3-CBF9-B52B-3410ABF3E15E}"/>
                  </a:ext>
                </a:extLst>
              </p:cNvPr>
              <p:cNvSpPr txBox="1"/>
              <p:nvPr/>
            </p:nvSpPr>
            <p:spPr>
              <a:xfrm>
                <a:off x="2219286" y="4915228"/>
                <a:ext cx="11538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 10 км</a:t>
                </a:r>
                <a:endParaRPr lang="ru-RU" b="1" i="1" dirty="0">
                  <a:latin typeface="Alfios" panose="020705020604050D0803" pitchFamily="18" charset="0"/>
                  <a:ea typeface="Alfios" panose="020705020604050D0803" pitchFamily="18" charset="0"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44A36753-7DC3-CBF9-B52B-3410ABF3E1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9286" y="4915228"/>
                <a:ext cx="1153832" cy="369332"/>
              </a:xfrm>
              <a:prstGeom prst="rect">
                <a:avLst/>
              </a:prstGeom>
              <a:blipFill>
                <a:blip r:embed="rId16"/>
                <a:stretch>
                  <a:fillRect t="-4918" r="-3175" b="-2786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E7D8671B-1B02-9D56-2BB9-496F86C26847}"/>
                  </a:ext>
                </a:extLst>
              </p:cNvPr>
              <p:cNvSpPr txBox="1"/>
              <p:nvPr/>
            </p:nvSpPr>
            <p:spPr>
              <a:xfrm>
                <a:off x="2595929" y="5697794"/>
                <a:ext cx="10585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 0 км</a:t>
                </a:r>
                <a:endParaRPr lang="ru-RU" b="1" i="1" dirty="0">
                  <a:latin typeface="Alfios" panose="020705020604050D0803" pitchFamily="18" charset="0"/>
                  <a:ea typeface="Alfios" panose="020705020604050D0803" pitchFamily="18" charset="0"/>
                </a:endParaRP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E7D8671B-1B02-9D56-2BB9-496F86C268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5929" y="5697794"/>
                <a:ext cx="1058578" cy="369332"/>
              </a:xfrm>
              <a:prstGeom prst="rect">
                <a:avLst/>
              </a:prstGeom>
              <a:blipFill>
                <a:blip r:embed="rId17"/>
                <a:stretch>
                  <a:fillRect t="-6667" b="-3000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Пряма зі стрілкою 2">
            <a:extLst>
              <a:ext uri="{FF2B5EF4-FFF2-40B4-BE49-F238E27FC236}">
                <a16:creationId xmlns:a16="http://schemas.microsoft.com/office/drawing/2014/main" id="{E4976E47-F5F0-6755-E291-444FCA574896}"/>
              </a:ext>
            </a:extLst>
          </p:cNvPr>
          <p:cNvCxnSpPr>
            <a:cxnSpLocks/>
          </p:cNvCxnSpPr>
          <p:nvPr/>
        </p:nvCxnSpPr>
        <p:spPr>
          <a:xfrm flipV="1">
            <a:off x="7777213" y="327259"/>
            <a:ext cx="0" cy="295182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 зі стрілкою 34">
            <a:extLst>
              <a:ext uri="{FF2B5EF4-FFF2-40B4-BE49-F238E27FC236}">
                <a16:creationId xmlns:a16="http://schemas.microsoft.com/office/drawing/2014/main" id="{B3B9735C-3132-A66F-D85D-7F00312DAADB}"/>
              </a:ext>
            </a:extLst>
          </p:cNvPr>
          <p:cNvCxnSpPr>
            <a:cxnSpLocks/>
          </p:cNvCxnSpPr>
          <p:nvPr/>
        </p:nvCxnSpPr>
        <p:spPr>
          <a:xfrm>
            <a:off x="7430703" y="2929537"/>
            <a:ext cx="3278231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AAF6DE8F-E286-D707-7ED6-25FC679D90AB}"/>
              </a:ext>
            </a:extLst>
          </p:cNvPr>
          <p:cNvSpPr txBox="1"/>
          <p:nvPr/>
        </p:nvSpPr>
        <p:spPr>
          <a:xfrm>
            <a:off x="6859404" y="246258"/>
            <a:ext cx="1278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ϑ, </a:t>
            </a:r>
          </a:p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км/год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BB36163-D891-EE8D-89A4-889C6C0C99B7}"/>
              </a:ext>
            </a:extLst>
          </p:cNvPr>
          <p:cNvSpPr txBox="1"/>
          <p:nvPr/>
        </p:nvSpPr>
        <p:spPr>
          <a:xfrm>
            <a:off x="10190236" y="2973282"/>
            <a:ext cx="1278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en-US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год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EEA9046-AFB9-5F19-5B61-B961599649CF}"/>
              </a:ext>
            </a:extLst>
          </p:cNvPr>
          <p:cNvSpPr txBox="1"/>
          <p:nvPr/>
        </p:nvSpPr>
        <p:spPr>
          <a:xfrm>
            <a:off x="7283952" y="2901976"/>
            <a:ext cx="535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0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42" name="Пряма сполучна лінія 41">
            <a:extLst>
              <a:ext uri="{FF2B5EF4-FFF2-40B4-BE49-F238E27FC236}">
                <a16:creationId xmlns:a16="http://schemas.microsoft.com/office/drawing/2014/main" id="{57DB970D-5C74-72E5-C37D-8E866D1858EA}"/>
              </a:ext>
            </a:extLst>
          </p:cNvPr>
          <p:cNvCxnSpPr>
            <a:cxnSpLocks/>
          </p:cNvCxnSpPr>
          <p:nvPr/>
        </p:nvCxnSpPr>
        <p:spPr>
          <a:xfrm>
            <a:off x="8256503" y="2842435"/>
            <a:ext cx="0" cy="17420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 сполучна лінія 44">
            <a:extLst>
              <a:ext uri="{FF2B5EF4-FFF2-40B4-BE49-F238E27FC236}">
                <a16:creationId xmlns:a16="http://schemas.microsoft.com/office/drawing/2014/main" id="{120E732B-F0AA-59D3-0DAD-80A550133274}"/>
              </a:ext>
            </a:extLst>
          </p:cNvPr>
          <p:cNvCxnSpPr>
            <a:cxnSpLocks/>
          </p:cNvCxnSpPr>
          <p:nvPr/>
        </p:nvCxnSpPr>
        <p:spPr>
          <a:xfrm>
            <a:off x="8731681" y="2842436"/>
            <a:ext cx="0" cy="17420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 сполучна лінія 45">
            <a:extLst>
              <a:ext uri="{FF2B5EF4-FFF2-40B4-BE49-F238E27FC236}">
                <a16:creationId xmlns:a16="http://schemas.microsoft.com/office/drawing/2014/main" id="{BE09A1FB-759B-130E-5EFC-3A1C2F478C14}"/>
              </a:ext>
            </a:extLst>
          </p:cNvPr>
          <p:cNvCxnSpPr>
            <a:cxnSpLocks/>
          </p:cNvCxnSpPr>
          <p:nvPr/>
        </p:nvCxnSpPr>
        <p:spPr>
          <a:xfrm>
            <a:off x="9198406" y="2842065"/>
            <a:ext cx="0" cy="17420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 сполучна лінія 46">
            <a:extLst>
              <a:ext uri="{FF2B5EF4-FFF2-40B4-BE49-F238E27FC236}">
                <a16:creationId xmlns:a16="http://schemas.microsoft.com/office/drawing/2014/main" id="{DFA50138-3A45-971A-E1FB-6979AAF4050A}"/>
              </a:ext>
            </a:extLst>
          </p:cNvPr>
          <p:cNvCxnSpPr>
            <a:cxnSpLocks/>
          </p:cNvCxnSpPr>
          <p:nvPr/>
        </p:nvCxnSpPr>
        <p:spPr>
          <a:xfrm>
            <a:off x="9665130" y="2842064"/>
            <a:ext cx="0" cy="17420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 сполучна лінія 47">
            <a:extLst>
              <a:ext uri="{FF2B5EF4-FFF2-40B4-BE49-F238E27FC236}">
                <a16:creationId xmlns:a16="http://schemas.microsoft.com/office/drawing/2014/main" id="{96D025D9-DB56-4617-D67A-B758A38B989A}"/>
              </a:ext>
            </a:extLst>
          </p:cNvPr>
          <p:cNvCxnSpPr>
            <a:cxnSpLocks/>
          </p:cNvCxnSpPr>
          <p:nvPr/>
        </p:nvCxnSpPr>
        <p:spPr>
          <a:xfrm>
            <a:off x="10139194" y="2842063"/>
            <a:ext cx="0" cy="17420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 сполучна лінія 48">
            <a:extLst>
              <a:ext uri="{FF2B5EF4-FFF2-40B4-BE49-F238E27FC236}">
                <a16:creationId xmlns:a16="http://schemas.microsoft.com/office/drawing/2014/main" id="{EE6DA9D2-701D-431F-E15E-B658669F8B22}"/>
              </a:ext>
            </a:extLst>
          </p:cNvPr>
          <p:cNvCxnSpPr>
            <a:cxnSpLocks/>
          </p:cNvCxnSpPr>
          <p:nvPr/>
        </p:nvCxnSpPr>
        <p:spPr>
          <a:xfrm flipH="1">
            <a:off x="7690115" y="2474528"/>
            <a:ext cx="17419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 сполучна лінія 50">
            <a:extLst>
              <a:ext uri="{FF2B5EF4-FFF2-40B4-BE49-F238E27FC236}">
                <a16:creationId xmlns:a16="http://schemas.microsoft.com/office/drawing/2014/main" id="{AE1D5B8D-F943-61E7-8FBC-E17BAB0ED31C}"/>
              </a:ext>
            </a:extLst>
          </p:cNvPr>
          <p:cNvCxnSpPr>
            <a:cxnSpLocks/>
          </p:cNvCxnSpPr>
          <p:nvPr/>
        </p:nvCxnSpPr>
        <p:spPr>
          <a:xfrm flipH="1">
            <a:off x="7690115" y="2003006"/>
            <a:ext cx="17419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 сполучна лінія 51">
            <a:extLst>
              <a:ext uri="{FF2B5EF4-FFF2-40B4-BE49-F238E27FC236}">
                <a16:creationId xmlns:a16="http://schemas.microsoft.com/office/drawing/2014/main" id="{C8C4753B-334D-0AE2-3D0E-E968431D3DD7}"/>
              </a:ext>
            </a:extLst>
          </p:cNvPr>
          <p:cNvCxnSpPr>
            <a:cxnSpLocks/>
          </p:cNvCxnSpPr>
          <p:nvPr/>
        </p:nvCxnSpPr>
        <p:spPr>
          <a:xfrm flipH="1">
            <a:off x="7690115" y="1520406"/>
            <a:ext cx="17419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 сполучна лінія 52">
            <a:extLst>
              <a:ext uri="{FF2B5EF4-FFF2-40B4-BE49-F238E27FC236}">
                <a16:creationId xmlns:a16="http://schemas.microsoft.com/office/drawing/2014/main" id="{A004D595-A3AB-7678-7070-FE44CD3599ED}"/>
              </a:ext>
            </a:extLst>
          </p:cNvPr>
          <p:cNvCxnSpPr>
            <a:cxnSpLocks/>
          </p:cNvCxnSpPr>
          <p:nvPr/>
        </p:nvCxnSpPr>
        <p:spPr>
          <a:xfrm flipH="1">
            <a:off x="7690115" y="1066790"/>
            <a:ext cx="17419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53341FC6-1F8A-D18E-BA73-97AC2A113E62}"/>
              </a:ext>
            </a:extLst>
          </p:cNvPr>
          <p:cNvSpPr txBox="1"/>
          <p:nvPr/>
        </p:nvSpPr>
        <p:spPr>
          <a:xfrm>
            <a:off x="8091970" y="3027314"/>
            <a:ext cx="348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ADA367A-58C2-6DFA-A505-5DF86008C340}"/>
              </a:ext>
            </a:extLst>
          </p:cNvPr>
          <p:cNvSpPr txBox="1"/>
          <p:nvPr/>
        </p:nvSpPr>
        <p:spPr>
          <a:xfrm>
            <a:off x="8566468" y="3027314"/>
            <a:ext cx="348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4D36F89-FFA3-BEE9-B243-BFE7F3C52D2B}"/>
              </a:ext>
            </a:extLst>
          </p:cNvPr>
          <p:cNvSpPr txBox="1"/>
          <p:nvPr/>
        </p:nvSpPr>
        <p:spPr>
          <a:xfrm>
            <a:off x="9044040" y="3016264"/>
            <a:ext cx="348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88DAB16-39CE-9AFF-8AC3-14703D8BF07D}"/>
              </a:ext>
            </a:extLst>
          </p:cNvPr>
          <p:cNvSpPr txBox="1"/>
          <p:nvPr/>
        </p:nvSpPr>
        <p:spPr>
          <a:xfrm>
            <a:off x="9518538" y="3025618"/>
            <a:ext cx="348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F63DE6A-6281-F694-277F-F4C23F9DDE60}"/>
              </a:ext>
            </a:extLst>
          </p:cNvPr>
          <p:cNvSpPr txBox="1"/>
          <p:nvPr/>
        </p:nvSpPr>
        <p:spPr>
          <a:xfrm>
            <a:off x="9985261" y="3007372"/>
            <a:ext cx="348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7A3C5CFF-5AC7-80BB-8D13-2D9EA4981E92}"/>
              </a:ext>
            </a:extLst>
          </p:cNvPr>
          <p:cNvSpPr txBox="1"/>
          <p:nvPr/>
        </p:nvSpPr>
        <p:spPr>
          <a:xfrm>
            <a:off x="7347885" y="2301719"/>
            <a:ext cx="348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B6499C8-6C10-277D-1C66-AFB4C62A80B6}"/>
              </a:ext>
            </a:extLst>
          </p:cNvPr>
          <p:cNvSpPr txBox="1"/>
          <p:nvPr/>
        </p:nvSpPr>
        <p:spPr>
          <a:xfrm>
            <a:off x="7284279" y="1815655"/>
            <a:ext cx="485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10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9736DD9-0356-EC7D-97AD-DFB73503D351}"/>
              </a:ext>
            </a:extLst>
          </p:cNvPr>
          <p:cNvSpPr txBox="1"/>
          <p:nvPr/>
        </p:nvSpPr>
        <p:spPr>
          <a:xfrm>
            <a:off x="7309372" y="1329504"/>
            <a:ext cx="447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15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9158667-E347-6283-7F92-7D90965E4F65}"/>
              </a:ext>
            </a:extLst>
          </p:cNvPr>
          <p:cNvSpPr txBox="1"/>
          <p:nvPr/>
        </p:nvSpPr>
        <p:spPr>
          <a:xfrm>
            <a:off x="7308056" y="864219"/>
            <a:ext cx="425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024" name="Пряма сполучна лінія 1023">
            <a:extLst>
              <a:ext uri="{FF2B5EF4-FFF2-40B4-BE49-F238E27FC236}">
                <a16:creationId xmlns:a16="http://schemas.microsoft.com/office/drawing/2014/main" id="{67547501-726C-7DA2-CEDF-75051DDC0D57}"/>
              </a:ext>
            </a:extLst>
          </p:cNvPr>
          <p:cNvCxnSpPr>
            <a:cxnSpLocks/>
          </p:cNvCxnSpPr>
          <p:nvPr/>
        </p:nvCxnSpPr>
        <p:spPr>
          <a:xfrm>
            <a:off x="7781416" y="1066790"/>
            <a:ext cx="484619" cy="0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 сполучна лінія 66">
            <a:extLst>
              <a:ext uri="{FF2B5EF4-FFF2-40B4-BE49-F238E27FC236}">
                <a16:creationId xmlns:a16="http://schemas.microsoft.com/office/drawing/2014/main" id="{F4882547-1085-CC39-67B2-AA212E0E1252}"/>
              </a:ext>
            </a:extLst>
          </p:cNvPr>
          <p:cNvCxnSpPr>
            <a:cxnSpLocks/>
          </p:cNvCxnSpPr>
          <p:nvPr/>
        </p:nvCxnSpPr>
        <p:spPr>
          <a:xfrm>
            <a:off x="8243809" y="2466092"/>
            <a:ext cx="974296" cy="0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 сполучна лінія 70">
            <a:extLst>
              <a:ext uri="{FF2B5EF4-FFF2-40B4-BE49-F238E27FC236}">
                <a16:creationId xmlns:a16="http://schemas.microsoft.com/office/drawing/2014/main" id="{3EAE8C0B-05B8-F635-DFD7-8FBAE68E0458}"/>
              </a:ext>
            </a:extLst>
          </p:cNvPr>
          <p:cNvCxnSpPr>
            <a:cxnSpLocks/>
          </p:cNvCxnSpPr>
          <p:nvPr/>
        </p:nvCxnSpPr>
        <p:spPr>
          <a:xfrm>
            <a:off x="9218105" y="2929668"/>
            <a:ext cx="447025" cy="0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121DB205-2DAB-F77A-0909-EE3F4E313FEE}"/>
              </a:ext>
            </a:extLst>
          </p:cNvPr>
          <p:cNvSpPr txBox="1"/>
          <p:nvPr/>
        </p:nvSpPr>
        <p:spPr>
          <a:xfrm>
            <a:off x="7835088" y="696953"/>
            <a:ext cx="717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Alfios" panose="020705020604050D0803" pitchFamily="18" charset="0"/>
                <a:cs typeface="Calibri" panose="020F0502020204030204" pitchFamily="34" charset="0"/>
              </a:rPr>
              <a:t>ОА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8D0F7B0C-81F0-4785-A639-9C1659A1E543}"/>
              </a:ext>
            </a:extLst>
          </p:cNvPr>
          <p:cNvSpPr txBox="1"/>
          <p:nvPr/>
        </p:nvSpPr>
        <p:spPr>
          <a:xfrm>
            <a:off x="8493958" y="2067771"/>
            <a:ext cx="717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Alfios" panose="020705020604050D0803" pitchFamily="18" charset="0"/>
                <a:cs typeface="Calibri" panose="020F0502020204030204" pitchFamily="34" charset="0"/>
              </a:rPr>
              <a:t>АВ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1E8BD5B8-4A90-3CD3-79C5-177865F6E2B9}"/>
              </a:ext>
            </a:extLst>
          </p:cNvPr>
          <p:cNvSpPr txBox="1"/>
          <p:nvPr/>
        </p:nvSpPr>
        <p:spPr>
          <a:xfrm>
            <a:off x="9250322" y="2546425"/>
            <a:ext cx="717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Calibri" panose="020F0502020204030204" pitchFamily="34" charset="0"/>
                <a:ea typeface="Alfios" panose="020705020604050D0803" pitchFamily="18" charset="0"/>
                <a:cs typeface="Calibri" panose="020F0502020204030204" pitchFamily="34" charset="0"/>
              </a:rPr>
              <a:t>ВС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pic>
        <p:nvPicPr>
          <p:cNvPr id="64" name="Рисунок 63">
            <a:hlinkClick r:id="rId18"/>
            <a:extLst>
              <a:ext uri="{FF2B5EF4-FFF2-40B4-BE49-F238E27FC236}">
                <a16:creationId xmlns:a16="http://schemas.microsoft.com/office/drawing/2014/main" id="{208DC422-A975-ECAD-9350-521F745C83FB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945644"/>
            <a:ext cx="2391741" cy="93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32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1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6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1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800"/>
                            </p:stCondLst>
                            <p:childTnLst>
                              <p:par>
                                <p:cTn id="9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400"/>
                            </p:stCondLst>
                            <p:childTnLst>
                              <p:par>
                                <p:cTn id="1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900"/>
                            </p:stCondLst>
                            <p:childTnLst>
                              <p:par>
                                <p:cTn id="1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400"/>
                            </p:stCondLst>
                            <p:childTnLst>
                              <p:par>
                                <p:cTn id="1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900"/>
                            </p:stCondLst>
                            <p:childTnLst>
                              <p:par>
                                <p:cTn id="1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400"/>
                            </p:stCondLst>
                            <p:childTnLst>
                              <p:par>
                                <p:cTn id="1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900"/>
                            </p:stCondLst>
                            <p:childTnLst>
                              <p:par>
                                <p:cTn id="1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4400"/>
                            </p:stCondLst>
                            <p:childTnLst>
                              <p:par>
                                <p:cTn id="2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4900"/>
                            </p:stCondLst>
                            <p:childTnLst>
                              <p:par>
                                <p:cTn id="2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5400"/>
                            </p:stCondLst>
                            <p:childTnLst>
                              <p:par>
                                <p:cTn id="2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500"/>
                            </p:stCondLst>
                            <p:childTnLst>
                              <p:par>
                                <p:cTn id="2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500"/>
                            </p:stCondLst>
                            <p:childTnLst>
                              <p:par>
                                <p:cTn id="2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500"/>
                            </p:stCondLst>
                            <p:childTnLst>
                              <p:par>
                                <p:cTn id="2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4" grpId="0"/>
      <p:bldP spid="15" grpId="0"/>
      <p:bldP spid="17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/>
      <p:bldP spid="32" grpId="0"/>
      <p:bldP spid="33" grpId="0"/>
      <p:bldP spid="38" grpId="0"/>
      <p:bldP spid="40" grpId="0"/>
      <p:bldP spid="41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73" grpId="0"/>
      <p:bldP spid="74" grpId="0"/>
      <p:bldP spid="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334185" y="665388"/>
            <a:ext cx="11523630" cy="40703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Визначте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швидкість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руху </a:t>
            </a:r>
            <a:r>
              <a:rPr lang="ru-RU" sz="20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автомобіля</a:t>
            </a: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b="1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кожній</a:t>
            </a:r>
            <a:r>
              <a:rPr lang="ru-RU" sz="20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ділянці</a:t>
            </a:r>
            <a:r>
              <a:rPr lang="ru-RU" sz="20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графіка</a:t>
            </a:r>
            <a:r>
              <a:rPr lang="ru-RU" sz="20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b="1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Обчисліть</a:t>
            </a:r>
            <a:r>
              <a:rPr lang="ru-RU" sz="20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шлях за увесь час руху.</a:t>
            </a:r>
            <a:endParaRPr lang="uk-UA" sz="2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Стрілка: п’ятикутник 3">
            <a:extLst>
              <a:ext uri="{FF2B5EF4-FFF2-40B4-BE49-F238E27FC236}">
                <a16:creationId xmlns:a16="http://schemas.microsoft.com/office/drawing/2014/main" id="{1958092C-B63B-48F5-B9C7-D93933634076}"/>
              </a:ext>
            </a:extLst>
          </p:cNvPr>
          <p:cNvSpPr/>
          <p:nvPr/>
        </p:nvSpPr>
        <p:spPr>
          <a:xfrm>
            <a:off x="0" y="45956"/>
            <a:ext cx="2117520" cy="565608"/>
          </a:xfrm>
          <a:prstGeom prst="homePlate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Задача 4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4B9D1CB-441A-4EE3-AB48-569773DE4E9F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85" y="1930400"/>
            <a:ext cx="3896260" cy="535962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7266DE1-6FE9-4CAC-864B-E649A8BEE5A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3468" t="20439" r="41290" b="18710"/>
          <a:stretch/>
        </p:blipFill>
        <p:spPr>
          <a:xfrm>
            <a:off x="4404851" y="1563722"/>
            <a:ext cx="6066503" cy="4173148"/>
          </a:xfrm>
          <a:prstGeom prst="rect">
            <a:avLst/>
          </a:prstGeom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39BC9DE8-2E7B-CDD7-A4C7-FCBD7AEE91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945644"/>
            <a:ext cx="2391741" cy="93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38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click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4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4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Зошит шкільний Kite Hot Wheels HW21-236, 18 аркушів, клітинка | Kite Україна">
            <a:extLst>
              <a:ext uri="{FF2B5EF4-FFF2-40B4-BE49-F238E27FC236}">
                <a16:creationId xmlns:a16="http://schemas.microsoft.com/office/drawing/2014/main" id="{3CD79FAE-FA11-4284-BB33-D1AD6ABDA6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69" t="21075" r="2258" b="21864"/>
          <a:stretch/>
        </p:blipFill>
        <p:spPr bwMode="auto">
          <a:xfrm>
            <a:off x="1483066" y="147483"/>
            <a:ext cx="10512290" cy="628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artoon little boy studying 8390465 Vector Art at Vecteezy">
            <a:extLst>
              <a:ext uri="{FF2B5EF4-FFF2-40B4-BE49-F238E27FC236}">
                <a16:creationId xmlns:a16="http://schemas.microsoft.com/office/drawing/2014/main" id="{8197CADB-D6CA-4560-B7A8-A03D8722EF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74"/>
          <a:stretch/>
        </p:blipFill>
        <p:spPr bwMode="auto">
          <a:xfrm>
            <a:off x="33376" y="4444181"/>
            <a:ext cx="1982238" cy="241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hlinkClick r:id="rId5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792386" y="5853504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6B8968E-7A9F-A174-D05F-3260FDF980D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3468" t="20439" r="41290" b="18710"/>
          <a:stretch/>
        </p:blipFill>
        <p:spPr>
          <a:xfrm>
            <a:off x="7277247" y="2719910"/>
            <a:ext cx="4261054" cy="2931180"/>
          </a:xfrm>
          <a:prstGeom prst="rect">
            <a:avLst/>
          </a:prstGeom>
        </p:spPr>
      </p:pic>
      <p:pic>
        <p:nvPicPr>
          <p:cNvPr id="6" name="Picture 4" descr="Ручка шариковая Buromax BM.8100 купить по цене в 4.9 грн | есть в наличии в  интернет-магазине ТМ Буромакс">
            <a:extLst>
              <a:ext uri="{FF2B5EF4-FFF2-40B4-BE49-F238E27FC236}">
                <a16:creationId xmlns:a16="http://schemas.microsoft.com/office/drawing/2014/main" id="{E8797C98-177C-1821-1720-38250D9452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7" t="62896" r="8321" b="21565"/>
          <a:stretch/>
        </p:blipFill>
        <p:spPr bwMode="auto">
          <a:xfrm rot="16708236">
            <a:off x="9333675" y="3644393"/>
            <a:ext cx="4732495" cy="51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2CF8598-7F31-FF5C-BACE-1FDE77C7F45F}"/>
              </a:ext>
            </a:extLst>
          </p:cNvPr>
          <p:cNvSpPr txBox="1"/>
          <p:nvPr/>
        </p:nvSpPr>
        <p:spPr>
          <a:xfrm>
            <a:off x="2187448" y="243037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Задача 4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2705C0-344F-6BD0-EED3-EA5DC8461F8C}"/>
              </a:ext>
            </a:extLst>
          </p:cNvPr>
          <p:cNvSpPr txBox="1"/>
          <p:nvPr/>
        </p:nvSpPr>
        <p:spPr>
          <a:xfrm>
            <a:off x="2187448" y="523257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u="sng" dirty="0"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b="1" i="1" u="sng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A1D145-C072-BDDC-2FDD-9754E56332D7}"/>
              </a:ext>
            </a:extLst>
          </p:cNvPr>
          <p:cNvSpPr txBox="1"/>
          <p:nvPr/>
        </p:nvSpPr>
        <p:spPr>
          <a:xfrm>
            <a:off x="2162175" y="1500970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u="sng" dirty="0">
                <a:latin typeface="Alfios" panose="020705020604050D0803" pitchFamily="18" charset="0"/>
                <a:ea typeface="Alfios" panose="020705020604050D0803" pitchFamily="18" charset="0"/>
              </a:rPr>
              <a:t>Знайти:</a:t>
            </a:r>
            <a:endParaRPr lang="ru-RU" b="1" i="1" u="sng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0" name="Пряма сполучна лінія 9">
            <a:extLst>
              <a:ext uri="{FF2B5EF4-FFF2-40B4-BE49-F238E27FC236}">
                <a16:creationId xmlns:a16="http://schemas.microsoft.com/office/drawing/2014/main" id="{552A1E8B-8ACE-745E-E28A-B760C5D39CAB}"/>
              </a:ext>
            </a:extLst>
          </p:cNvPr>
          <p:cNvCxnSpPr>
            <a:cxnSpLocks/>
          </p:cNvCxnSpPr>
          <p:nvPr/>
        </p:nvCxnSpPr>
        <p:spPr>
          <a:xfrm>
            <a:off x="3860800" y="584510"/>
            <a:ext cx="0" cy="14184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B8142A5-97FC-E53F-7BF4-B273B4A2FCD5}"/>
              </a:ext>
            </a:extLst>
          </p:cNvPr>
          <p:cNvSpPr txBox="1"/>
          <p:nvPr/>
        </p:nvSpPr>
        <p:spPr>
          <a:xfrm>
            <a:off x="2245675" y="797570"/>
            <a:ext cx="1673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Графік швидкості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2" name="Пряма сполучна лінія 11">
            <a:extLst>
              <a:ext uri="{FF2B5EF4-FFF2-40B4-BE49-F238E27FC236}">
                <a16:creationId xmlns:a16="http://schemas.microsoft.com/office/drawing/2014/main" id="{2478FEC1-DD6B-0968-0008-95A9ED602EA2}"/>
              </a:ext>
            </a:extLst>
          </p:cNvPr>
          <p:cNvCxnSpPr>
            <a:cxnSpLocks/>
          </p:cNvCxnSpPr>
          <p:nvPr/>
        </p:nvCxnSpPr>
        <p:spPr>
          <a:xfrm>
            <a:off x="2187448" y="1373670"/>
            <a:ext cx="167335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BF9B3DD-5F0D-E1F9-7ED8-D8CDCF404F34}"/>
                  </a:ext>
                </a:extLst>
              </p:cNvPr>
              <p:cNvSpPr txBox="1"/>
              <p:nvPr/>
            </p:nvSpPr>
            <p:spPr>
              <a:xfrm>
                <a:off x="3003551" y="1843538"/>
                <a:ext cx="7349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- ?</a:t>
                </a:r>
                <a:endParaRPr lang="ru-RU" b="1" i="1" dirty="0">
                  <a:latin typeface="Alfios" panose="020705020604050D0803" pitchFamily="18" charset="0"/>
                  <a:ea typeface="Alfios" panose="020705020604050D0803" pitchFamily="18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BF9B3DD-5F0D-E1F9-7ED8-D8CDCF404F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3551" y="1843538"/>
                <a:ext cx="734975" cy="369332"/>
              </a:xfrm>
              <a:prstGeom prst="rect">
                <a:avLst/>
              </a:prstGeom>
              <a:blipFill>
                <a:blip r:embed="rId10"/>
                <a:stretch>
                  <a:fillRect t="-4918" b="-2786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6FF36372-AF53-4F82-18E7-FAE01B9C11BC}"/>
              </a:ext>
            </a:extLst>
          </p:cNvPr>
          <p:cNvSpPr txBox="1"/>
          <p:nvPr/>
        </p:nvSpPr>
        <p:spPr>
          <a:xfrm>
            <a:off x="2173432" y="1856439"/>
            <a:ext cx="820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ϑ</a:t>
            </a:r>
            <a:r>
              <a:rPr lang="uk-UA" b="1" i="1" baseline="-25000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1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 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- ?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386398-F3EB-99BD-50D5-B1B1733522F6}"/>
              </a:ext>
            </a:extLst>
          </p:cNvPr>
          <p:cNvSpPr txBox="1"/>
          <p:nvPr/>
        </p:nvSpPr>
        <p:spPr>
          <a:xfrm>
            <a:off x="2173432" y="2120659"/>
            <a:ext cx="820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ϑ</a:t>
            </a:r>
            <a:r>
              <a:rPr lang="uk-UA" b="1" i="1" baseline="-25000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2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 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- ?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E9EF016-3844-1907-5F53-D846CCDD07F8}"/>
              </a:ext>
            </a:extLst>
          </p:cNvPr>
          <p:cNvSpPr txBox="1"/>
          <p:nvPr/>
        </p:nvSpPr>
        <p:spPr>
          <a:xfrm>
            <a:off x="2165615" y="2415184"/>
            <a:ext cx="820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ϑ</a:t>
            </a:r>
            <a:r>
              <a:rPr lang="uk-UA" b="1" i="1" baseline="-25000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3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 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- ?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CF9AAD3-98CC-74AD-169F-5E3DDA542B42}"/>
              </a:ext>
            </a:extLst>
          </p:cNvPr>
          <p:cNvSpPr txBox="1"/>
          <p:nvPr/>
        </p:nvSpPr>
        <p:spPr>
          <a:xfrm>
            <a:off x="3860800" y="1373670"/>
            <a:ext cx="2831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Ділянка 1.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1975754-8132-B0A1-2CF0-804D8F493625}"/>
                  </a:ext>
                </a:extLst>
              </p:cNvPr>
              <p:cNvSpPr txBox="1"/>
              <p:nvPr/>
            </p:nvSpPr>
            <p:spPr>
              <a:xfrm>
                <a:off x="3957801" y="578666"/>
                <a:ext cx="143820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 </a:t>
                </a:r>
                <a14:m>
                  <m:oMath xmlns:m="http://schemas.openxmlformats.org/officeDocument/2006/math">
                    <m:r>
                      <a:rPr lang="uk-UA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𝝑</m:t>
                    </m:r>
                  </m:oMath>
                </a14:m>
                <a:r>
                  <a:rPr lang="ru-RU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 </a:t>
                </a:r>
                <a:r>
                  <a:rPr lang="ru-RU" b="1" i="1" dirty="0">
                    <a:latin typeface="Alfios" panose="020705020604050D0803" pitchFamily="18" charset="0"/>
                    <a:ea typeface="Alfios" panose="020705020604050D0803" pitchFamily="18" charset="0"/>
                    <a:sym typeface="Symbol" panose="05050102010706020507" pitchFamily="18" charset="2"/>
                  </a:rPr>
                  <a:t> </a:t>
                </a:r>
                <a:r>
                  <a:rPr lang="en-US" b="1" i="1" dirty="0">
                    <a:latin typeface="Academia Libera" panose="02020600060500090200" pitchFamily="18" charset="0"/>
                    <a:ea typeface="Academia Libera" panose="02020600060500090200" pitchFamily="18" charset="0"/>
                    <a:cs typeface="Academia Libera" panose="02020600060500090200" pitchFamily="18" charset="0"/>
                    <a:sym typeface="Symbol" panose="05050102010706020507" pitchFamily="18" charset="2"/>
                  </a:rPr>
                  <a:t>t</a:t>
                </a:r>
                <a:endParaRPr lang="ru-RU" b="1" i="1" dirty="0">
                  <a:latin typeface="Academia Libera" panose="02020600060500090200" pitchFamily="18" charset="0"/>
                  <a:ea typeface="Academia Libera" panose="02020600060500090200" pitchFamily="18" charset="0"/>
                  <a:cs typeface="Academia Libera" panose="02020600060500090200" pitchFamily="18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1975754-8132-B0A1-2CF0-804D8F4936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7801" y="578666"/>
                <a:ext cx="1438206" cy="369332"/>
              </a:xfrm>
              <a:prstGeom prst="rect">
                <a:avLst/>
              </a:prstGeom>
              <a:blipFill>
                <a:blip r:embed="rId11"/>
                <a:stretch>
                  <a:fillRect t="-16393" b="-2786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15823C4-E431-A6C4-9B66-1B855D820262}"/>
                  </a:ext>
                </a:extLst>
              </p:cNvPr>
              <p:cNvSpPr txBox="1"/>
              <p:nvPr/>
            </p:nvSpPr>
            <p:spPr>
              <a:xfrm>
                <a:off x="3957799" y="970830"/>
                <a:ext cx="19762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en-US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 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uk-UA" b="1" i="1" baseline="-2500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b="1" i="1" dirty="0">
                    <a:latin typeface="Academia Libera" panose="02020600060500090200" pitchFamily="18" charset="0"/>
                    <a:ea typeface="Academia Libera" panose="02020600060500090200" pitchFamily="18" charset="0"/>
                    <a:cs typeface="Academia Libera" panose="02020600060500090200" pitchFamily="18" charset="0"/>
                  </a:rPr>
                  <a:t>+</a:t>
                </a:r>
                <a:r>
                  <a:rPr lang="en-US" b="1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uk-UA" b="1" i="1" baseline="-2500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b="1" i="1" dirty="0">
                    <a:latin typeface="Academia Libera" panose="02020600060500090200" pitchFamily="18" charset="0"/>
                    <a:ea typeface="Academia Libera" panose="02020600060500090200" pitchFamily="18" charset="0"/>
                    <a:cs typeface="Academia Libera" panose="02020600060500090200" pitchFamily="18" charset="0"/>
                  </a:rPr>
                  <a:t>+</a:t>
                </a:r>
                <a:r>
                  <a:rPr lang="en-US" b="1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uk-UA" b="1" i="1" baseline="-2500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𝟑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ru-RU" b="1" i="1" dirty="0">
                  <a:latin typeface="Academia Libera" panose="02020600060500090200" pitchFamily="18" charset="0"/>
                  <a:ea typeface="Academia Libera" panose="02020600060500090200" pitchFamily="18" charset="0"/>
                  <a:cs typeface="Academia Libera" panose="02020600060500090200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15823C4-E431-A6C4-9B66-1B855D8202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7799" y="970830"/>
                <a:ext cx="1976273" cy="369332"/>
              </a:xfrm>
              <a:prstGeom prst="rect">
                <a:avLst/>
              </a:prstGeom>
              <a:blipFill>
                <a:blip r:embed="rId12"/>
                <a:stretch>
                  <a:fillRect t="-11475" b="-2786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9B5AF83B-4028-5B45-95B6-615164195EB1}"/>
              </a:ext>
            </a:extLst>
          </p:cNvPr>
          <p:cNvSpPr txBox="1"/>
          <p:nvPr/>
        </p:nvSpPr>
        <p:spPr>
          <a:xfrm>
            <a:off x="3998946" y="2114554"/>
            <a:ext cx="1438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>
                <a:latin typeface="Academia Libera" panose="02020600060500090200" pitchFamily="18" charset="0"/>
                <a:ea typeface="Academia Libera" panose="02020600060500090200" pitchFamily="18" charset="0"/>
                <a:cs typeface="Academia Libera" panose="02020600060500090200" pitchFamily="18" charset="0"/>
                <a:sym typeface="Symbol" panose="05050102010706020507" pitchFamily="18" charset="2"/>
              </a:rPr>
              <a:t>t</a:t>
            </a:r>
            <a:r>
              <a:rPr lang="uk-UA" b="1" i="1" dirty="0">
                <a:latin typeface="Academia Libera" panose="02020600060500090200" pitchFamily="18" charset="0"/>
                <a:ea typeface="Academia Libera" panose="02020600060500090200" pitchFamily="18" charset="0"/>
                <a:cs typeface="Academia Libera" panose="02020600060500090200" pitchFamily="18" charset="0"/>
                <a:sym typeface="Symbol" panose="05050102010706020507" pitchFamily="18" charset="2"/>
              </a:rPr>
              <a:t> </a:t>
            </a:r>
            <a:r>
              <a:rPr lang="uk-UA" b="1" i="1" dirty="0">
                <a:latin typeface="a_LCDNova" panose="020C0402040402020201" pitchFamily="34" charset="-52"/>
                <a:ea typeface="Academia Libera" panose="02020600060500090200" pitchFamily="18" charset="0"/>
                <a:cs typeface="Academia Libera" panose="02020600060500090200" pitchFamily="18" charset="0"/>
                <a:sym typeface="Symbol" panose="05050102010706020507" pitchFamily="18" charset="2"/>
              </a:rPr>
              <a:t>=</a:t>
            </a:r>
            <a:r>
              <a:rPr lang="uk-UA" b="1" i="1" dirty="0">
                <a:latin typeface="Academia Libera" panose="02020600060500090200" pitchFamily="18" charset="0"/>
                <a:ea typeface="Academia Libera" panose="02020600060500090200" pitchFamily="18" charset="0"/>
                <a:cs typeface="Academia Libera" panose="02020600060500090200" pitchFamily="18" charset="0"/>
                <a:sym typeface="Symbol" panose="05050102010706020507" pitchFamily="18" charset="2"/>
              </a:rPr>
              <a:t> 3 с</a:t>
            </a:r>
            <a:endParaRPr lang="ru-RU" b="1" i="1" dirty="0">
              <a:latin typeface="Academia Libera" panose="02020600060500090200" pitchFamily="18" charset="0"/>
              <a:ea typeface="Academia Libera" panose="02020600060500090200" pitchFamily="18" charset="0"/>
              <a:cs typeface="Academia Libera" panose="02020600060500090200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5C190E7-C092-0C43-182F-F81A7033EA27}"/>
              </a:ext>
            </a:extLst>
          </p:cNvPr>
          <p:cNvSpPr txBox="1"/>
          <p:nvPr/>
        </p:nvSpPr>
        <p:spPr>
          <a:xfrm>
            <a:off x="3957800" y="1743742"/>
            <a:ext cx="1479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ϑ</a:t>
            </a:r>
            <a:r>
              <a:rPr lang="uk-UA" b="1" i="1" baseline="-25000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1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 = 10 м/с 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993FF998-2BA7-C35B-3FC8-F8AA0E60912F}"/>
                  </a:ext>
                </a:extLst>
              </p:cNvPr>
              <p:cNvSpPr txBox="1"/>
              <p:nvPr/>
            </p:nvSpPr>
            <p:spPr>
              <a:xfrm>
                <a:off x="3957799" y="2502799"/>
                <a:ext cx="19762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uk-UA" b="1" i="1" baseline="-2500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 </a:t>
                </a:r>
                <a14:m>
                  <m:oMath xmlns:m="http://schemas.openxmlformats.org/officeDocument/2006/math">
                    <m:r>
                      <a:rPr lang="uk-UA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𝟏𝟎</m:t>
                    </m:r>
                  </m:oMath>
                </a14:m>
                <a:r>
                  <a:rPr lang="ru-RU" b="1" i="1" dirty="0">
                    <a:latin typeface="Alfios" panose="020705020604050D0803" pitchFamily="18" charset="0"/>
                    <a:ea typeface="Alfios" panose="020705020604050D0803" pitchFamily="18" charset="0"/>
                    <a:sym typeface="Symbol" panose="05050102010706020507" pitchFamily="18" charset="2"/>
                  </a:rPr>
                  <a:t>  3 = 30 м</a:t>
                </a:r>
                <a:endParaRPr lang="ru-RU" b="1" i="1" dirty="0">
                  <a:latin typeface="Academia Libera" panose="02020600060500090200" pitchFamily="18" charset="0"/>
                  <a:ea typeface="Academia Libera" panose="02020600060500090200" pitchFamily="18" charset="0"/>
                  <a:cs typeface="Academia Libera" panose="02020600060500090200" pitchFamily="18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993FF998-2BA7-C35B-3FC8-F8AA0E6091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7799" y="2502799"/>
                <a:ext cx="1976273" cy="369332"/>
              </a:xfrm>
              <a:prstGeom prst="rect">
                <a:avLst/>
              </a:prstGeom>
              <a:blipFill>
                <a:blip r:embed="rId13"/>
                <a:stretch>
                  <a:fillRect t="-16667" r="-617" b="-3000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E47B4534-2CBE-901A-72C3-9B08651F7EE1}"/>
              </a:ext>
            </a:extLst>
          </p:cNvPr>
          <p:cNvSpPr txBox="1"/>
          <p:nvPr/>
        </p:nvSpPr>
        <p:spPr>
          <a:xfrm>
            <a:off x="3457840" y="2980459"/>
            <a:ext cx="2831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Ділянка 2.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42D514A-2EA2-E3CE-B519-EDD13EC9B131}"/>
              </a:ext>
            </a:extLst>
          </p:cNvPr>
          <p:cNvSpPr txBox="1"/>
          <p:nvPr/>
        </p:nvSpPr>
        <p:spPr>
          <a:xfrm>
            <a:off x="3901947" y="3722083"/>
            <a:ext cx="1438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>
                <a:latin typeface="Academia Libera" panose="02020600060500090200" pitchFamily="18" charset="0"/>
                <a:ea typeface="Academia Libera" panose="02020600060500090200" pitchFamily="18" charset="0"/>
                <a:cs typeface="Academia Libera" panose="02020600060500090200" pitchFamily="18" charset="0"/>
                <a:sym typeface="Symbol" panose="05050102010706020507" pitchFamily="18" charset="2"/>
              </a:rPr>
              <a:t>t</a:t>
            </a:r>
            <a:r>
              <a:rPr lang="uk-UA" b="1" i="1" dirty="0">
                <a:latin typeface="Academia Libera" panose="02020600060500090200" pitchFamily="18" charset="0"/>
                <a:ea typeface="Academia Libera" panose="02020600060500090200" pitchFamily="18" charset="0"/>
                <a:cs typeface="Academia Libera" panose="02020600060500090200" pitchFamily="18" charset="0"/>
                <a:sym typeface="Symbol" panose="05050102010706020507" pitchFamily="18" charset="2"/>
              </a:rPr>
              <a:t> </a:t>
            </a:r>
            <a:r>
              <a:rPr lang="uk-UA" b="1" i="1" dirty="0">
                <a:latin typeface="a_LCDNova" panose="020C0402040402020201" pitchFamily="34" charset="-52"/>
                <a:ea typeface="Academia Libera" panose="02020600060500090200" pitchFamily="18" charset="0"/>
                <a:cs typeface="Academia Libera" panose="02020600060500090200" pitchFamily="18" charset="0"/>
                <a:sym typeface="Symbol" panose="05050102010706020507" pitchFamily="18" charset="2"/>
              </a:rPr>
              <a:t>=</a:t>
            </a:r>
            <a:r>
              <a:rPr lang="uk-UA" b="1" i="1" dirty="0">
                <a:latin typeface="Academia Libera" panose="02020600060500090200" pitchFamily="18" charset="0"/>
                <a:ea typeface="Academia Libera" panose="02020600060500090200" pitchFamily="18" charset="0"/>
                <a:cs typeface="Academia Libera" panose="02020600060500090200" pitchFamily="18" charset="0"/>
                <a:sym typeface="Symbol" panose="05050102010706020507" pitchFamily="18" charset="2"/>
              </a:rPr>
              <a:t> 3 с</a:t>
            </a:r>
            <a:endParaRPr lang="ru-RU" b="1" i="1" dirty="0">
              <a:latin typeface="Academia Libera" panose="02020600060500090200" pitchFamily="18" charset="0"/>
              <a:ea typeface="Academia Libera" panose="02020600060500090200" pitchFamily="18" charset="0"/>
              <a:cs typeface="Academia Libera" panose="02020600060500090200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5130378-6BA0-840B-0B36-482948363DB3}"/>
              </a:ext>
            </a:extLst>
          </p:cNvPr>
          <p:cNvSpPr txBox="1"/>
          <p:nvPr/>
        </p:nvSpPr>
        <p:spPr>
          <a:xfrm>
            <a:off x="3860801" y="3351271"/>
            <a:ext cx="1479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ϑ</a:t>
            </a:r>
            <a:r>
              <a:rPr lang="uk-UA" b="1" i="1" baseline="-25000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2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 = 4 м/с 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747B5A00-19D6-F2FA-499A-02C42A08FD98}"/>
                  </a:ext>
                </a:extLst>
              </p:cNvPr>
              <p:cNvSpPr txBox="1"/>
              <p:nvPr/>
            </p:nvSpPr>
            <p:spPr>
              <a:xfrm>
                <a:off x="3860800" y="4110328"/>
                <a:ext cx="19762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uk-UA" b="1" i="1" baseline="-2500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 4</a:t>
                </a:r>
                <a:r>
                  <a:rPr lang="ru-RU" b="1" i="1" dirty="0">
                    <a:latin typeface="Alfios" panose="020705020604050D0803" pitchFamily="18" charset="0"/>
                    <a:ea typeface="Alfios" panose="020705020604050D0803" pitchFamily="18" charset="0"/>
                    <a:sym typeface="Symbol" panose="05050102010706020507" pitchFamily="18" charset="2"/>
                  </a:rPr>
                  <a:t>  3 = 12 м</a:t>
                </a:r>
                <a:endParaRPr lang="ru-RU" b="1" i="1" dirty="0">
                  <a:latin typeface="Academia Libera" panose="02020600060500090200" pitchFamily="18" charset="0"/>
                  <a:ea typeface="Academia Libera" panose="02020600060500090200" pitchFamily="18" charset="0"/>
                  <a:cs typeface="Academia Libera" panose="02020600060500090200" pitchFamily="18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747B5A00-19D6-F2FA-499A-02C42A08FD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0800" y="4110328"/>
                <a:ext cx="1976273" cy="369332"/>
              </a:xfrm>
              <a:prstGeom prst="rect">
                <a:avLst/>
              </a:prstGeom>
              <a:blipFill>
                <a:blip r:embed="rId14"/>
                <a:stretch>
                  <a:fillRect t="-14754" b="-2786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id="{E1D2E03A-5CC2-0B36-BD12-68B9BDDBC0D8}"/>
              </a:ext>
            </a:extLst>
          </p:cNvPr>
          <p:cNvSpPr txBox="1"/>
          <p:nvPr/>
        </p:nvSpPr>
        <p:spPr>
          <a:xfrm>
            <a:off x="3465304" y="4651316"/>
            <a:ext cx="2831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</a:rPr>
              <a:t>Ділянка 3.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C9F30D6-EE2A-0150-57A5-73BE41B4E1DC}"/>
              </a:ext>
            </a:extLst>
          </p:cNvPr>
          <p:cNvSpPr txBox="1"/>
          <p:nvPr/>
        </p:nvSpPr>
        <p:spPr>
          <a:xfrm>
            <a:off x="3853271" y="5402965"/>
            <a:ext cx="1438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>
                <a:latin typeface="Academia Libera" panose="02020600060500090200" pitchFamily="18" charset="0"/>
                <a:ea typeface="Academia Libera" panose="02020600060500090200" pitchFamily="18" charset="0"/>
                <a:cs typeface="Academia Libera" panose="02020600060500090200" pitchFamily="18" charset="0"/>
                <a:sym typeface="Symbol" panose="05050102010706020507" pitchFamily="18" charset="2"/>
              </a:rPr>
              <a:t>t</a:t>
            </a:r>
            <a:r>
              <a:rPr lang="uk-UA" b="1" i="1" dirty="0">
                <a:latin typeface="Academia Libera" panose="02020600060500090200" pitchFamily="18" charset="0"/>
                <a:ea typeface="Academia Libera" panose="02020600060500090200" pitchFamily="18" charset="0"/>
                <a:cs typeface="Academia Libera" panose="02020600060500090200" pitchFamily="18" charset="0"/>
                <a:sym typeface="Symbol" panose="05050102010706020507" pitchFamily="18" charset="2"/>
              </a:rPr>
              <a:t> </a:t>
            </a:r>
            <a:r>
              <a:rPr lang="uk-UA" b="1" i="1" dirty="0">
                <a:latin typeface="a_LCDNova" panose="020C0402040402020201" pitchFamily="34" charset="-52"/>
                <a:ea typeface="Academia Libera" panose="02020600060500090200" pitchFamily="18" charset="0"/>
                <a:cs typeface="Academia Libera" panose="02020600060500090200" pitchFamily="18" charset="0"/>
                <a:sym typeface="Symbol" panose="05050102010706020507" pitchFamily="18" charset="2"/>
              </a:rPr>
              <a:t>=</a:t>
            </a:r>
            <a:r>
              <a:rPr lang="uk-UA" b="1" i="1" dirty="0">
                <a:latin typeface="Academia Libera" panose="02020600060500090200" pitchFamily="18" charset="0"/>
                <a:ea typeface="Academia Libera" panose="02020600060500090200" pitchFamily="18" charset="0"/>
                <a:cs typeface="Academia Libera" panose="02020600060500090200" pitchFamily="18" charset="0"/>
                <a:sym typeface="Symbol" panose="05050102010706020507" pitchFamily="18" charset="2"/>
              </a:rPr>
              <a:t> 4 с</a:t>
            </a:r>
            <a:endParaRPr lang="ru-RU" b="1" i="1" dirty="0">
              <a:latin typeface="Academia Libera" panose="02020600060500090200" pitchFamily="18" charset="0"/>
              <a:ea typeface="Academia Libera" panose="02020600060500090200" pitchFamily="18" charset="0"/>
              <a:cs typeface="Academia Libera" panose="02020600060500090200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53B549D-12AB-DBC0-4E84-695D1508579F}"/>
              </a:ext>
            </a:extLst>
          </p:cNvPr>
          <p:cNvSpPr txBox="1"/>
          <p:nvPr/>
        </p:nvSpPr>
        <p:spPr>
          <a:xfrm>
            <a:off x="3812125" y="5032153"/>
            <a:ext cx="1479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ϑ</a:t>
            </a:r>
            <a:r>
              <a:rPr lang="uk-UA" b="1" i="1" baseline="-25000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3</a:t>
            </a:r>
            <a:r>
              <a:rPr lang="uk-UA" b="1" i="1" dirty="0">
                <a:latin typeface="Alfios" panose="020705020604050D0803" pitchFamily="18" charset="0"/>
                <a:ea typeface="Alfios" panose="020705020604050D0803" pitchFamily="18" charset="0"/>
                <a:cs typeface="Calibri" panose="020F0502020204030204" pitchFamily="34" charset="0"/>
              </a:rPr>
              <a:t> = 8 м/с </a:t>
            </a:r>
            <a:endParaRPr lang="ru-RU" b="1" i="1" dirty="0"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592455B-E4B2-5101-8A15-41814E624CE6}"/>
                  </a:ext>
                </a:extLst>
              </p:cNvPr>
              <p:cNvSpPr txBox="1"/>
              <p:nvPr/>
            </p:nvSpPr>
            <p:spPr>
              <a:xfrm>
                <a:off x="3812124" y="5791210"/>
                <a:ext cx="19762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uk-UA" b="1" i="1" baseline="-2500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𝟑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 8 </a:t>
                </a:r>
                <a:r>
                  <a:rPr lang="ru-RU" b="1" i="1" dirty="0">
                    <a:latin typeface="Alfios" panose="020705020604050D0803" pitchFamily="18" charset="0"/>
                    <a:ea typeface="Alfios" panose="020705020604050D0803" pitchFamily="18" charset="0"/>
                    <a:sym typeface="Symbol" panose="05050102010706020507" pitchFamily="18" charset="2"/>
                  </a:rPr>
                  <a:t>  4 = 32 м</a:t>
                </a:r>
                <a:endParaRPr lang="ru-RU" b="1" i="1" dirty="0">
                  <a:latin typeface="Academia Libera" panose="02020600060500090200" pitchFamily="18" charset="0"/>
                  <a:ea typeface="Academia Libera" panose="02020600060500090200" pitchFamily="18" charset="0"/>
                  <a:cs typeface="Academia Libera" panose="02020600060500090200" pitchFamily="18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592455B-E4B2-5101-8A15-41814E624C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2124" y="5791210"/>
                <a:ext cx="1976273" cy="369332"/>
              </a:xfrm>
              <a:prstGeom prst="rect">
                <a:avLst/>
              </a:prstGeom>
              <a:blipFill>
                <a:blip r:embed="rId15"/>
                <a:stretch>
                  <a:fillRect t="-14754" b="-2786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1C2128F6-6398-091A-4CBE-741569FCFEBD}"/>
                  </a:ext>
                </a:extLst>
              </p:cNvPr>
              <p:cNvSpPr txBox="1"/>
              <p:nvPr/>
            </p:nvSpPr>
            <p:spPr>
              <a:xfrm>
                <a:off x="6977629" y="393350"/>
                <a:ext cx="41175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𝒍</m:t>
                    </m:r>
                    <m:r>
                      <a:rPr lang="en-US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b="1" i="1" dirty="0">
                    <a:latin typeface="Alfios" panose="020705020604050D0803" pitchFamily="18" charset="0"/>
                    <a:ea typeface="Alfios" panose="020705020604050D0803" pitchFamily="18" charset="0"/>
                  </a:rPr>
                  <a:t>= </a:t>
                </a:r>
                <a14:m>
                  <m:oMath xmlns:m="http://schemas.openxmlformats.org/officeDocument/2006/math">
                    <m:r>
                      <a:rPr lang="uk-UA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𝟑𝟎</m:t>
                    </m:r>
                    <m:r>
                      <a:rPr lang="uk-UA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м+</m:t>
                    </m:r>
                    <m:r>
                      <a:rPr lang="uk-UA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𝟏𝟐</m:t>
                    </m:r>
                    <m:r>
                      <a:rPr lang="uk-UA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м </m:t>
                    </m:r>
                  </m:oMath>
                </a14:m>
                <a:r>
                  <a:rPr lang="ru-RU" b="1" i="1" dirty="0">
                    <a:latin typeface="Academia Libera" panose="02020600060500090200" pitchFamily="18" charset="0"/>
                    <a:ea typeface="Academia Libera" panose="02020600060500090200" pitchFamily="18" charset="0"/>
                    <a:cs typeface="Academia Libera" panose="02020600060500090200" pitchFamily="18" charset="0"/>
                  </a:rPr>
                  <a:t>+</a:t>
                </a:r>
                <a:r>
                  <a:rPr lang="en-US" b="1" dirty="0">
                    <a:ea typeface="Cambria Math" panose="02040503050406030204" pitchFamily="18" charset="0"/>
                  </a:rPr>
                  <a:t> </a:t>
                </a:r>
                <a:r>
                  <a:rPr lang="uk-UA" b="1" dirty="0">
                    <a:ea typeface="Cambria Math" panose="02040503050406030204" pitchFamily="18" charset="0"/>
                  </a:rPr>
                  <a:t>32 м </a:t>
                </a:r>
                <a14:m>
                  <m:oMath xmlns:m="http://schemas.openxmlformats.org/officeDocument/2006/math">
                    <m:r>
                      <a:rPr lang="uk-UA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uk-UA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𝟕𝟒</m:t>
                    </m:r>
                    <m:r>
                      <a:rPr lang="uk-UA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м 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ru-RU" b="1" i="1" dirty="0">
                  <a:latin typeface="Academia Libera" panose="02020600060500090200" pitchFamily="18" charset="0"/>
                  <a:ea typeface="Academia Libera" panose="02020600060500090200" pitchFamily="18" charset="0"/>
                  <a:cs typeface="Academia Libera" panose="02020600060500090200" pitchFamily="18" charset="0"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1C2128F6-6398-091A-4CBE-741569FCFE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7629" y="393350"/>
                <a:ext cx="4117539" cy="369332"/>
              </a:xfrm>
              <a:prstGeom prst="rect">
                <a:avLst/>
              </a:prstGeom>
              <a:blipFill>
                <a:blip r:embed="rId16"/>
                <a:stretch>
                  <a:fillRect t="-13333" b="-3000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Рисунок 32">
            <a:hlinkClick r:id="rId17"/>
            <a:extLst>
              <a:ext uri="{FF2B5EF4-FFF2-40B4-BE49-F238E27FC236}">
                <a16:creationId xmlns:a16="http://schemas.microsoft.com/office/drawing/2014/main" id="{FB487F5A-4043-CB1E-B6A8-E66665AC13D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945644"/>
            <a:ext cx="2391741" cy="93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02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600"/>
                            </p:stCondLst>
                            <p:childTnLst>
                              <p:par>
                                <p:cTn id="1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Custom 49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F4745F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761</TotalTime>
  <Words>509</Words>
  <Application>Microsoft Office PowerPoint</Application>
  <PresentationFormat>Широкий екран</PresentationFormat>
  <Paragraphs>101</Paragraphs>
  <Slides>10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8" baseType="lpstr">
      <vt:lpstr>a_LCDNova</vt:lpstr>
      <vt:lpstr>Academia Libera</vt:lpstr>
      <vt:lpstr>Alfios</vt:lpstr>
      <vt:lpstr>Arial</vt:lpstr>
      <vt:lpstr>Calibri</vt:lpstr>
      <vt:lpstr>Calibri Light</vt:lpstr>
      <vt:lpstr>Cambria Math</vt:lpstr>
      <vt:lpstr>Тема Office</vt:lpstr>
      <vt:lpstr>Розв’язування графічних задач на рівномірний рух тіла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Марина Маркасьян</dc:creator>
  <cp:lastModifiedBy>User</cp:lastModifiedBy>
  <cp:revision>118</cp:revision>
  <dcterms:created xsi:type="dcterms:W3CDTF">2023-02-10T14:56:58Z</dcterms:created>
  <dcterms:modified xsi:type="dcterms:W3CDTF">2024-11-08T17:52:07Z</dcterms:modified>
</cp:coreProperties>
</file>