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0" r:id="rId3"/>
    <p:sldId id="267" r:id="rId4"/>
    <p:sldId id="268" r:id="rId5"/>
    <p:sldId id="271" r:id="rId6"/>
    <p:sldId id="279" r:id="rId7"/>
    <p:sldId id="258" r:id="rId8"/>
    <p:sldId id="259" r:id="rId9"/>
    <p:sldId id="281" r:id="rId10"/>
    <p:sldId id="256" r:id="rId11"/>
    <p:sldId id="262" r:id="rId12"/>
    <p:sldId id="26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8" d="100"/>
        <a:sy n="198" d="100"/>
      </p:scale>
      <p:origin x="0" y="76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6414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131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267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84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200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301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036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016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294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0930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338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FF00"/>
            </a:gs>
            <a:gs pos="100000">
              <a:srgbClr val="00FF00"/>
            </a:gs>
            <a:gs pos="97000">
              <a:schemeClr val="bg1"/>
            </a:gs>
            <a:gs pos="4000">
              <a:schemeClr val="bg1"/>
            </a:gs>
            <a:gs pos="100000">
              <a:srgbClr val="FFFF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6DCA1-B02D-4540-B6BC-63F543AFEEDB}" type="datetimeFigureOut">
              <a:rPr lang="ru-RU" smtClean="0"/>
              <a:t>07.02.2024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41AE4-BD8D-4C6A-BB65-5F48C1E544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192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robapera.org/publication/13/53551/zadachi-zakony-fotoefekt.html#head_test51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s://probapera.org/publication/13/53503/fotoefekt-zakon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hyperlink" Target="https://probapera.org/content/users/images/3/89f84f1aab89ac50004c84fc21c844b8.jpg" TargetMode="External"/><Relationship Id="rId4" Type="http://schemas.openxmlformats.org/officeDocument/2006/relationships/hyperlink" Target="https://probapera.org/content/users/images/3/0494f7a3c9179bfd089e5d45f622fca0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72400" cy="252028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err="1" smtClean="0"/>
              <a:t>Розв’язування</a:t>
            </a:r>
            <a:r>
              <a:rPr lang="ru-RU" b="1" dirty="0" smtClean="0"/>
              <a:t> задач по </a:t>
            </a:r>
            <a:r>
              <a:rPr lang="ru-RU" b="1" dirty="0" err="1" smtClean="0"/>
              <a:t>темі</a:t>
            </a:r>
            <a:r>
              <a:rPr lang="ru-RU" b="1" dirty="0" smtClean="0"/>
              <a:t>: «</a:t>
            </a:r>
            <a:r>
              <a:rPr lang="ru-RU" b="1" dirty="0" err="1" smtClean="0"/>
              <a:t>Фотоефект</a:t>
            </a:r>
            <a:r>
              <a:rPr lang="ru-RU" b="1" dirty="0"/>
              <a:t>. </a:t>
            </a:r>
            <a:r>
              <a:rPr lang="ru-RU" b="1" dirty="0" err="1"/>
              <a:t>Рівняння</a:t>
            </a:r>
            <a:r>
              <a:rPr lang="ru-RU" b="1" dirty="0"/>
              <a:t> </a:t>
            </a:r>
            <a:r>
              <a:rPr lang="ru-RU" b="1" dirty="0" err="1"/>
              <a:t>фотоефекту</a:t>
            </a:r>
            <a:r>
              <a:rPr lang="ru-RU" b="1" dirty="0"/>
              <a:t>. </a:t>
            </a:r>
            <a:r>
              <a:rPr lang="ru-RU" b="1" dirty="0" err="1"/>
              <a:t>Застосування</a:t>
            </a:r>
            <a:r>
              <a:rPr lang="ru-RU" b="1" dirty="0"/>
              <a:t> </a:t>
            </a:r>
            <a:r>
              <a:rPr lang="ru-RU" b="1" dirty="0" err="1"/>
              <a:t>фотоефекту</a:t>
            </a:r>
            <a:r>
              <a:rPr lang="ru-RU" b="1" dirty="0" smtClean="0"/>
              <a:t>.»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97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r>
              <a:rPr lang="uk-UA" b="1" dirty="0"/>
              <a:t>ІІ. Актуалізація опорних знань учнів.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uk-UA" i="1" dirty="0" smtClean="0"/>
              <a:t>Фізичний </a:t>
            </a:r>
            <a:r>
              <a:rPr lang="uk-UA" i="1" dirty="0"/>
              <a:t>диктант «Продовжте речення» (з подальшою перевіркою).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Атоми випромінюють електромагнітну енергію окремими порціями, що називаються…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Формула для визначення енергії кванта має вигляд..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Значення сталої Планка дорівнює…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За квантовою теорією світло є потоком фотонів, які рухаються зі швидкістю …. 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Елементарна частинка, що характеризує квант світла- це ….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Формула для визначення маси фотона має вигляд …</a:t>
            </a:r>
            <a:endParaRPr lang="en-US" dirty="0"/>
          </a:p>
          <a:p>
            <a:pPr marL="514350" lvl="0" indent="-514350">
              <a:buFont typeface="+mj-lt"/>
              <a:buAutoNum type="arabicPeriod"/>
            </a:pPr>
            <a:r>
              <a:rPr lang="uk-UA" dirty="0"/>
              <a:t>Імпульс фотона визначається за формулою …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84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38352" y="107410"/>
            <a:ext cx="3384376" cy="744220"/>
          </a:xfrm>
          <a:noFill/>
        </p:spPr>
        <p:txBody>
          <a:bodyPr>
            <a:normAutofit fontScale="90000"/>
          </a:bodyPr>
          <a:lstStyle/>
          <a:p>
            <a:pPr algn="l"/>
            <a:r>
              <a:rPr lang="uk-UA" b="1" dirty="0" smtClean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Світлові кванти .</a:t>
            </a:r>
            <a:endParaRPr lang="ru-RU" b="1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9781" y="30107"/>
            <a:ext cx="5402339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6600" b="1" dirty="0" smtClean="0">
                <a:ln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Повторення</a:t>
            </a:r>
            <a:endParaRPr lang="ru-RU" sz="6600" b="1" dirty="0">
              <a:ln/>
              <a:solidFill>
                <a:srgbClr val="C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20200" y="991530"/>
            <a:ext cx="7423800" cy="221599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latin typeface="Arial Black" panose="020B0A04020102020204" pitchFamily="34" charset="0"/>
              </a:rPr>
              <a:t>Гіпотеза</a:t>
            </a:r>
            <a:r>
              <a:rPr lang="ru-RU" sz="2400" b="1" dirty="0">
                <a:latin typeface="Arial Black" panose="020B0A04020102020204" pitchFamily="34" charset="0"/>
              </a:rPr>
              <a:t> Планка: </a:t>
            </a:r>
            <a:endParaRPr lang="ru-RU" sz="2400" b="1" dirty="0" smtClean="0">
              <a:latin typeface="Arial Black" panose="020B0A04020102020204" pitchFamily="34" charset="0"/>
            </a:endParaRPr>
          </a:p>
          <a:p>
            <a:r>
              <a:rPr lang="ru-RU" dirty="0" err="1">
                <a:latin typeface="Arial Black" panose="020B0A04020102020204" pitchFamily="34" charset="0"/>
              </a:rPr>
              <a:t>Випромінювання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ru-RU" dirty="0" err="1">
                <a:latin typeface="Arial Black" panose="020B0A04020102020204" pitchFamily="34" charset="0"/>
              </a:rPr>
              <a:t>електромагнітних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ru-RU" dirty="0" err="1">
                <a:latin typeface="Arial Black" panose="020B0A04020102020204" pitchFamily="34" charset="0"/>
              </a:rPr>
              <a:t>хвиль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ru-RU" dirty="0" smtClean="0">
                <a:latin typeface="Arial Black" panose="020B0A04020102020204" pitchFamily="34" charset="0"/>
              </a:rPr>
              <a:t>атомами  </a:t>
            </a:r>
            <a:r>
              <a:rPr lang="ru-RU" dirty="0">
                <a:latin typeface="Arial Black" panose="020B0A04020102020204" pitchFamily="34" charset="0"/>
              </a:rPr>
              <a:t>і  молекулами  </a:t>
            </a:r>
            <a:r>
              <a:rPr lang="ru-RU" dirty="0" err="1">
                <a:latin typeface="Arial Black" panose="020B0A04020102020204" pitchFamily="34" charset="0"/>
              </a:rPr>
              <a:t>речовини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ru-RU" dirty="0" err="1">
                <a:latin typeface="Arial Black" panose="020B0A04020102020204" pitchFamily="34" charset="0"/>
              </a:rPr>
              <a:t>відбувається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smtClean="0">
                <a:latin typeface="Arial Black" panose="020B0A04020102020204" pitchFamily="34" charset="0"/>
              </a:rPr>
              <a:t> не  </a:t>
            </a:r>
            <a:r>
              <a:rPr lang="ru-RU" dirty="0" err="1">
                <a:latin typeface="Arial Black" panose="020B0A04020102020204" pitchFamily="34" charset="0"/>
              </a:rPr>
              <a:t>безперервно</a:t>
            </a:r>
            <a:r>
              <a:rPr lang="ru-RU" dirty="0">
                <a:latin typeface="Arial Black" panose="020B0A04020102020204" pitchFamily="34" charset="0"/>
              </a:rPr>
              <a:t>,  а  дискретно,  </a:t>
            </a:r>
            <a:r>
              <a:rPr lang="ru-RU" dirty="0" err="1">
                <a:latin typeface="Arial Black" panose="020B0A04020102020204" pitchFamily="34" charset="0"/>
              </a:rPr>
              <a:t>тобто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ru-RU" dirty="0" err="1">
                <a:latin typeface="Arial Black" panose="020B0A04020102020204" pitchFamily="34" charset="0"/>
              </a:rPr>
              <a:t>окремими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 smtClean="0">
                <a:latin typeface="Arial Black" panose="020B0A04020102020204" pitchFamily="34" charset="0"/>
              </a:rPr>
              <a:t>порціями</a:t>
            </a:r>
            <a:r>
              <a:rPr lang="ru-RU" dirty="0">
                <a:latin typeface="Arial Black" panose="020B0A04020102020204" pitchFamily="34" charset="0"/>
              </a:rPr>
              <a:t>,  </a:t>
            </a:r>
            <a:r>
              <a:rPr lang="ru-RU" dirty="0" err="1">
                <a:latin typeface="Arial Black" panose="020B0A04020102020204" pitchFamily="34" charset="0"/>
              </a:rPr>
              <a:t>енергія</a:t>
            </a:r>
            <a:r>
              <a:rPr lang="ru-RU" dirty="0">
                <a:latin typeface="Arial Black" panose="020B0A04020102020204" pitchFamily="34" charset="0"/>
              </a:rPr>
              <a:t>  </a:t>
            </a:r>
            <a:r>
              <a:rPr lang="en-US" dirty="0">
                <a:latin typeface="Arial Black" panose="020B0A04020102020204" pitchFamily="34" charset="0"/>
              </a:rPr>
              <a:t>E  </a:t>
            </a:r>
            <a:r>
              <a:rPr lang="ru-RU" dirty="0" err="1">
                <a:latin typeface="Arial Black" panose="020B0A04020102020204" pitchFamily="34" charset="0"/>
              </a:rPr>
              <a:t>кожної</a:t>
            </a:r>
            <a:r>
              <a:rPr lang="ru-RU" dirty="0">
                <a:latin typeface="Arial Black" panose="020B0A04020102020204" pitchFamily="34" charset="0"/>
              </a:rPr>
              <a:t>  з  </a:t>
            </a:r>
            <a:r>
              <a:rPr lang="ru-RU" dirty="0" err="1">
                <a:latin typeface="Arial Black" panose="020B0A04020102020204" pitchFamily="34" charset="0"/>
              </a:rPr>
              <a:t>яких</a:t>
            </a:r>
            <a:r>
              <a:rPr lang="ru-RU" dirty="0">
                <a:latin typeface="Arial Black" panose="020B0A04020102020204" pitchFamily="34" charset="0"/>
              </a:rPr>
              <a:t>  прямо  </a:t>
            </a:r>
            <a:r>
              <a:rPr lang="ru-RU" dirty="0" err="1" smtClean="0">
                <a:latin typeface="Arial Black" panose="020B0A04020102020204" pitchFamily="34" charset="0"/>
              </a:rPr>
              <a:t>про­порційна</a:t>
            </a:r>
            <a:r>
              <a:rPr lang="ru-RU" dirty="0" smtClean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частоті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el-GR" dirty="0">
                <a:latin typeface="Arial Black" panose="020B0A04020102020204" pitchFamily="34" charset="0"/>
              </a:rPr>
              <a:t>ν </a:t>
            </a:r>
            <a:r>
              <a:rPr lang="ru-RU" dirty="0" err="1" smtClean="0">
                <a:latin typeface="Arial Black" panose="020B0A04020102020204" pitchFamily="34" charset="0"/>
              </a:rPr>
              <a:t>випромінювання</a:t>
            </a:r>
            <a:r>
              <a:rPr lang="ru-RU" dirty="0" smtClean="0">
                <a:latin typeface="Arial Black" panose="020B0A04020102020204" pitchFamily="34" charset="0"/>
              </a:rPr>
              <a:t>: </a:t>
            </a:r>
          </a:p>
          <a:p>
            <a:r>
              <a:rPr lang="uk-UA" sz="2400" dirty="0" smtClean="0">
                <a:solidFill>
                  <a:srgbClr val="C00000"/>
                </a:solidFill>
              </a:rPr>
              <a:t>Квант світла - фотон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08720"/>
            <a:ext cx="1540688" cy="18154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0" y="3003925"/>
                <a:ext cx="9036496" cy="42374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400" b="1" dirty="0" smtClean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Фотони </a:t>
                </a:r>
                <a:r>
                  <a:rPr lang="ru-RU" sz="2400" b="1" dirty="0" err="1" smtClean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мають</a:t>
                </a:r>
                <a:r>
                  <a:rPr lang="ru-RU" sz="2400" b="1" dirty="0" smtClean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ru-RU" sz="2400" b="1" dirty="0" err="1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такі</a:t>
                </a:r>
                <a:r>
                  <a:rPr lang="ru-RU" sz="2400" b="1" dirty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ru-RU" sz="2400" b="1" dirty="0" err="1" smtClean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властивості</a:t>
                </a:r>
                <a:r>
                  <a:rPr lang="ru-RU" sz="2400" b="1" dirty="0" smtClean="0">
                    <a:solidFill>
                      <a:srgbClr val="C00000"/>
                    </a:solidFill>
                    <a:latin typeface="Arial Black" panose="020B0A04020102020204" pitchFamily="34" charset="0"/>
                  </a:rPr>
                  <a:t>:</a:t>
                </a:r>
              </a:p>
              <a:p>
                <a:pPr marL="457200" indent="-457200">
                  <a:buAutoNum type="arabicParenR"/>
                </a:pPr>
                <a:r>
                  <a:rPr lang="uk-UA" sz="2400" dirty="0" smtClean="0">
                    <a:latin typeface="Arial Black" panose="020B0A04020102020204" pitchFamily="34" charset="0"/>
                  </a:rPr>
                  <a:t>Заряд фотона: </a:t>
                </a:r>
                <a:r>
                  <a:rPr lang="en-US" sz="2400" dirty="0" smtClean="0">
                    <a:latin typeface="Arial Black" panose="020B0A04020102020204" pitchFamily="34" charset="0"/>
                  </a:rPr>
                  <a:t>q </a:t>
                </a:r>
                <a:r>
                  <a:rPr lang="en-US" sz="2400" dirty="0">
                    <a:latin typeface="Arial Black" panose="020B0A04020102020204" pitchFamily="34" charset="0"/>
                  </a:rPr>
                  <a:t>= 0 </a:t>
                </a:r>
                <a:r>
                  <a:rPr lang="uk-UA" sz="2400" dirty="0" smtClean="0">
                    <a:latin typeface="Arial Black" panose="020B0A04020102020204" pitchFamily="34" charset="0"/>
                  </a:rPr>
                  <a:t>;</a:t>
                </a:r>
                <a:r>
                  <a:rPr lang="en-US" sz="2400" dirty="0" smtClean="0">
                    <a:latin typeface="Arial Black" panose="020B0A04020102020204" pitchFamily="34" charset="0"/>
                  </a:rPr>
                  <a:t>       </a:t>
                </a:r>
              </a:p>
              <a:p>
                <a:pPr marL="457200" indent="-457200">
                  <a:buAutoNum type="arabicParenR"/>
                </a:pPr>
                <a:r>
                  <a:rPr lang="uk-UA" sz="2400" dirty="0" smtClean="0">
                    <a:latin typeface="Arial Black" panose="020B0A04020102020204" pitchFamily="34" charset="0"/>
                  </a:rPr>
                  <a:t>М</a:t>
                </a:r>
                <a:r>
                  <a:rPr lang="uk-UA" sz="2000" dirty="0" smtClean="0">
                    <a:latin typeface="Arial Black" panose="020B0A04020102020204" pitchFamily="34" charset="0"/>
                  </a:rPr>
                  <a:t>аса фотона: </a:t>
                </a:r>
                <a:r>
                  <a:rPr lang="en-US" sz="2000" dirty="0" smtClean="0">
                    <a:latin typeface="Arial Black" panose="020B0A04020102020204" pitchFamily="34" charset="0"/>
                  </a:rPr>
                  <a:t>m </a:t>
                </a:r>
                <a:r>
                  <a:rPr lang="en-US" sz="2000" dirty="0">
                    <a:latin typeface="Arial Black" panose="020B0A04020102020204" pitchFamily="34" charset="0"/>
                  </a:rPr>
                  <a:t>= </a:t>
                </a:r>
                <a:r>
                  <a:rPr lang="en-US" sz="2000" dirty="0" smtClean="0">
                    <a:latin typeface="Arial Black" panose="020B0A04020102020204" pitchFamily="34" charset="0"/>
                  </a:rPr>
                  <a:t>0</a:t>
                </a:r>
                <a:r>
                  <a:rPr lang="uk-UA" sz="2000" dirty="0" smtClean="0">
                    <a:latin typeface="Arial Black" panose="020B0A04020102020204" pitchFamily="34" charset="0"/>
                  </a:rPr>
                  <a:t>; (</a:t>
                </a:r>
                <a:r>
                  <a:rPr lang="ru-RU" sz="2000" dirty="0" err="1">
                    <a:latin typeface="Arial Black" panose="020B0A04020102020204" pitchFamily="34" charset="0"/>
                  </a:rPr>
                  <a:t>проте</a:t>
                </a:r>
                <a:r>
                  <a:rPr lang="ru-RU" sz="2000" dirty="0">
                    <a:latin typeface="Arial Black" panose="020B0A04020102020204" pitchFamily="34" charset="0"/>
                  </a:rPr>
                  <a:t>  </a:t>
                </a:r>
                <a:r>
                  <a:rPr lang="ru-RU" sz="2000" dirty="0" err="1" smtClean="0">
                    <a:latin typeface="Arial Black" panose="020B0A04020102020204" pitchFamily="34" charset="0"/>
                  </a:rPr>
                  <a:t>світло</a:t>
                </a:r>
                <a:r>
                  <a:rPr lang="ru-RU" sz="2000" dirty="0" smtClean="0">
                    <a:latin typeface="Arial Black" panose="020B0A04020102020204" pitchFamily="34" charset="0"/>
                  </a:rPr>
                  <a:t>  </a:t>
                </a:r>
                <a:r>
                  <a:rPr lang="ru-RU" sz="2000" dirty="0">
                    <a:latin typeface="Arial Black" panose="020B0A04020102020204" pitchFamily="34" charset="0"/>
                  </a:rPr>
                  <a:t>в  </a:t>
                </a:r>
                <a:r>
                  <a:rPr lang="ru-RU" sz="2000" dirty="0" err="1">
                    <a:latin typeface="Arial Black" panose="020B0A04020102020204" pitchFamily="34" charset="0"/>
                  </a:rPr>
                  <a:t>цілому</a:t>
                </a:r>
                <a:r>
                  <a:rPr lang="ru-RU" sz="2000" dirty="0">
                    <a:latin typeface="Arial Black" panose="020B0A04020102020204" pitchFamily="34" charset="0"/>
                  </a:rPr>
                  <a:t> </a:t>
                </a:r>
                <a:r>
                  <a:rPr lang="ru-RU" sz="2000" dirty="0" smtClean="0">
                    <a:latin typeface="Arial Black" panose="020B0A04020102020204" pitchFamily="34" charset="0"/>
                  </a:rPr>
                  <a:t>, як  </a:t>
                </a:r>
                <a:r>
                  <a:rPr lang="ru-RU" sz="2000" dirty="0" err="1">
                    <a:latin typeface="Arial Black" panose="020B0A04020102020204" pitchFamily="34" charset="0"/>
                  </a:rPr>
                  <a:t>потік</a:t>
                </a:r>
                <a:r>
                  <a:rPr lang="ru-RU" sz="2000" dirty="0">
                    <a:latin typeface="Arial Black" panose="020B0A04020102020204" pitchFamily="34" charset="0"/>
                  </a:rPr>
                  <a:t> </a:t>
                </a:r>
                <a:r>
                  <a:rPr lang="ru-RU" sz="2000" dirty="0" err="1" smtClean="0">
                    <a:latin typeface="Arial Black" panose="020B0A04020102020204" pitchFamily="34" charset="0"/>
                  </a:rPr>
                  <a:t>фотонів</a:t>
                </a:r>
                <a:r>
                  <a:rPr lang="ru-RU" sz="2000" dirty="0" smtClean="0">
                    <a:latin typeface="Arial Black" panose="020B0A04020102020204" pitchFamily="34" charset="0"/>
                  </a:rPr>
                  <a:t>, </a:t>
                </a:r>
                <a:r>
                  <a:rPr lang="ru-RU" sz="2000" dirty="0" err="1">
                    <a:latin typeface="Arial Black" panose="020B0A04020102020204" pitchFamily="34" charset="0"/>
                  </a:rPr>
                  <a:t>має</a:t>
                </a:r>
                <a:r>
                  <a:rPr lang="ru-RU" sz="2000" dirty="0">
                    <a:latin typeface="Arial Black" panose="020B0A04020102020204" pitchFamily="34" charset="0"/>
                  </a:rPr>
                  <a:t> </a:t>
                </a:r>
                <a:r>
                  <a:rPr lang="ru-RU" sz="2000" dirty="0" err="1">
                    <a:latin typeface="Arial Black" panose="020B0A04020102020204" pitchFamily="34" charset="0"/>
                  </a:rPr>
                  <a:t>масу</a:t>
                </a:r>
                <a:r>
                  <a:rPr lang="uk-UA" sz="2000" dirty="0" smtClean="0">
                    <a:latin typeface="Arial Black" panose="020B0A04020102020204" pitchFamily="34" charset="0"/>
                  </a:rPr>
                  <a:t>)</a:t>
                </a:r>
                <a:endParaRPr lang="en-US" sz="2000" dirty="0" smtClean="0">
                  <a:latin typeface="Arial Black" panose="020B0A04020102020204" pitchFamily="34" charset="0"/>
                </a:endParaRPr>
              </a:p>
              <a:p>
                <a:r>
                  <a:rPr lang="uk-UA" sz="2400" dirty="0" smtClean="0">
                    <a:latin typeface="Arial Black" panose="020B0A04020102020204" pitchFamily="34" charset="0"/>
                  </a:rPr>
                  <a:t>3) </a:t>
                </a:r>
                <a:r>
                  <a:rPr lang="en-US" sz="2400" dirty="0" smtClean="0">
                    <a:latin typeface="Arial Black" panose="020B0A04020102020204" pitchFamily="34" charset="0"/>
                  </a:rPr>
                  <a:t>   </a:t>
                </a:r>
                <a:r>
                  <a:rPr lang="uk-UA" sz="2400" dirty="0" smtClean="0">
                    <a:latin typeface="Arial Black" panose="020B0A04020102020204" pitchFamily="34" charset="0"/>
                  </a:rPr>
                  <a:t>Швидкість фотона: </a:t>
                </a:r>
                <a:r>
                  <a:rPr lang="ru-RU" sz="2400" b="1" dirty="0" smtClean="0">
                    <a:latin typeface="Arial Black" panose="020B0A04020102020204" pitchFamily="34" charset="0"/>
                  </a:rPr>
                  <a:t>(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uk-UA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ф</m:t>
                        </m:r>
                      </m:sub>
                    </m:sSub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=с</m:t>
                    </m:r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</m:t>
                    </m:r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uk-UA" sz="24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uk-UA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𝟖</m:t>
                        </m:r>
                      </m:sup>
                    </m:sSup>
                    <m:r>
                      <a:rPr lang="uk-UA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м/с</m:t>
                    </m:r>
                  </m:oMath>
                </a14:m>
                <a:r>
                  <a:rPr lang="ru-RU" sz="2400" b="1" dirty="0">
                    <a:latin typeface="Arial Black" panose="020B0A04020102020204" pitchFamily="34" charset="0"/>
                  </a:rPr>
                  <a:t>) </a:t>
                </a:r>
                <a:endParaRPr lang="ru-RU" sz="2400" b="1" dirty="0" smtClean="0">
                  <a:latin typeface="Arial Black" panose="020B0A04020102020204" pitchFamily="34" charset="0"/>
                </a:endParaRPr>
              </a:p>
              <a:p>
                <a14:m>
                  <m:oMath xmlns:m="http://schemas.openxmlformats.org/officeDocument/2006/math">
                    <m:r>
                      <a:rPr lang="uk-UA" sz="2400" b="1" i="1" smtClean="0">
                        <a:latin typeface="Cambria Math" panose="02040503050406030204" pitchFamily="18" charset="0"/>
                      </a:rPr>
                      <m:t>с=</m:t>
                    </m:r>
                    <m:r>
                      <a:rPr lang="uk-UA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uk-UA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uk-UA" sz="24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𝝂</m:t>
                    </m:r>
                  </m:oMath>
                </a14:m>
                <a:r>
                  <a:rPr lang="ru-RU" sz="2400" b="1" dirty="0" smtClean="0">
                    <a:latin typeface="Arial Black" panose="020B0A04020102020204" pitchFamily="34" charset="0"/>
                  </a:rPr>
                  <a:t>   </a:t>
                </a:r>
                <a:r>
                  <a:rPr lang="en-US" sz="2400" b="1" dirty="0" smtClean="0">
                    <a:latin typeface="Arial Black" panose="020B0A04020102020204" pitchFamily="34" charset="0"/>
                  </a:rPr>
                  <a:t>           </a:t>
                </a:r>
                <a:r>
                  <a:rPr lang="ru-RU" sz="2400" b="1" dirty="0" smtClean="0">
                    <a:latin typeface="Arial Black" panose="020B0A0402010202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ru-RU" sz="24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uk-UA" sz="24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dirty="0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с</m:t>
                        </m:r>
                      </m:num>
                      <m:den>
                        <m:r>
                          <a:rPr lang="uk-UA" sz="24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𝝂</m:t>
                        </m:r>
                      </m:den>
                    </m:f>
                  </m:oMath>
                </a14:m>
                <a:r>
                  <a:rPr lang="ru-RU" sz="2400" b="1" dirty="0" smtClean="0">
                    <a:latin typeface="Arial Black" panose="020B0A04020102020204" pitchFamily="34" charset="0"/>
                  </a:rPr>
                  <a:t>   </a:t>
                </a:r>
                <a:r>
                  <a:rPr lang="en-US" sz="2400" b="1" dirty="0" smtClean="0">
                    <a:latin typeface="Arial Black" panose="020B0A04020102020204" pitchFamily="34" charset="0"/>
                  </a:rPr>
                  <a:t>         </a:t>
                </a:r>
                <a:r>
                  <a:rPr lang="ru-RU" sz="2400" b="1" dirty="0" smtClean="0">
                    <a:latin typeface="Arial Black" panose="020B0A04020102020204" pitchFamily="34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ru-RU" sz="24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𝝂</m:t>
                    </m:r>
                    <m:r>
                      <a:rPr lang="uk-UA" sz="2400" b="1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2400" b="1" i="1" dirty="0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24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с</m:t>
                        </m:r>
                      </m:num>
                      <m:den>
                        <m:r>
                          <a:rPr lang="uk-UA" sz="2400" b="1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𝝀</m:t>
                        </m:r>
                      </m:den>
                    </m:f>
                  </m:oMath>
                </a14:m>
                <a:endParaRPr lang="ru-RU" sz="2400" b="1" dirty="0" smtClean="0">
                  <a:latin typeface="Arial Black" panose="020B0A04020102020204" pitchFamily="34" charset="0"/>
                </a:endParaRPr>
              </a:p>
              <a:p>
                <a:r>
                  <a:rPr lang="uk-UA" sz="2400" dirty="0" smtClean="0">
                    <a:latin typeface="Arial Black" panose="020B0A04020102020204" pitchFamily="34" charset="0"/>
                  </a:rPr>
                  <a:t>4) Енергія фотона: </a:t>
                </a:r>
                <a14:m>
                  <m:oMath xmlns:m="http://schemas.openxmlformats.org/officeDocument/2006/math">
                    <m:r>
                      <a:rPr lang="uk-UA" sz="2400" b="0" i="1" smtClean="0">
                        <a:latin typeface="Cambria Math" panose="02040503050406030204" pitchFamily="18" charset="0"/>
                      </a:rPr>
                      <m:t>Е=</m:t>
                    </m:r>
                    <m:r>
                      <a:rPr lang="en-US" sz="2400" b="0" i="1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𝜈</m:t>
                    </m:r>
                  </m:oMath>
                </a14:m>
                <a:r>
                  <a:rPr lang="en-US" sz="2400" dirty="0" smtClean="0">
                    <a:latin typeface="Arial Black" panose="020B0A04020102020204" pitchFamily="34" charset="0"/>
                  </a:rPr>
                  <a:t>     </a:t>
                </a:r>
                <a14:m>
                  <m:oMath xmlns:m="http://schemas.openxmlformats.org/officeDocument/2006/math">
                    <m:r>
                      <a:rPr lang="uk-UA" sz="2400" i="1">
                        <a:latin typeface="Cambria Math" panose="02040503050406030204" pitchFamily="18" charset="0"/>
                      </a:rPr>
                      <m:t>Е=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h</m:t>
                    </m:r>
                    <m:f>
                      <m:fPr>
                        <m:ctrlPr>
                          <a:rPr lang="en-US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uk-UA" sz="2400" b="0" i="1" smtClean="0">
                            <a:latin typeface="Cambria Math" panose="02040503050406030204" pitchFamily="18" charset="0"/>
                          </a:rPr>
                          <m:t>с</m:t>
                        </m:r>
                      </m:num>
                      <m:den>
                        <m:r>
                          <a:rPr lang="en-US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r>
                  <a:rPr lang="uk-UA" sz="2400" dirty="0" smtClean="0">
                    <a:latin typeface="Arial Black" panose="020B0A04020102020204" pitchFamily="34" charset="0"/>
                  </a:rPr>
                  <a:t>  </a:t>
                </a:r>
              </a:p>
              <a:p>
                <a:r>
                  <a:rPr lang="uk-UA" sz="2400" dirty="0">
                    <a:latin typeface="Arial Black" panose="020B0A04020102020204" pitchFamily="34" charset="0"/>
                  </a:rPr>
                  <a:t> </a:t>
                </a:r>
                <a:r>
                  <a:rPr lang="uk-UA" sz="2400" dirty="0" smtClean="0">
                    <a:latin typeface="Arial Black" panose="020B0A04020102020204" pitchFamily="34" charset="0"/>
                  </a:rPr>
                  <a:t>                </a:t>
                </a:r>
                <a:r>
                  <a:rPr lang="en-US" sz="2400" dirty="0" smtClean="0">
                    <a:latin typeface="Arial Black" panose="020B0A04020102020204" pitchFamily="34" charset="0"/>
                  </a:rPr>
                  <a:t>  </a:t>
                </a:r>
                <a14:m>
                  <m:oMath xmlns:m="http://schemas.openxmlformats.org/officeDocument/2006/math"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h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</a:rPr>
                      <m:t>=6,63∙</m:t>
                    </m:r>
                    <m:sSup>
                      <m:sSupPr>
                        <m:ctrlPr>
                          <a:rPr lang="en-US" sz="2400" b="0" i="1" dirty="0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sz="24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−34</m:t>
                        </m:r>
                      </m:sup>
                    </m:sSup>
                    <m:r>
                      <a:rPr lang="uk-UA" sz="24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Дж∙с</m:t>
                    </m:r>
                  </m:oMath>
                </a14:m>
                <a:r>
                  <a:rPr lang="ru-RU" sz="2400" dirty="0" smtClean="0">
                    <a:latin typeface="Arial Black" panose="020B0A04020102020204" pitchFamily="34" charset="0"/>
                  </a:rPr>
                  <a:t>- стала Планка</a:t>
                </a:r>
              </a:p>
              <a:p>
                <a:r>
                  <a:rPr lang="uk-UA" sz="2400" dirty="0" smtClean="0">
                    <a:latin typeface="Arial Black" panose="020B0A04020102020204" pitchFamily="34" charset="0"/>
                  </a:rPr>
                  <a:t>5) Імпульс фотона:  </a:t>
                </a:r>
                <a14:m>
                  <m:oMath xmlns:m="http://schemas.openxmlformats.org/officeDocument/2006/math">
                    <m:r>
                      <a:rPr lang="uk-UA" sz="2400" b="0" i="1" smtClean="0">
                        <a:latin typeface="Cambria Math" panose="02040503050406030204" pitchFamily="18" charset="0"/>
                      </a:rPr>
                      <m:t>р=</m:t>
                    </m:r>
                    <m:f>
                      <m:fPr>
                        <m:ctrlPr>
                          <a:rPr lang="uk-UA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uk-UA" sz="2400" b="0" i="1" smtClean="0">
                            <a:latin typeface="Cambria Math" panose="02040503050406030204" pitchFamily="18" charset="0"/>
                          </a:rPr>
                          <m:t>Е</m:t>
                        </m:r>
                      </m:num>
                      <m:den>
                        <m:r>
                          <a:rPr lang="uk-UA" sz="2400" b="0" i="1" smtClean="0">
                            <a:latin typeface="Cambria Math" panose="02040503050406030204" pitchFamily="18" charset="0"/>
                          </a:rPr>
                          <m:t>с</m:t>
                        </m:r>
                      </m:den>
                    </m:f>
                    <m:r>
                      <a:rPr lang="uk-UA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h</m:t>
                        </m:r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𝜈</m:t>
                        </m:r>
                      </m:num>
                      <m:den>
                        <m:r>
                          <a:rPr lang="uk-UA" sz="2400" b="0" i="1" smtClean="0">
                            <a:latin typeface="Cambria Math" panose="02040503050406030204" pitchFamily="18" charset="0"/>
                          </a:rPr>
                          <m:t>с</m:t>
                        </m:r>
                      </m:den>
                    </m:f>
                    <m:r>
                      <a:rPr lang="uk-UA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h</m:t>
                        </m:r>
                      </m:num>
                      <m:den>
                        <m:r>
                          <a:rPr lang="uk-UA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den>
                    </m:f>
                  </m:oMath>
                </a14:m>
                <a:endParaRPr lang="ru-RU" sz="2400" dirty="0" smtClean="0">
                  <a:latin typeface="Arial Black" panose="020B0A04020102020204" pitchFamily="34" charset="0"/>
                </a:endParaRPr>
              </a:p>
              <a:p>
                <a:endParaRPr lang="ru-RU" sz="24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003925"/>
                <a:ext cx="9036496" cy="4237442"/>
              </a:xfrm>
              <a:prstGeom prst="rect">
                <a:avLst/>
              </a:prstGeom>
              <a:blipFill>
                <a:blip r:embed="rId3"/>
                <a:stretch>
                  <a:fillRect l="-1350" t="-11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208" y="4929769"/>
            <a:ext cx="2212403" cy="385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421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400" y="616583"/>
            <a:ext cx="5058856" cy="744220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uk-UA" b="1" dirty="0">
                <a:ln w="0"/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Фотоефект.</a:t>
            </a:r>
            <a:endParaRPr lang="ru-RU" b="1" dirty="0">
              <a:ln w="0"/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0726" y="262266"/>
            <a:ext cx="1363562" cy="201460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6890" y="332007"/>
            <a:ext cx="1680182" cy="9912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9666" y="206979"/>
            <a:ext cx="2001719" cy="22621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98" y="1379059"/>
            <a:ext cx="5156563" cy="42562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t="69913"/>
          <a:stretch/>
        </p:blipFill>
        <p:spPr>
          <a:xfrm>
            <a:off x="5320367" y="2976936"/>
            <a:ext cx="3744850" cy="14601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4277" y="4528804"/>
            <a:ext cx="2186155" cy="86516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-24959" y="39619"/>
            <a:ext cx="380487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3200" b="1" dirty="0" smtClean="0">
                <a:ln/>
                <a:solidFill>
                  <a:srgbClr val="C00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Повторення</a:t>
            </a:r>
            <a:endParaRPr lang="ru-RU" sz="3200" b="1" dirty="0">
              <a:ln/>
              <a:solidFill>
                <a:srgbClr val="C0000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013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46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234706"/>
              </p:ext>
            </p:extLst>
          </p:nvPr>
        </p:nvGraphicFramePr>
        <p:xfrm>
          <a:off x="473075" y="636588"/>
          <a:ext cx="9405938" cy="6319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1" name="Документ" r:id="rId3" imgW="7956848" imgH="5349900" progId="Word.Document.12">
                  <p:embed/>
                </p:oleObj>
              </mc:Choice>
              <mc:Fallback>
                <p:oleObj name="Документ" r:id="rId3" imgW="7956848" imgH="5349900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075" y="636588"/>
                        <a:ext cx="9405938" cy="6319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TextBox 4"/>
          <p:cNvSpPr txBox="1">
            <a:spLocks noChangeArrowheads="1"/>
          </p:cNvSpPr>
          <p:nvPr/>
        </p:nvSpPr>
        <p:spPr bwMode="auto">
          <a:xfrm>
            <a:off x="899592" y="173767"/>
            <a:ext cx="698405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2400" b="1" dirty="0" err="1" smtClean="0">
                <a:solidFill>
                  <a:srgbClr val="FF0000"/>
                </a:solidFill>
              </a:rPr>
              <a:t>Фізичні</a:t>
            </a:r>
            <a:r>
              <a:rPr lang="ru-RU" altLang="ru-RU" sz="2400" b="1" dirty="0" smtClean="0">
                <a:solidFill>
                  <a:srgbClr val="FF0000"/>
                </a:solidFill>
              </a:rPr>
              <a:t> </a:t>
            </a:r>
            <a:r>
              <a:rPr lang="ru-RU" altLang="ru-RU" sz="2400" b="1" dirty="0" err="1">
                <a:solidFill>
                  <a:srgbClr val="FF0000"/>
                </a:solidFill>
              </a:rPr>
              <a:t>параметри</a:t>
            </a:r>
            <a:r>
              <a:rPr lang="ru-RU" altLang="ru-RU" sz="2400" b="1" dirty="0">
                <a:solidFill>
                  <a:srgbClr val="FF0000"/>
                </a:solidFill>
              </a:rPr>
              <a:t> </a:t>
            </a:r>
            <a:r>
              <a:rPr lang="ru-RU" altLang="ru-RU" sz="2400" b="1" dirty="0" err="1">
                <a:solidFill>
                  <a:srgbClr val="FF0000"/>
                </a:solidFill>
              </a:rPr>
              <a:t>провідникових</a:t>
            </a:r>
            <a:r>
              <a:rPr lang="ru-RU" altLang="ru-RU" sz="2400" b="1" dirty="0">
                <a:solidFill>
                  <a:srgbClr val="FF0000"/>
                </a:solidFill>
              </a:rPr>
              <a:t> </a:t>
            </a:r>
            <a:r>
              <a:rPr lang="ru-RU" altLang="ru-RU" sz="2400" b="1" dirty="0" err="1">
                <a:solidFill>
                  <a:srgbClr val="FF0000"/>
                </a:solidFill>
              </a:rPr>
              <a:t>матеріалів</a:t>
            </a:r>
            <a:endParaRPr lang="uk-UA" alt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74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32656"/>
            <a:ext cx="8686800" cy="1143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fontAlgn="base"/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i="1" dirty="0"/>
              <a:t/>
            </a:r>
            <a:br>
              <a:rPr lang="ru-RU" sz="2200" i="1" dirty="0"/>
            </a:br>
            <a:r>
              <a:rPr lang="ru-RU" sz="2200" i="1" dirty="0" smtClean="0"/>
              <a:t/>
            </a:r>
            <a:br>
              <a:rPr lang="ru-RU" sz="2200" i="1" dirty="0" smtClean="0"/>
            </a:br>
            <a:r>
              <a:rPr lang="ru-RU" sz="2200" i="1" dirty="0"/>
              <a:t/>
            </a:r>
            <a:br>
              <a:rPr lang="ru-RU" sz="2200" i="1" dirty="0"/>
            </a:br>
            <a:r>
              <a:rPr lang="ru-RU" sz="2200" i="1" dirty="0" smtClean="0"/>
              <a:t>Перед </a:t>
            </a:r>
            <a:r>
              <a:rPr lang="ru-RU" sz="2200" i="1" dirty="0"/>
              <a:t>початком </a:t>
            </a:r>
            <a:r>
              <a:rPr lang="ru-RU" sz="2200" i="1" dirty="0" err="1"/>
              <a:t>розв’язування</a:t>
            </a:r>
            <a:r>
              <a:rPr lang="ru-RU" sz="2200" i="1" dirty="0"/>
              <a:t> задач, </a:t>
            </a:r>
            <a:r>
              <a:rPr lang="ru-RU" sz="2200" i="1" dirty="0" err="1"/>
              <a:t>важливо</a:t>
            </a:r>
            <a:r>
              <a:rPr lang="ru-RU" sz="2200" i="1" dirty="0"/>
              <a:t> </a:t>
            </a:r>
            <a:r>
              <a:rPr lang="ru-RU" sz="2200" i="1" dirty="0" err="1"/>
              <a:t>пригадати</a:t>
            </a:r>
            <a:r>
              <a:rPr lang="ru-RU" sz="2200" i="1" dirty="0"/>
              <a:t> </a:t>
            </a:r>
            <a:r>
              <a:rPr lang="ru-RU" sz="2200" i="1" dirty="0" err="1"/>
              <a:t>пройдену</a:t>
            </a:r>
            <a:r>
              <a:rPr lang="ru-RU" sz="2200" i="1" dirty="0"/>
              <a:t> тему, тому </a:t>
            </a:r>
            <a:r>
              <a:rPr lang="ru-RU" sz="2200" i="1" dirty="0" err="1"/>
              <a:t>обов’язково</a:t>
            </a:r>
            <a:r>
              <a:rPr lang="ru-RU" sz="2200" i="1" dirty="0"/>
              <a:t> </a:t>
            </a:r>
            <a:r>
              <a:rPr lang="ru-RU" sz="2200" i="1" dirty="0" err="1"/>
              <a:t>пройдіть</a:t>
            </a:r>
            <a:r>
              <a:rPr lang="ru-RU" sz="2200" i="1" dirty="0"/>
              <a:t> </a:t>
            </a:r>
            <a:r>
              <a:rPr lang="ru-RU" sz="2200" i="1" dirty="0" err="1"/>
              <a:t>інтерактивний</a:t>
            </a:r>
            <a:r>
              <a:rPr lang="ru-RU" sz="2200" i="1" dirty="0"/>
              <a:t> тест з </a:t>
            </a:r>
            <a:r>
              <a:rPr lang="ru-RU" sz="2200" i="1" dirty="0" err="1"/>
              <a:t>попереднього</a:t>
            </a:r>
            <a:r>
              <a:rPr lang="ru-RU" sz="2200" i="1" dirty="0"/>
              <a:t> уроку, </a:t>
            </a:r>
            <a:r>
              <a:rPr lang="ru-RU" sz="2200" i="1" dirty="0" err="1"/>
              <a:t>щоб</a:t>
            </a:r>
            <a:r>
              <a:rPr lang="ru-RU" sz="2200" i="1" dirty="0"/>
              <a:t> </a:t>
            </a:r>
            <a:r>
              <a:rPr lang="ru-RU" sz="2200" i="1" dirty="0" err="1"/>
              <a:t>пригадати</a:t>
            </a:r>
            <a:r>
              <a:rPr lang="ru-RU" sz="2200" i="1" dirty="0"/>
              <a:t> </a:t>
            </a:r>
            <a:r>
              <a:rPr lang="ru-RU" sz="2200" i="1" dirty="0" err="1"/>
              <a:t>вивчений</a:t>
            </a:r>
            <a:r>
              <a:rPr lang="ru-RU" sz="2200" i="1" dirty="0"/>
              <a:t> </a:t>
            </a:r>
            <a:r>
              <a:rPr lang="ru-RU" sz="2200" i="1" dirty="0" err="1"/>
              <a:t>матеріал</a:t>
            </a:r>
            <a:r>
              <a:rPr lang="ru-RU" sz="2200" i="1" dirty="0"/>
              <a:t> про «</a:t>
            </a:r>
            <a:r>
              <a:rPr lang="ru-RU" sz="2200" i="1" dirty="0" err="1">
                <a:hlinkClick r:id="rId2"/>
              </a:rPr>
              <a:t>закони</a:t>
            </a:r>
            <a:r>
              <a:rPr lang="ru-RU" sz="2200" i="1" dirty="0">
                <a:hlinkClick r:id="rId2"/>
              </a:rPr>
              <a:t> </a:t>
            </a:r>
            <a:r>
              <a:rPr lang="ru-RU" sz="2200" i="1" dirty="0" err="1">
                <a:hlinkClick r:id="rId2"/>
              </a:rPr>
              <a:t>фотоефекту</a:t>
            </a:r>
            <a:r>
              <a:rPr lang="ru-RU" sz="2200" i="1" dirty="0"/>
              <a:t>».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hlinkClick r:id="rId3"/>
              </a:rPr>
              <a:t/>
            </a:r>
            <a:br>
              <a:rPr lang="ru-RU" dirty="0">
                <a:hlinkClick r:id="rId3"/>
              </a:rPr>
            </a:b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4769768"/>
            <a:ext cx="8229600" cy="31292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7504" y="1398992"/>
            <a:ext cx="8686800" cy="190821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indent="3175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                             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Найбільше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значення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сили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фотоструму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називають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силою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струму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насичення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I</a:t>
            </a:r>
            <a:r>
              <a:rPr kumimoji="0" lang="en-US" altLang="en-US" sz="1600" b="0" i="0" u="none" strike="noStrike" cap="none" normalizeH="0" baseline="-3000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н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:</a:t>
            </a:r>
            <a:endParaRPr kumimoji="0" lang="uk-UA" altLang="en-US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cs typeface="Arial" panose="020B0604020202020204" pitchFamily="34" charset="0"/>
            </a:endParaRPr>
          </a:p>
          <a:p>
            <a:pPr marL="0" marR="0" lvl="0" indent="317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altLang="en-US" sz="1600" dirty="0">
              <a:solidFill>
                <a:srgbClr val="0000FF"/>
              </a:solidFill>
              <a:cs typeface="Arial" panose="020B0604020202020204" pitchFamily="34" charset="0"/>
            </a:endParaRP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                                   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де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q</a:t>
            </a:r>
            <a:r>
              <a:rPr kumimoji="0" lang="en-US" altLang="en-US" sz="1600" b="0" i="0" u="none" strike="noStrike" cap="none" normalizeH="0" baseline="-3000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max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 —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заряд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,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перенесений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фотоелектронами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за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час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t; </a:t>
            </a:r>
            <a:endParaRPr kumimoji="0" lang="uk-UA" altLang="en-US" sz="16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cs typeface="Arial" panose="020B0604020202020204" pitchFamily="34" charset="0"/>
            </a:endParaRP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N —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кількість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«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вибитих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»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електронів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; e —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модуль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заряду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електрона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  <a:hlinkClick r:id="rId4" tooltip="eU"/>
              </a:rPr>
              <a:t> 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    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де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m —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маса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електрона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;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v</a:t>
            </a:r>
            <a:r>
              <a:rPr kumimoji="0" lang="en-US" altLang="en-US" sz="1600" b="0" i="0" u="none" strike="noStrike" cap="none" normalizeH="0" baseline="-3000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max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 —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максимальна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початкова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швидкість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en-US" altLang="en-US" sz="16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фотоелектрона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cs typeface="Arial" panose="020B0604020202020204" pitchFamily="34" charset="0"/>
              </a:rPr>
              <a:t>.</a:t>
            </a:r>
            <a:endParaRPr kumimoji="0" lang="en-US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31750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Lato"/>
              </a:rPr>
              <a:t/>
            </a:r>
            <a:b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777777"/>
                </a:solidFill>
                <a:effectLst/>
                <a:latin typeface="Lato"/>
              </a:rPr>
            </a:b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ato"/>
            </a:endParaRPr>
          </a:p>
        </p:txBody>
      </p:sp>
      <p:pic>
        <p:nvPicPr>
          <p:cNvPr id="2050" name="Picture 2" descr="Сила струму насичення.">
            <a:hlinkClick r:id="rId5" tooltip="Сила струму насичення.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75656"/>
            <a:ext cx="1990725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U">
            <a:hlinkClick r:id="rId4" tooltip="eU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2825730"/>
            <a:ext cx="2318871" cy="1107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641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332656"/>
            <a:ext cx="842493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357430"/>
            <a:ext cx="6224599" cy="4166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67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04664"/>
            <a:ext cx="7429520" cy="2925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3357562"/>
            <a:ext cx="7348562" cy="2573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69132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836712"/>
            <a:ext cx="8280920" cy="3747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4755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0"/>
            <a:ext cx="7772400" cy="153960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/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sz="2700" dirty="0" smtClean="0"/>
              <a:t>На </a:t>
            </a:r>
            <a:r>
              <a:rPr lang="uk-UA" sz="2700" dirty="0"/>
              <a:t>поверхню вольфраму падають рентгенівські промені з довжиною 10 нм. Обчислити кінетичну енергію фотоелектронів.</a:t>
            </a:r>
            <a:endParaRPr lang="ru-RU" sz="2700" dirty="0"/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2339752" y="2348880"/>
            <a:ext cx="0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611560" y="3356992"/>
            <a:ext cx="14401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51520" y="2132856"/>
                <a:ext cx="216024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uk-UA" i="1">
                            <a:latin typeface="Cambria Math"/>
                          </a:rPr>
                          <m:t>А</m:t>
                        </m:r>
                      </m:e>
                      <m:sub>
                        <m:r>
                          <a:rPr lang="uk-UA" i="1">
                            <a:latin typeface="Cambria Math"/>
                          </a:rPr>
                          <m:t>вих</m:t>
                        </m:r>
                      </m:sub>
                    </m:sSub>
                  </m:oMath>
                </a14:m>
                <a:r>
                  <a:rPr lang="ru-RU" dirty="0" smtClean="0"/>
                  <a:t>=4,54 </a:t>
                </a:r>
                <a:r>
                  <a:rPr lang="ru-RU" dirty="0" err="1" smtClean="0"/>
                  <a:t>еВ</a:t>
                </a:r>
                <a:r>
                  <a:rPr lang="ru-RU" dirty="0" smtClean="0"/>
                  <a:t>=4,54*1,6*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ru-RU" b="0" i="1" smtClean="0">
                            <a:latin typeface="Cambria Math"/>
                          </a:rPr>
                          <m:t>−19</m:t>
                        </m:r>
                      </m:sup>
                    </m:sSup>
                  </m:oMath>
                </a14:m>
                <a:endParaRPr lang="ru-RU" dirty="0" smtClean="0"/>
              </a:p>
              <a:p>
                <a14:m>
                  <m:oMath xmlns:m="http://schemas.openxmlformats.org/officeDocument/2006/math">
                    <m:r>
                      <a:rPr lang="uk-UA" i="1">
                        <a:latin typeface="Cambria Math"/>
                      </a:rPr>
                      <m:t>𝜆</m:t>
                    </m:r>
                  </m:oMath>
                </a14:m>
                <a:r>
                  <a:rPr lang="ru-RU" dirty="0" smtClean="0"/>
                  <a:t>=6,63*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ru-RU" i="1">
                            <a:latin typeface="Cambria Math"/>
                          </a:rPr>
                          <m:t>−</m:t>
                        </m:r>
                        <m:r>
                          <a:rPr lang="ru-RU" b="0" i="1" smtClean="0">
                            <a:latin typeface="Cambria Math"/>
                          </a:rPr>
                          <m:t>34</m:t>
                        </m:r>
                      </m:sup>
                    </m:sSup>
                    <m:r>
                      <a:rPr lang="ru-RU" b="0" i="1" smtClean="0">
                        <a:latin typeface="Cambria Math"/>
                      </a:rPr>
                      <m:t>Дж∗с</m:t>
                    </m:r>
                  </m:oMath>
                </a14:m>
                <a:endParaRPr lang="ru-RU" b="0" dirty="0" smtClean="0"/>
              </a:p>
              <a:p>
                <a:r>
                  <a:rPr lang="ru-RU" dirty="0" smtClean="0"/>
                  <a:t>с= 3*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i="1">
                            <a:latin typeface="Cambria Math"/>
                          </a:rPr>
                        </m:ctrlPr>
                      </m:sSupPr>
                      <m:e>
                        <m:r>
                          <a:rPr lang="ru-RU" i="1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ru-RU" b="0" i="1" smtClean="0">
                            <a:latin typeface="Cambria Math"/>
                          </a:rPr>
                          <m:t>8</m:t>
                        </m:r>
                      </m:sup>
                    </m:sSup>
                    <m:r>
                      <a:rPr lang="ru-RU" b="0" i="1" smtClean="0">
                        <a:latin typeface="Cambria Math"/>
                      </a:rPr>
                      <m:t> м</m:t>
                    </m:r>
                  </m:oMath>
                </a14:m>
                <a:r>
                  <a:rPr lang="ru-RU" b="0" dirty="0" smtClean="0"/>
                  <a:t>/с</a:t>
                </a:r>
                <a:br>
                  <a:rPr lang="ru-RU" b="0" dirty="0" smtClean="0"/>
                </a:br>
                <a:endParaRPr lang="en-US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132856"/>
                <a:ext cx="2160240" cy="1477328"/>
              </a:xfrm>
              <a:prstGeom prst="rect">
                <a:avLst/>
              </a:prstGeom>
              <a:blipFill rotWithShape="1">
                <a:blip r:embed="rId2"/>
                <a:stretch>
                  <a:fillRect l="-2254" t="-206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5536" y="3610184"/>
                <a:ext cx="1728192" cy="5483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Е=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/>
                          </a:rPr>
                        </m:ctrlPr>
                      </m:fPr>
                      <m:num>
                        <m:r>
                          <a:rPr lang="uk-UA" i="1">
                            <a:latin typeface="Cambria Math"/>
                          </a:rPr>
                          <m:t>𝑚</m:t>
                        </m:r>
                        <m:sSup>
                          <m:sSupPr>
                            <m:ctrlPr>
                              <a:rPr lang="en-US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uk-UA" i="1">
                                <a:latin typeface="Cambria Math"/>
                              </a:rPr>
                              <m:t>𝜗</m:t>
                            </m:r>
                          </m:e>
                          <m:sup>
                            <m:r>
                              <a:rPr lang="uk-UA" i="1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uk-UA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ru-RU" b="0" i="0" smtClean="0">
                        <a:latin typeface="Cambria Math"/>
                      </a:rPr>
                      <m:t>=?</m:t>
                    </m:r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610184"/>
                <a:ext cx="1728192" cy="548355"/>
              </a:xfrm>
              <a:prstGeom prst="rect">
                <a:avLst/>
              </a:prstGeom>
              <a:blipFill rotWithShape="1">
                <a:blip r:embed="rId3"/>
                <a:stretch>
                  <a:fillRect l="-318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3635896" y="2011480"/>
                <a:ext cx="2016771" cy="6748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i="1">
                          <a:latin typeface="Cambria Math"/>
                        </a:rPr>
                        <m:t>h</m:t>
                      </m:r>
                      <m:r>
                        <a:rPr lang="uk-UA" i="1">
                          <a:latin typeface="Cambria Math"/>
                        </a:rPr>
                        <m:t>𝜈</m:t>
                      </m:r>
                      <m:r>
                        <a:rPr lang="uk-UA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/>
                            </a:rPr>
                            <m:t>А</m:t>
                          </m:r>
                        </m:e>
                        <m:sub>
                          <m:r>
                            <a:rPr lang="uk-UA" i="1">
                              <a:latin typeface="Cambria Math"/>
                            </a:rPr>
                            <m:t>вих</m:t>
                          </m:r>
                        </m:sub>
                      </m:sSub>
                      <m:r>
                        <a:rPr lang="uk-UA" i="1">
                          <a:latin typeface="Cambria Math"/>
                        </a:rPr>
                        <m:t>+ 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latin typeface="Cambria Math"/>
                            </a:rPr>
                            <m:t>𝑚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𝜗</m:t>
                              </m:r>
                            </m:e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uk-UA" i="1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2011480"/>
                <a:ext cx="2016771" cy="6748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2987824" y="2697556"/>
                <a:ext cx="648072" cy="4590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uk-UA" b="1" dirty="0" smtClean="0"/>
                  <a:t>ν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с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1" i="1" smtClean="0">
                            <a:latin typeface="Cambria Math"/>
                          </a:rPr>
                          <m:t>λ</m:t>
                        </m:r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697556"/>
                <a:ext cx="648072" cy="459036"/>
              </a:xfrm>
              <a:prstGeom prst="rect">
                <a:avLst/>
              </a:prstGeom>
              <a:blipFill rotWithShape="1">
                <a:blip r:embed="rId5"/>
                <a:stretch>
                  <a:fillRect l="-7547" b="-8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4139952" y="2818071"/>
                <a:ext cx="1990545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latin typeface="Cambria Math"/>
                            </a:rPr>
                            <m:t>𝑚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𝜗</m:t>
                              </m:r>
                            </m:e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uk-UA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uk-UA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/>
                            </a:rPr>
                            <m:t>h</m:t>
                          </m:r>
                          <m:r>
                            <a:rPr lang="uk-UA" i="1">
                              <a:latin typeface="Cambria Math"/>
                            </a:rPr>
                            <m:t>𝜈</m:t>
                          </m:r>
                          <m:r>
                            <a:rPr lang="en-US" b="0" i="1" smtClean="0">
                              <a:latin typeface="Cambria Math"/>
                            </a:rPr>
                            <m:t>−</m:t>
                          </m:r>
                          <m:r>
                            <a:rPr lang="uk-UA" i="1">
                              <a:latin typeface="Cambria Math"/>
                            </a:rPr>
                            <m:t>А</m:t>
                          </m:r>
                        </m:e>
                        <m:sub>
                          <m:r>
                            <a:rPr lang="uk-UA" i="1">
                              <a:latin typeface="Cambria Math"/>
                            </a:rPr>
                            <m:t>вих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2818071"/>
                <a:ext cx="1990545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3923928" y="3515614"/>
                <a:ext cx="2021451" cy="6481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uk-UA" i="1">
                              <a:latin typeface="Cambria Math"/>
                            </a:rPr>
                            <m:t>𝑚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uk-UA" i="1">
                                  <a:latin typeface="Cambria Math"/>
                                </a:rPr>
                                <m:t>𝜗</m:t>
                              </m:r>
                            </m:e>
                            <m:sup>
                              <m:r>
                                <a:rPr lang="uk-UA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uk-UA" i="1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uk-UA" i="1">
                          <a:latin typeface="Cambria Math"/>
                        </a:rPr>
                        <m:t>= 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uk-UA" i="1">
                              <a:latin typeface="Cambria Math"/>
                            </a:rPr>
                            <m:t>h</m:t>
                          </m:r>
                          <m:f>
                            <m:fPr>
                              <m:ctrlPr>
                                <a:rPr lang="uk-UA" b="1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ru-RU" b="1" i="1">
                                  <a:latin typeface="Cambria Math"/>
                                </a:rPr>
                                <m:t>с</m:t>
                              </m:r>
                            </m:num>
                            <m:den>
                              <m:r>
                                <m:rPr>
                                  <m:sty m:val="p"/>
                                </m:rPr>
                                <a:rPr lang="el-GR" b="1" i="1">
                                  <a:latin typeface="Cambria Math"/>
                                </a:rPr>
                                <m:t>λ</m:t>
                              </m:r>
                            </m:den>
                          </m:f>
                          <m:r>
                            <a:rPr lang="en-US" i="1">
                              <a:latin typeface="Cambria Math"/>
                            </a:rPr>
                            <m:t>−</m:t>
                          </m:r>
                          <m:r>
                            <a:rPr lang="uk-UA" i="1">
                              <a:latin typeface="Cambria Math"/>
                            </a:rPr>
                            <m:t>А</m:t>
                          </m:r>
                        </m:e>
                        <m:sub>
                          <m:r>
                            <a:rPr lang="uk-UA" i="1">
                              <a:latin typeface="Cambria Math"/>
                            </a:rPr>
                            <m:t>вих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3515614"/>
                <a:ext cx="2021451" cy="64819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771800" y="4725144"/>
            <a:ext cx="2363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Відповідь: 1,2 еВ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76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293833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/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ru-RU" sz="3600" dirty="0" smtClean="0"/>
              <a:t>Яку </a:t>
            </a:r>
            <a:r>
              <a:rPr lang="ru-RU" sz="3600" dirty="0" err="1"/>
              <a:t>максимальну</a:t>
            </a:r>
            <a:r>
              <a:rPr lang="ru-RU" sz="3600" dirty="0"/>
              <a:t> </a:t>
            </a:r>
            <a:r>
              <a:rPr lang="ru-RU" sz="3600" dirty="0" err="1"/>
              <a:t>швидкість</a:t>
            </a:r>
            <a:r>
              <a:rPr lang="ru-RU" sz="3600" dirty="0"/>
              <a:t> </a:t>
            </a:r>
            <a:r>
              <a:rPr lang="ru-RU" sz="3600" dirty="0" err="1"/>
              <a:t>мають</a:t>
            </a:r>
            <a:r>
              <a:rPr lang="ru-RU" sz="3600" dirty="0"/>
              <a:t> </a:t>
            </a:r>
            <a:r>
              <a:rPr lang="ru-RU" sz="3600" dirty="0" err="1"/>
              <a:t>електрони</a:t>
            </a:r>
            <a:r>
              <a:rPr lang="ru-RU" sz="3600" dirty="0"/>
              <a:t>, </a:t>
            </a:r>
            <a:r>
              <a:rPr lang="ru-RU" sz="3600" dirty="0" err="1"/>
              <a:t>вирвані</a:t>
            </a:r>
            <a:r>
              <a:rPr lang="ru-RU" sz="3600" dirty="0"/>
              <a:t> з оксиду </a:t>
            </a:r>
            <a:r>
              <a:rPr lang="ru-RU" sz="3600" dirty="0" err="1"/>
              <a:t>барію</a:t>
            </a:r>
            <a:r>
              <a:rPr lang="ru-RU" sz="3600" dirty="0"/>
              <a:t>, у </a:t>
            </a:r>
            <a:r>
              <a:rPr lang="ru-RU" sz="3600" dirty="0" err="1"/>
              <a:t>випадку</a:t>
            </a:r>
            <a:r>
              <a:rPr lang="ru-RU" sz="3600" dirty="0"/>
              <a:t> </a:t>
            </a:r>
            <a:r>
              <a:rPr lang="ru-RU" sz="3600" dirty="0" err="1"/>
              <a:t>опромінювання</a:t>
            </a:r>
            <a:r>
              <a:rPr lang="ru-RU" sz="3600" dirty="0"/>
              <a:t> </a:t>
            </a:r>
            <a:r>
              <a:rPr lang="ru-RU" sz="3600" dirty="0" err="1"/>
              <a:t>світла</a:t>
            </a:r>
            <a:r>
              <a:rPr lang="ru-RU" sz="3600" dirty="0"/>
              <a:t> з частотою 10</a:t>
            </a:r>
            <a:r>
              <a:rPr lang="uk-UA" sz="3600" baseline="30000" dirty="0"/>
              <a:t>15</a:t>
            </a:r>
            <a:r>
              <a:rPr lang="ru-RU" sz="3600" dirty="0"/>
              <a:t> Гц?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7920880" cy="2900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31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323528" y="3055507"/>
            <a:ext cx="6912768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59790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uk-UA" sz="4400" i="1" dirty="0"/>
              <a:t>Самостійна робота</a:t>
            </a:r>
            <a:endParaRPr lang="en-US" sz="4400" i="1" dirty="0"/>
          </a:p>
          <a:p>
            <a:pPr lvl="0"/>
            <a:r>
              <a:rPr lang="uk-UA" sz="4400" i="1" dirty="0"/>
              <a:t>Знайдіть  н</a:t>
            </a:r>
            <a:r>
              <a:rPr lang="ru-RU" sz="4400" i="1" dirty="0" err="1"/>
              <a:t>айбільш</a:t>
            </a:r>
            <a:r>
              <a:rPr lang="uk-UA" sz="4400" i="1" dirty="0"/>
              <a:t>у</a:t>
            </a:r>
            <a:r>
              <a:rPr lang="ru-RU" sz="4400" i="1" dirty="0"/>
              <a:t> </a:t>
            </a:r>
            <a:r>
              <a:rPr lang="ru-RU" sz="4400" i="1" dirty="0" err="1"/>
              <a:t>довжин</a:t>
            </a:r>
            <a:r>
              <a:rPr lang="uk-UA" sz="4400" i="1" dirty="0"/>
              <a:t>у</a:t>
            </a:r>
            <a:r>
              <a:rPr lang="ru-RU" sz="4400" i="1" dirty="0"/>
              <a:t> </a:t>
            </a:r>
            <a:r>
              <a:rPr lang="ru-RU" sz="4400" i="1" dirty="0" err="1"/>
              <a:t>хвилі</a:t>
            </a:r>
            <a:r>
              <a:rPr lang="ru-RU" sz="4400" i="1" dirty="0"/>
              <a:t>, за </a:t>
            </a:r>
            <a:r>
              <a:rPr lang="ru-RU" sz="4400" i="1" dirty="0" err="1"/>
              <a:t>якої</a:t>
            </a:r>
            <a:r>
              <a:rPr lang="ru-RU" sz="4400" i="1" dirty="0"/>
              <a:t> </a:t>
            </a:r>
            <a:r>
              <a:rPr lang="ru-RU" sz="4400" i="1" dirty="0" err="1"/>
              <a:t>можливий</a:t>
            </a:r>
            <a:r>
              <a:rPr lang="ru-RU" sz="4400" i="1" dirty="0"/>
              <a:t> </a:t>
            </a:r>
            <a:r>
              <a:rPr lang="ru-RU" sz="4400" i="1" dirty="0" err="1"/>
              <a:t>фотоефект</a:t>
            </a:r>
            <a:r>
              <a:rPr lang="ru-RU" sz="4400" i="1" dirty="0"/>
              <a:t> для </a:t>
            </a:r>
            <a:r>
              <a:rPr lang="ru-RU" sz="4400" i="1" dirty="0" err="1"/>
              <a:t>Калію</a:t>
            </a:r>
            <a:endParaRPr lang="en-US" sz="4400" i="1" dirty="0"/>
          </a:p>
          <a:p>
            <a:pPr lvl="0"/>
            <a:r>
              <a:rPr lang="ru-RU" sz="4400" i="1" dirty="0"/>
              <a:t> </a:t>
            </a:r>
            <a:r>
              <a:rPr lang="uk-UA" sz="4400" i="1" dirty="0"/>
              <a:t>Визначте енергію фотона, якщо довжина хвилі, що відповідає йому, дорівнює  3 · 10</a:t>
            </a:r>
            <a:r>
              <a:rPr lang="uk-UA" sz="4400" i="1" baseline="30000" dirty="0"/>
              <a:t>-7</a:t>
            </a:r>
            <a:r>
              <a:rPr lang="ru-RU" sz="4400" i="1" dirty="0"/>
              <a:t> </a:t>
            </a:r>
            <a:r>
              <a:rPr lang="uk-UA" sz="4400" i="1" dirty="0"/>
              <a:t>м.</a:t>
            </a:r>
            <a:endParaRPr lang="en-US" sz="4400" i="1" dirty="0"/>
          </a:p>
          <a:p>
            <a:pPr lvl="0"/>
            <a:r>
              <a:rPr lang="uk-UA" sz="4400" i="1" dirty="0"/>
              <a:t>Визначте роботу виходу електронів із поверхні Цинку, якщо довжина хвилі, що відповідає його червоній межі, становить 300 </a:t>
            </a:r>
            <a:r>
              <a:rPr lang="uk-UA" sz="4400" i="1" dirty="0" err="1"/>
              <a:t>нм</a:t>
            </a:r>
            <a:r>
              <a:rPr lang="uk-UA" sz="4400" i="1" dirty="0"/>
              <a:t>.</a:t>
            </a:r>
            <a:endParaRPr lang="en-US" sz="4400" i="1" dirty="0"/>
          </a:p>
          <a:p>
            <a:pPr lvl="0"/>
            <a:r>
              <a:rPr lang="uk-UA" sz="4400" i="1" dirty="0"/>
              <a:t>На поверхню </a:t>
            </a:r>
            <a:r>
              <a:rPr lang="uk-UA" sz="4400" i="1" dirty="0" err="1"/>
              <a:t>нікеля</a:t>
            </a:r>
            <a:r>
              <a:rPr lang="uk-UA" sz="4400" i="1" dirty="0"/>
              <a:t> падають рентгенівські промені з довжиною 10 мкм. Обчислити кінетичну енергію фотоелектронів.</a:t>
            </a:r>
            <a:endParaRPr lang="en-US" sz="4400" i="1" dirty="0"/>
          </a:p>
          <a:p>
            <a:pPr lvl="0"/>
            <a:r>
              <a:rPr lang="ru-RU" sz="4400" i="1" dirty="0" err="1"/>
              <a:t>Знайдіть</a:t>
            </a:r>
            <a:r>
              <a:rPr lang="ru-RU" sz="4400" i="1" dirty="0"/>
              <a:t> </a:t>
            </a:r>
            <a:r>
              <a:rPr lang="ru-RU" sz="4400" i="1" dirty="0" err="1"/>
              <a:t>червону</a:t>
            </a:r>
            <a:r>
              <a:rPr lang="ru-RU" sz="4400" i="1" dirty="0"/>
              <a:t> межу </a:t>
            </a:r>
            <a:r>
              <a:rPr lang="ru-RU" sz="4400" i="1" dirty="0" err="1"/>
              <a:t>фотоефекту</a:t>
            </a:r>
            <a:r>
              <a:rPr lang="ru-RU" sz="4400" i="1" dirty="0"/>
              <a:t> для </a:t>
            </a:r>
            <a:r>
              <a:rPr lang="uk-UA" sz="4400" i="1" dirty="0"/>
              <a:t>Хрому</a:t>
            </a:r>
            <a:r>
              <a:rPr lang="ru-RU" sz="4400" i="1" dirty="0"/>
              <a:t>. </a:t>
            </a:r>
            <a:endParaRPr lang="ru-RU" sz="4400" i="1" dirty="0" smtClean="0"/>
          </a:p>
          <a:p>
            <a:pPr lvl="0"/>
            <a:r>
              <a:rPr lang="ru-RU" sz="4400" i="1" dirty="0" err="1" smtClean="0"/>
              <a:t>А</a:t>
            </a:r>
            <a:r>
              <a:rPr lang="ru-RU" sz="4400" i="1" baseline="-25000" dirty="0" err="1" smtClean="0"/>
              <a:t>вих</a:t>
            </a:r>
            <a:r>
              <a:rPr lang="ru-RU" sz="4400" i="1" dirty="0"/>
              <a:t> = </a:t>
            </a:r>
            <a:r>
              <a:rPr lang="uk-UA" sz="4400" i="1" dirty="0"/>
              <a:t>4,58</a:t>
            </a:r>
            <a:r>
              <a:rPr lang="ru-RU" sz="4400" i="1" dirty="0"/>
              <a:t> </a:t>
            </a:r>
            <a:r>
              <a:rPr lang="ru-RU" sz="4400" i="1" dirty="0" err="1"/>
              <a:t>еВ</a:t>
            </a:r>
            <a:endParaRPr lang="en-US" sz="4400" i="1" dirty="0"/>
          </a:p>
          <a:p>
            <a:pPr lvl="0"/>
            <a:r>
              <a:rPr lang="uk-UA" sz="4400" i="1" dirty="0"/>
              <a:t>Знайдіть енергію, масу й імпульс фотона, якщо довжина хвилі, що йому відповідає, дорівнює 0,00007 м.</a:t>
            </a:r>
            <a:endParaRPr lang="en-US" sz="4400" i="1" dirty="0"/>
          </a:p>
          <a:p>
            <a:r>
              <a:rPr lang="uk-UA" dirty="0"/>
              <a:t> 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2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396</Words>
  <Application>Microsoft Office PowerPoint</Application>
  <PresentationFormat>Экран (4:3)</PresentationFormat>
  <Paragraphs>53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Тема Office</vt:lpstr>
      <vt:lpstr>Документ</vt:lpstr>
      <vt:lpstr>  Розв’язування задач по темі: «Фотоефект. Рівняння фотоефекту. Застосування фотоефекту.»   </vt:lpstr>
      <vt:lpstr>ІІ. Актуалізація опорних знань учнів. </vt:lpstr>
      <vt:lpstr>Світлові кванти .</vt:lpstr>
      <vt:lpstr>Фотоефект.</vt:lpstr>
      <vt:lpstr>Презентация PowerPoint</vt:lpstr>
      <vt:lpstr>    Перед початком розв’язування задач, важливо пригадати пройдену тему, тому обов’язково пройдіть інтерактивний тест з попереднього уроку, щоб пригадати вивчений матеріал про «закони фотоефекту».  </vt:lpstr>
      <vt:lpstr>Презентация PowerPoint</vt:lpstr>
      <vt:lpstr>Презентация PowerPoint</vt:lpstr>
      <vt:lpstr>Презентация PowerPoint</vt:lpstr>
      <vt:lpstr> На поверхню вольфраму падають рентгенівські промені з довжиною 10 нм. Обчислити кінетичну енергію фотоелектронів.</vt:lpstr>
      <vt:lpstr> Яку максимальну швидкість мають електрони, вирвані з оксиду барію, у випадку опромінювання світла з частотою 1015 Гц?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1.На поверхню вольфраму падають рентгенівські промені з довжиною 10 нм. Обчислити кінетичну енергію фотоелектронів.</dc:title>
  <dc:creator>tonja</dc:creator>
  <cp:lastModifiedBy>Користувач</cp:lastModifiedBy>
  <cp:revision>30</cp:revision>
  <dcterms:created xsi:type="dcterms:W3CDTF">2021-03-28T18:03:50Z</dcterms:created>
  <dcterms:modified xsi:type="dcterms:W3CDTF">2024-02-07T15:04:17Z</dcterms:modified>
</cp:coreProperties>
</file>