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264" r:id="rId2"/>
    <p:sldId id="304" r:id="rId3"/>
    <p:sldId id="303" r:id="rId4"/>
    <p:sldId id="305" r:id="rId5"/>
    <p:sldId id="306" r:id="rId6"/>
    <p:sldId id="257" r:id="rId7"/>
    <p:sldId id="258" r:id="rId8"/>
    <p:sldId id="268" r:id="rId9"/>
    <p:sldId id="269" r:id="rId10"/>
    <p:sldId id="263" r:id="rId11"/>
    <p:sldId id="307" r:id="rId12"/>
    <p:sldId id="308" r:id="rId13"/>
    <p:sldId id="309" r:id="rId14"/>
    <p:sldId id="265" r:id="rId15"/>
    <p:sldId id="266" r:id="rId16"/>
    <p:sldId id="311" r:id="rId17"/>
    <p:sldId id="312" r:id="rId18"/>
    <p:sldId id="313" r:id="rId19"/>
    <p:sldId id="314" r:id="rId20"/>
    <p:sldId id="315" r:id="rId21"/>
    <p:sldId id="316" r:id="rId22"/>
    <p:sldId id="280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334" r:id="rId40"/>
    <p:sldId id="317" r:id="rId41"/>
    <p:sldId id="286" r:id="rId4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6699"/>
    <a:srgbClr val="00CC00"/>
    <a:srgbClr val="FF9933"/>
    <a:srgbClr val="FF6600"/>
    <a:srgbClr val="D7B557"/>
    <a:srgbClr val="DF5C21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86398" autoAdjust="0"/>
  </p:normalViewPr>
  <p:slideViewPr>
    <p:cSldViewPr>
      <p:cViewPr varScale="1">
        <p:scale>
          <a:sx n="82" d="100"/>
          <a:sy n="82" d="100"/>
        </p:scale>
        <p:origin x="893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28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855276-707F-4EFA-AD4E-1384534777A7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A358C88-ECC3-4E92-A17A-90E2ABAC870D}">
      <dgm:prSet phldrT="[Текст]" custT="1"/>
      <dgm:spPr/>
      <dgm:t>
        <a:bodyPr/>
        <a:lstStyle/>
        <a:p>
          <a:r>
            <a:rPr lang="uk-UA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ТЕПЛОПОТОКИ В ОРГАНІЗМІ</a:t>
          </a:r>
        </a:p>
      </dgm:t>
    </dgm:pt>
    <dgm:pt modelId="{94A4321A-E566-4197-AAAD-BB792401FB33}" type="parTrans" cxnId="{874BD7A2-E931-4077-8FBA-F37D27CC2E21}">
      <dgm:prSet/>
      <dgm:spPr/>
      <dgm:t>
        <a:bodyPr/>
        <a:lstStyle/>
        <a:p>
          <a:endParaRPr lang="uk-UA"/>
        </a:p>
      </dgm:t>
    </dgm:pt>
    <dgm:pt modelId="{6F3A5440-E4EE-4132-99DD-BFFC560B2EEC}" type="sibTrans" cxnId="{874BD7A2-E931-4077-8FBA-F37D27CC2E21}">
      <dgm:prSet/>
      <dgm:spPr/>
      <dgm:t>
        <a:bodyPr/>
        <a:lstStyle/>
        <a:p>
          <a:endParaRPr lang="uk-UA"/>
        </a:p>
      </dgm:t>
    </dgm:pt>
    <dgm:pt modelId="{65F6FF4D-F006-40E2-9FE8-89F4D5048AC0}">
      <dgm:prSet phldrT="[Текст]" custT="1"/>
      <dgm:spPr/>
      <dgm:t>
        <a:bodyPr/>
        <a:lstStyle/>
        <a:p>
          <a:r>
            <a:rPr lang="uk-UA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ВНУТРІШНІЙ</a:t>
          </a:r>
          <a:r>
            <a: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uk-UA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ПОТІК</a:t>
          </a:r>
        </a:p>
        <a:p>
          <a:r>
            <a:rPr lang="uk-UA" sz="2000" dirty="0"/>
            <a:t>від внутрішніх органів до шкіри</a:t>
          </a:r>
        </a:p>
        <a:p>
          <a:endParaRPr lang="uk-UA" sz="900" dirty="0"/>
        </a:p>
      </dgm:t>
    </dgm:pt>
    <dgm:pt modelId="{02739BB3-A7FB-46D4-B78D-CE406F532D7F}" type="parTrans" cxnId="{20D89467-BC3A-40AF-9878-BA39731A7F84}">
      <dgm:prSet/>
      <dgm:spPr/>
      <dgm:t>
        <a:bodyPr/>
        <a:lstStyle/>
        <a:p>
          <a:endParaRPr lang="uk-UA"/>
        </a:p>
      </dgm:t>
    </dgm:pt>
    <dgm:pt modelId="{0AE85C36-9D20-46AA-8937-E45FD0F7490A}" type="sibTrans" cxnId="{20D89467-BC3A-40AF-9878-BA39731A7F84}">
      <dgm:prSet/>
      <dgm:spPr/>
      <dgm:t>
        <a:bodyPr/>
        <a:lstStyle/>
        <a:p>
          <a:endParaRPr lang="uk-UA"/>
        </a:p>
      </dgm:t>
    </dgm:pt>
    <dgm:pt modelId="{2E95C918-97EB-4731-81BB-F1B7EE7D52DA}">
      <dgm:prSet phldrT="[Текст]"/>
      <dgm:spPr/>
      <dgm:t>
        <a:bodyPr/>
        <a:lstStyle/>
        <a:p>
          <a:r>
            <a:rPr lang="uk-UA" dirty="0"/>
            <a:t>Теплопровідність</a:t>
          </a:r>
        </a:p>
      </dgm:t>
    </dgm:pt>
    <dgm:pt modelId="{B56064D5-74A9-49EA-BCBF-B3D230090CE8}" type="parTrans" cxnId="{23A3768F-C3AC-44E5-9AB7-99ACA268E6F5}">
      <dgm:prSet/>
      <dgm:spPr/>
      <dgm:t>
        <a:bodyPr/>
        <a:lstStyle/>
        <a:p>
          <a:endParaRPr lang="uk-UA"/>
        </a:p>
      </dgm:t>
    </dgm:pt>
    <dgm:pt modelId="{877EE146-3DC1-47DE-B679-BD6460CB1632}" type="sibTrans" cxnId="{23A3768F-C3AC-44E5-9AB7-99ACA268E6F5}">
      <dgm:prSet/>
      <dgm:spPr/>
      <dgm:t>
        <a:bodyPr/>
        <a:lstStyle/>
        <a:p>
          <a:endParaRPr lang="uk-UA"/>
        </a:p>
      </dgm:t>
    </dgm:pt>
    <dgm:pt modelId="{85996638-0CB0-47A8-811E-1C3D821FD658}">
      <dgm:prSet phldrT="[Текст]"/>
      <dgm:spPr/>
      <dgm:t>
        <a:bodyPr/>
        <a:lstStyle/>
        <a:p>
          <a:r>
            <a:rPr lang="uk-UA" dirty="0"/>
            <a:t>конвекція</a:t>
          </a:r>
        </a:p>
      </dgm:t>
    </dgm:pt>
    <dgm:pt modelId="{F587C174-FF22-462E-9380-E4732AF19AF1}" type="parTrans" cxnId="{5FF1C9F7-F09D-488B-8188-7547B31571A5}">
      <dgm:prSet/>
      <dgm:spPr/>
      <dgm:t>
        <a:bodyPr/>
        <a:lstStyle/>
        <a:p>
          <a:endParaRPr lang="uk-UA"/>
        </a:p>
      </dgm:t>
    </dgm:pt>
    <dgm:pt modelId="{39985A07-699C-4204-9269-F703D0FF6EE4}" type="sibTrans" cxnId="{5FF1C9F7-F09D-488B-8188-7547B31571A5}">
      <dgm:prSet/>
      <dgm:spPr/>
      <dgm:t>
        <a:bodyPr/>
        <a:lstStyle/>
        <a:p>
          <a:endParaRPr lang="uk-UA"/>
        </a:p>
      </dgm:t>
    </dgm:pt>
    <dgm:pt modelId="{0267F1E9-E2E9-44D0-A8C3-432B401F2757}">
      <dgm:prSet phldrT="[Текст]" custT="1"/>
      <dgm:spPr/>
      <dgm:t>
        <a:bodyPr/>
        <a:lstStyle/>
        <a:p>
          <a:r>
            <a:rPr lang="uk-UA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ЗОВНІШНІЙ  ПОТІК</a:t>
          </a:r>
        </a:p>
        <a:p>
          <a:r>
            <a:rPr lang="uk-UA" sz="2000" dirty="0"/>
            <a:t>від шкіри </a:t>
          </a:r>
        </a:p>
        <a:p>
          <a:r>
            <a:rPr lang="uk-UA" sz="2000" dirty="0"/>
            <a:t>в середовище</a:t>
          </a:r>
        </a:p>
      </dgm:t>
    </dgm:pt>
    <dgm:pt modelId="{FEA66019-0FFB-4CBC-B8D7-4051F53D3A71}" type="parTrans" cxnId="{34C2E38F-A569-44B1-A388-D6EE62059B60}">
      <dgm:prSet/>
      <dgm:spPr/>
      <dgm:t>
        <a:bodyPr/>
        <a:lstStyle/>
        <a:p>
          <a:endParaRPr lang="uk-UA"/>
        </a:p>
      </dgm:t>
    </dgm:pt>
    <dgm:pt modelId="{EAA2F2ED-56CC-4957-992C-E50CA7EBE72E}" type="sibTrans" cxnId="{34C2E38F-A569-44B1-A388-D6EE62059B60}">
      <dgm:prSet/>
      <dgm:spPr/>
      <dgm:t>
        <a:bodyPr/>
        <a:lstStyle/>
        <a:p>
          <a:endParaRPr lang="uk-UA"/>
        </a:p>
      </dgm:t>
    </dgm:pt>
    <dgm:pt modelId="{946297FA-D563-45F0-9181-BD06EDFB73DD}">
      <dgm:prSet phldrT="[Текст]"/>
      <dgm:spPr/>
      <dgm:t>
        <a:bodyPr/>
        <a:lstStyle/>
        <a:p>
          <a:r>
            <a:rPr lang="uk-UA" dirty="0"/>
            <a:t>випаровування</a:t>
          </a:r>
        </a:p>
      </dgm:t>
    </dgm:pt>
    <dgm:pt modelId="{C20AA85A-1909-4A05-8BA4-287E360ACD36}" type="parTrans" cxnId="{E070423D-0A17-4F6F-B1F9-51FFD26099D4}">
      <dgm:prSet/>
      <dgm:spPr/>
      <dgm:t>
        <a:bodyPr/>
        <a:lstStyle/>
        <a:p>
          <a:endParaRPr lang="uk-UA"/>
        </a:p>
      </dgm:t>
    </dgm:pt>
    <dgm:pt modelId="{02885FB2-8ABD-4AE4-AF22-3A07A9522A55}" type="sibTrans" cxnId="{E070423D-0A17-4F6F-B1F9-51FFD26099D4}">
      <dgm:prSet/>
      <dgm:spPr/>
      <dgm:t>
        <a:bodyPr/>
        <a:lstStyle/>
        <a:p>
          <a:endParaRPr lang="uk-UA"/>
        </a:p>
      </dgm:t>
    </dgm:pt>
    <dgm:pt modelId="{CF4AAD71-0F4A-444C-9F0A-CB68A6404360}">
      <dgm:prSet/>
      <dgm:spPr/>
      <dgm:t>
        <a:bodyPr/>
        <a:lstStyle/>
        <a:p>
          <a:r>
            <a:rPr lang="uk-UA" dirty="0"/>
            <a:t>конвекція</a:t>
          </a:r>
        </a:p>
      </dgm:t>
    </dgm:pt>
    <dgm:pt modelId="{C2F5EA1B-C139-4DF6-B74F-22D937A2F30C}" type="parTrans" cxnId="{178D99CA-4433-4937-B1DD-AFF3FCC17580}">
      <dgm:prSet/>
      <dgm:spPr/>
      <dgm:t>
        <a:bodyPr/>
        <a:lstStyle/>
        <a:p>
          <a:endParaRPr lang="uk-UA"/>
        </a:p>
      </dgm:t>
    </dgm:pt>
    <dgm:pt modelId="{12C5DAB7-D0BE-443B-9D09-8D58A570B2BA}" type="sibTrans" cxnId="{178D99CA-4433-4937-B1DD-AFF3FCC17580}">
      <dgm:prSet/>
      <dgm:spPr/>
      <dgm:t>
        <a:bodyPr/>
        <a:lstStyle/>
        <a:p>
          <a:endParaRPr lang="uk-UA"/>
        </a:p>
      </dgm:t>
    </dgm:pt>
    <dgm:pt modelId="{61E4E87D-913C-4747-883A-09661EB046E2}">
      <dgm:prSet/>
      <dgm:spPr/>
      <dgm:t>
        <a:bodyPr/>
        <a:lstStyle/>
        <a:p>
          <a:r>
            <a:rPr lang="uk-UA" dirty="0"/>
            <a:t>теплопровідність</a:t>
          </a:r>
        </a:p>
      </dgm:t>
    </dgm:pt>
    <dgm:pt modelId="{DB437D9F-B9B8-4207-B185-25E8B704A1A4}" type="parTrans" cxnId="{19376A91-4425-4099-A1F1-6308876B9DF0}">
      <dgm:prSet/>
      <dgm:spPr/>
      <dgm:t>
        <a:bodyPr/>
        <a:lstStyle/>
        <a:p>
          <a:endParaRPr lang="uk-UA"/>
        </a:p>
      </dgm:t>
    </dgm:pt>
    <dgm:pt modelId="{81042CB4-6A35-4A53-A81B-6C645B5B2D16}" type="sibTrans" cxnId="{19376A91-4425-4099-A1F1-6308876B9DF0}">
      <dgm:prSet/>
      <dgm:spPr/>
      <dgm:t>
        <a:bodyPr/>
        <a:lstStyle/>
        <a:p>
          <a:endParaRPr lang="uk-UA"/>
        </a:p>
      </dgm:t>
    </dgm:pt>
    <dgm:pt modelId="{88596167-C353-41FD-89DC-81F623621D32}">
      <dgm:prSet/>
      <dgm:spPr/>
      <dgm:t>
        <a:bodyPr/>
        <a:lstStyle/>
        <a:p>
          <a:r>
            <a:rPr lang="uk-UA" dirty="0"/>
            <a:t>випромінювання</a:t>
          </a:r>
        </a:p>
      </dgm:t>
    </dgm:pt>
    <dgm:pt modelId="{593A7F54-03C3-4E6E-B73C-31ABE87D363F}" type="parTrans" cxnId="{0254E5B5-8194-436E-AAA3-0D7D3CEE1FCE}">
      <dgm:prSet/>
      <dgm:spPr/>
      <dgm:t>
        <a:bodyPr/>
        <a:lstStyle/>
        <a:p>
          <a:endParaRPr lang="uk-UA"/>
        </a:p>
      </dgm:t>
    </dgm:pt>
    <dgm:pt modelId="{D0FBE22E-21CC-416F-8FA7-8F8CAB666B92}" type="sibTrans" cxnId="{0254E5B5-8194-436E-AAA3-0D7D3CEE1FCE}">
      <dgm:prSet/>
      <dgm:spPr/>
      <dgm:t>
        <a:bodyPr/>
        <a:lstStyle/>
        <a:p>
          <a:endParaRPr lang="uk-UA"/>
        </a:p>
      </dgm:t>
    </dgm:pt>
    <dgm:pt modelId="{D3875B4C-3352-4F0A-B852-B673148646FE}" type="pres">
      <dgm:prSet presAssocID="{F9855276-707F-4EFA-AD4E-1384534777A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E443E65-9E85-409B-87A8-D11AFBBA43F3}" type="pres">
      <dgm:prSet presAssocID="{4A358C88-ECC3-4E92-A17A-90E2ABAC870D}" presName="hierRoot1" presStyleCnt="0"/>
      <dgm:spPr/>
    </dgm:pt>
    <dgm:pt modelId="{2AB2A389-BAFA-4A55-8C82-CC8DC98D8547}" type="pres">
      <dgm:prSet presAssocID="{4A358C88-ECC3-4E92-A17A-90E2ABAC870D}" presName="composite" presStyleCnt="0"/>
      <dgm:spPr/>
    </dgm:pt>
    <dgm:pt modelId="{FAA2C455-5DD8-4EDC-AEC5-44AD50C03F05}" type="pres">
      <dgm:prSet presAssocID="{4A358C88-ECC3-4E92-A17A-90E2ABAC870D}" presName="background" presStyleLbl="node0" presStyleIdx="0" presStyleCnt="1"/>
      <dgm:spPr/>
    </dgm:pt>
    <dgm:pt modelId="{5FC11CC8-4D2F-418D-AF62-75A99E57554F}" type="pres">
      <dgm:prSet presAssocID="{4A358C88-ECC3-4E92-A17A-90E2ABAC870D}" presName="text" presStyleLbl="fgAcc0" presStyleIdx="0" presStyleCnt="1" custScaleX="390031" custScaleY="214359" custLinFactY="-100000" custLinFactNeighborX="77432" custLinFactNeighborY="-184008">
        <dgm:presLayoutVars>
          <dgm:chPref val="3"/>
        </dgm:presLayoutVars>
      </dgm:prSet>
      <dgm:spPr/>
    </dgm:pt>
    <dgm:pt modelId="{37F90C07-3F84-4C35-8953-785E9B91E95B}" type="pres">
      <dgm:prSet presAssocID="{4A358C88-ECC3-4E92-A17A-90E2ABAC870D}" presName="hierChild2" presStyleCnt="0"/>
      <dgm:spPr/>
    </dgm:pt>
    <dgm:pt modelId="{CC49AC21-2971-4C5E-A016-1E9B4E031E12}" type="pres">
      <dgm:prSet presAssocID="{02739BB3-A7FB-46D4-B78D-CE406F532D7F}" presName="Name10" presStyleLbl="parChTrans1D2" presStyleIdx="0" presStyleCnt="2"/>
      <dgm:spPr/>
    </dgm:pt>
    <dgm:pt modelId="{E70C310A-98A8-4D41-B00D-7F08890C2180}" type="pres">
      <dgm:prSet presAssocID="{65F6FF4D-F006-40E2-9FE8-89F4D5048AC0}" presName="hierRoot2" presStyleCnt="0"/>
      <dgm:spPr/>
    </dgm:pt>
    <dgm:pt modelId="{70C88E76-A89F-4DAB-813C-3D454E48060C}" type="pres">
      <dgm:prSet presAssocID="{65F6FF4D-F006-40E2-9FE8-89F4D5048AC0}" presName="composite2" presStyleCnt="0"/>
      <dgm:spPr/>
    </dgm:pt>
    <dgm:pt modelId="{1CE7EA59-5BDB-4506-8B77-679779F9DEFD}" type="pres">
      <dgm:prSet presAssocID="{65F6FF4D-F006-40E2-9FE8-89F4D5048AC0}" presName="background2" presStyleLbl="node2" presStyleIdx="0" presStyleCnt="2"/>
      <dgm:spPr/>
    </dgm:pt>
    <dgm:pt modelId="{587504CA-2156-46F7-BBA3-D6D14812D127}" type="pres">
      <dgm:prSet presAssocID="{65F6FF4D-F006-40E2-9FE8-89F4D5048AC0}" presName="text2" presStyleLbl="fgAcc2" presStyleIdx="0" presStyleCnt="2" custScaleX="443539" custScaleY="240852" custLinFactY="-100000" custLinFactNeighborX="21674" custLinFactNeighborY="-170854">
        <dgm:presLayoutVars>
          <dgm:chPref val="3"/>
        </dgm:presLayoutVars>
      </dgm:prSet>
      <dgm:spPr/>
    </dgm:pt>
    <dgm:pt modelId="{323D3BF0-7604-4774-B8FB-08ADED5C35C5}" type="pres">
      <dgm:prSet presAssocID="{65F6FF4D-F006-40E2-9FE8-89F4D5048AC0}" presName="hierChild3" presStyleCnt="0"/>
      <dgm:spPr/>
    </dgm:pt>
    <dgm:pt modelId="{1793DBE9-0279-4FA5-8059-F5456F1CB79A}" type="pres">
      <dgm:prSet presAssocID="{B56064D5-74A9-49EA-BCBF-B3D230090CE8}" presName="Name17" presStyleLbl="parChTrans1D3" presStyleIdx="0" presStyleCnt="6"/>
      <dgm:spPr/>
    </dgm:pt>
    <dgm:pt modelId="{7333FD24-9F86-4149-AEDF-6A840126B480}" type="pres">
      <dgm:prSet presAssocID="{2E95C918-97EB-4731-81BB-F1B7EE7D52DA}" presName="hierRoot3" presStyleCnt="0"/>
      <dgm:spPr/>
    </dgm:pt>
    <dgm:pt modelId="{9580CBAA-8476-4601-AB99-558A846799E0}" type="pres">
      <dgm:prSet presAssocID="{2E95C918-97EB-4731-81BB-F1B7EE7D52DA}" presName="composite3" presStyleCnt="0"/>
      <dgm:spPr/>
    </dgm:pt>
    <dgm:pt modelId="{1F47F845-FABF-44A7-9EFC-BED364A4392D}" type="pres">
      <dgm:prSet presAssocID="{2E95C918-97EB-4731-81BB-F1B7EE7D52DA}" presName="background3" presStyleLbl="node3" presStyleIdx="0" presStyleCnt="6"/>
      <dgm:spPr/>
    </dgm:pt>
    <dgm:pt modelId="{0D16F6BE-4A8B-44A3-87B7-41CA812A1A0D}" type="pres">
      <dgm:prSet presAssocID="{2E95C918-97EB-4731-81BB-F1B7EE7D52DA}" presName="text3" presStyleLbl="fgAcc3" presStyleIdx="0" presStyleCnt="6" custScaleX="177156" custScaleY="161051" custLinFactY="-100000" custLinFactNeighborX="-16755" custLinFactNeighborY="-111972">
        <dgm:presLayoutVars>
          <dgm:chPref val="3"/>
        </dgm:presLayoutVars>
      </dgm:prSet>
      <dgm:spPr/>
    </dgm:pt>
    <dgm:pt modelId="{D06E6899-DA91-4EF6-B81E-4EB0D8B9F23C}" type="pres">
      <dgm:prSet presAssocID="{2E95C918-97EB-4731-81BB-F1B7EE7D52DA}" presName="hierChild4" presStyleCnt="0"/>
      <dgm:spPr/>
    </dgm:pt>
    <dgm:pt modelId="{DD3F295C-50A9-4BA7-9AE1-6762636A6EAB}" type="pres">
      <dgm:prSet presAssocID="{F587C174-FF22-462E-9380-E4732AF19AF1}" presName="Name17" presStyleLbl="parChTrans1D3" presStyleIdx="1" presStyleCnt="6"/>
      <dgm:spPr/>
    </dgm:pt>
    <dgm:pt modelId="{28638344-5627-4180-9748-7F34D8F78F1D}" type="pres">
      <dgm:prSet presAssocID="{85996638-0CB0-47A8-811E-1C3D821FD658}" presName="hierRoot3" presStyleCnt="0"/>
      <dgm:spPr/>
    </dgm:pt>
    <dgm:pt modelId="{6778577A-84E9-4A06-BF82-83F27138F16B}" type="pres">
      <dgm:prSet presAssocID="{85996638-0CB0-47A8-811E-1C3D821FD658}" presName="composite3" presStyleCnt="0"/>
      <dgm:spPr/>
    </dgm:pt>
    <dgm:pt modelId="{1924636C-1558-4C6D-BA46-C0BB94CA5C4B}" type="pres">
      <dgm:prSet presAssocID="{85996638-0CB0-47A8-811E-1C3D821FD658}" presName="background3" presStyleLbl="node3" presStyleIdx="1" presStyleCnt="6"/>
      <dgm:spPr/>
    </dgm:pt>
    <dgm:pt modelId="{DFB85AC6-AC3F-4C2D-9FEA-937968DAF8DC}" type="pres">
      <dgm:prSet presAssocID="{85996638-0CB0-47A8-811E-1C3D821FD658}" presName="text3" presStyleLbl="fgAcc3" presStyleIdx="1" presStyleCnt="6" custScaleX="161051" custScaleY="161051" custLinFactY="-68516" custLinFactNeighborX="66720" custLinFactNeighborY="-100000">
        <dgm:presLayoutVars>
          <dgm:chPref val="3"/>
        </dgm:presLayoutVars>
      </dgm:prSet>
      <dgm:spPr/>
    </dgm:pt>
    <dgm:pt modelId="{95BF1262-34FC-4E78-BFAC-4952B199900A}" type="pres">
      <dgm:prSet presAssocID="{85996638-0CB0-47A8-811E-1C3D821FD658}" presName="hierChild4" presStyleCnt="0"/>
      <dgm:spPr/>
    </dgm:pt>
    <dgm:pt modelId="{A89A2704-09CF-4437-9029-B217B7E8EB00}" type="pres">
      <dgm:prSet presAssocID="{FEA66019-0FFB-4CBC-B8D7-4051F53D3A71}" presName="Name10" presStyleLbl="parChTrans1D2" presStyleIdx="1" presStyleCnt="2"/>
      <dgm:spPr/>
    </dgm:pt>
    <dgm:pt modelId="{2E2080AE-497A-4BF0-AEC2-50DF0FCE04D9}" type="pres">
      <dgm:prSet presAssocID="{0267F1E9-E2E9-44D0-A8C3-432B401F2757}" presName="hierRoot2" presStyleCnt="0"/>
      <dgm:spPr/>
    </dgm:pt>
    <dgm:pt modelId="{BF725C41-A3B5-4108-AA5D-C2F07508E523}" type="pres">
      <dgm:prSet presAssocID="{0267F1E9-E2E9-44D0-A8C3-432B401F2757}" presName="composite2" presStyleCnt="0"/>
      <dgm:spPr/>
    </dgm:pt>
    <dgm:pt modelId="{7D137506-D92E-485E-B1EA-7CC332486029}" type="pres">
      <dgm:prSet presAssocID="{0267F1E9-E2E9-44D0-A8C3-432B401F2757}" presName="background2" presStyleLbl="node2" presStyleIdx="1" presStyleCnt="2"/>
      <dgm:spPr/>
    </dgm:pt>
    <dgm:pt modelId="{6312436D-B5B3-43D3-B5F1-7DE8E557451B}" type="pres">
      <dgm:prSet presAssocID="{0267F1E9-E2E9-44D0-A8C3-432B401F2757}" presName="text2" presStyleLbl="fgAcc2" presStyleIdx="1" presStyleCnt="2" custScaleX="446822" custScaleY="240691" custLinFactY="-100000" custLinFactNeighborX="94554" custLinFactNeighborY="-170854">
        <dgm:presLayoutVars>
          <dgm:chPref val="3"/>
        </dgm:presLayoutVars>
      </dgm:prSet>
      <dgm:spPr/>
    </dgm:pt>
    <dgm:pt modelId="{F79F92AB-482C-401D-9292-DAD4645AD6FF}" type="pres">
      <dgm:prSet presAssocID="{0267F1E9-E2E9-44D0-A8C3-432B401F2757}" presName="hierChild3" presStyleCnt="0"/>
      <dgm:spPr/>
    </dgm:pt>
    <dgm:pt modelId="{F437B46A-4418-416C-9F03-12FDBE2B739A}" type="pres">
      <dgm:prSet presAssocID="{593A7F54-03C3-4E6E-B73C-31ABE87D363F}" presName="Name17" presStyleLbl="parChTrans1D3" presStyleIdx="2" presStyleCnt="6"/>
      <dgm:spPr/>
    </dgm:pt>
    <dgm:pt modelId="{CBC4DFED-3308-4996-BE70-0AE2BBD930C9}" type="pres">
      <dgm:prSet presAssocID="{88596167-C353-41FD-89DC-81F623621D32}" presName="hierRoot3" presStyleCnt="0"/>
      <dgm:spPr/>
    </dgm:pt>
    <dgm:pt modelId="{6DAA2E48-B5D3-4379-916B-EBA7AB17F444}" type="pres">
      <dgm:prSet presAssocID="{88596167-C353-41FD-89DC-81F623621D32}" presName="composite3" presStyleCnt="0"/>
      <dgm:spPr/>
    </dgm:pt>
    <dgm:pt modelId="{D321F29E-BB2D-44AD-8B92-13649AB18EAB}" type="pres">
      <dgm:prSet presAssocID="{88596167-C353-41FD-89DC-81F623621D32}" presName="background3" presStyleLbl="node3" presStyleIdx="2" presStyleCnt="6"/>
      <dgm:spPr/>
    </dgm:pt>
    <dgm:pt modelId="{852B2118-068C-4B47-9FDB-6C0D502FC528}" type="pres">
      <dgm:prSet presAssocID="{88596167-C353-41FD-89DC-81F623621D32}" presName="text3" presStyleLbl="fgAcc3" presStyleIdx="2" presStyleCnt="6" custScaleX="161051" custScaleY="161051" custLinFactX="-139595" custLinFactY="100000" custLinFactNeighborX="-200000" custLinFactNeighborY="112552">
        <dgm:presLayoutVars>
          <dgm:chPref val="3"/>
        </dgm:presLayoutVars>
      </dgm:prSet>
      <dgm:spPr/>
    </dgm:pt>
    <dgm:pt modelId="{1B7EF2FC-32AE-4158-925C-ECBB5CC7915C}" type="pres">
      <dgm:prSet presAssocID="{88596167-C353-41FD-89DC-81F623621D32}" presName="hierChild4" presStyleCnt="0"/>
      <dgm:spPr/>
    </dgm:pt>
    <dgm:pt modelId="{A4A4A607-E120-4868-B6C3-A7F17BAC6E51}" type="pres">
      <dgm:prSet presAssocID="{DB437D9F-B9B8-4207-B185-25E8B704A1A4}" presName="Name17" presStyleLbl="parChTrans1D3" presStyleIdx="3" presStyleCnt="6"/>
      <dgm:spPr/>
    </dgm:pt>
    <dgm:pt modelId="{EA4BD8C2-1FC2-4FF4-AD7B-5B753A3D9CD9}" type="pres">
      <dgm:prSet presAssocID="{61E4E87D-913C-4747-883A-09661EB046E2}" presName="hierRoot3" presStyleCnt="0"/>
      <dgm:spPr/>
    </dgm:pt>
    <dgm:pt modelId="{01958607-D9DC-43A2-8066-D44E26582870}" type="pres">
      <dgm:prSet presAssocID="{61E4E87D-913C-4747-883A-09661EB046E2}" presName="composite3" presStyleCnt="0"/>
      <dgm:spPr/>
    </dgm:pt>
    <dgm:pt modelId="{AECE2346-E80F-4B23-8EBC-AB7E57BA4917}" type="pres">
      <dgm:prSet presAssocID="{61E4E87D-913C-4747-883A-09661EB046E2}" presName="background3" presStyleLbl="node3" presStyleIdx="3" presStyleCnt="6"/>
      <dgm:spPr/>
    </dgm:pt>
    <dgm:pt modelId="{C7A07025-9851-4B15-B10B-A044AA37BEA7}" type="pres">
      <dgm:prSet presAssocID="{61E4E87D-913C-4747-883A-09661EB046E2}" presName="text3" presStyleLbl="fgAcc3" presStyleIdx="3" presStyleCnt="6" custScaleX="161051" custScaleY="161051" custLinFactY="100000" custLinFactNeighborX="-24102" custLinFactNeighborY="126937">
        <dgm:presLayoutVars>
          <dgm:chPref val="3"/>
        </dgm:presLayoutVars>
      </dgm:prSet>
      <dgm:spPr/>
    </dgm:pt>
    <dgm:pt modelId="{B2166C17-85A7-43C7-AB17-924C05C61362}" type="pres">
      <dgm:prSet presAssocID="{61E4E87D-913C-4747-883A-09661EB046E2}" presName="hierChild4" presStyleCnt="0"/>
      <dgm:spPr/>
    </dgm:pt>
    <dgm:pt modelId="{FD9AFF12-AF01-4E19-9C4E-E199044E344E}" type="pres">
      <dgm:prSet presAssocID="{C2F5EA1B-C139-4DF6-B74F-22D937A2F30C}" presName="Name17" presStyleLbl="parChTrans1D3" presStyleIdx="4" presStyleCnt="6"/>
      <dgm:spPr/>
    </dgm:pt>
    <dgm:pt modelId="{500068EC-8562-4C05-9D28-3EA18666195B}" type="pres">
      <dgm:prSet presAssocID="{CF4AAD71-0F4A-444C-9F0A-CB68A6404360}" presName="hierRoot3" presStyleCnt="0"/>
      <dgm:spPr/>
    </dgm:pt>
    <dgm:pt modelId="{C9C8D562-E40A-4ED9-B4FF-37D49E08423F}" type="pres">
      <dgm:prSet presAssocID="{CF4AAD71-0F4A-444C-9F0A-CB68A6404360}" presName="composite3" presStyleCnt="0"/>
      <dgm:spPr/>
    </dgm:pt>
    <dgm:pt modelId="{51F52FE8-70FA-4809-9008-C2C1639353A3}" type="pres">
      <dgm:prSet presAssocID="{CF4AAD71-0F4A-444C-9F0A-CB68A6404360}" presName="background3" presStyleLbl="node3" presStyleIdx="4" presStyleCnt="6"/>
      <dgm:spPr/>
    </dgm:pt>
    <dgm:pt modelId="{C7B2FEB9-E585-4EED-AD91-48E07664B60C}" type="pres">
      <dgm:prSet presAssocID="{CF4AAD71-0F4A-444C-9F0A-CB68A6404360}" presName="text3" presStyleLbl="fgAcc3" presStyleIdx="4" presStyleCnt="6" custScaleX="161051" custScaleY="161051" custLinFactX="-100000" custLinFactNeighborX="-138406" custLinFactNeighborY="-3222">
        <dgm:presLayoutVars>
          <dgm:chPref val="3"/>
        </dgm:presLayoutVars>
      </dgm:prSet>
      <dgm:spPr/>
    </dgm:pt>
    <dgm:pt modelId="{95384921-513C-452F-BDFE-5830B5734AE0}" type="pres">
      <dgm:prSet presAssocID="{CF4AAD71-0F4A-444C-9F0A-CB68A6404360}" presName="hierChild4" presStyleCnt="0"/>
      <dgm:spPr/>
    </dgm:pt>
    <dgm:pt modelId="{7F7B5A3B-E2DC-4F06-BB13-47C5E3F7C924}" type="pres">
      <dgm:prSet presAssocID="{C20AA85A-1909-4A05-8BA4-287E360ACD36}" presName="Name17" presStyleLbl="parChTrans1D3" presStyleIdx="5" presStyleCnt="6"/>
      <dgm:spPr/>
    </dgm:pt>
    <dgm:pt modelId="{0C039669-FC5A-4C84-8F02-8E3FA181CF8C}" type="pres">
      <dgm:prSet presAssocID="{946297FA-D563-45F0-9181-BD06EDFB73DD}" presName="hierRoot3" presStyleCnt="0"/>
      <dgm:spPr/>
    </dgm:pt>
    <dgm:pt modelId="{FD84B857-FEF2-4D72-B237-27FC44357C6D}" type="pres">
      <dgm:prSet presAssocID="{946297FA-D563-45F0-9181-BD06EDFB73DD}" presName="composite3" presStyleCnt="0"/>
      <dgm:spPr/>
    </dgm:pt>
    <dgm:pt modelId="{2E983754-8007-43A9-B549-A18DBA368FD2}" type="pres">
      <dgm:prSet presAssocID="{946297FA-D563-45F0-9181-BD06EDFB73DD}" presName="background3" presStyleLbl="node3" presStyleIdx="5" presStyleCnt="6"/>
      <dgm:spPr/>
    </dgm:pt>
    <dgm:pt modelId="{EBDE3F7E-4A7C-4C45-A603-483B321EA1BD}" type="pres">
      <dgm:prSet presAssocID="{946297FA-D563-45F0-9181-BD06EDFB73DD}" presName="text3" presStyleLbl="fgAcc3" presStyleIdx="5" presStyleCnt="6" custScaleX="177156" custScaleY="177156" custLinFactY="100000" custLinFactNeighborX="-32526" custLinFactNeighborY="126937">
        <dgm:presLayoutVars>
          <dgm:chPref val="3"/>
        </dgm:presLayoutVars>
      </dgm:prSet>
      <dgm:spPr/>
    </dgm:pt>
    <dgm:pt modelId="{0B37131E-FAA1-4BDD-AF2D-50521CD2A1B8}" type="pres">
      <dgm:prSet presAssocID="{946297FA-D563-45F0-9181-BD06EDFB73DD}" presName="hierChild4" presStyleCnt="0"/>
      <dgm:spPr/>
    </dgm:pt>
  </dgm:ptLst>
  <dgm:cxnLst>
    <dgm:cxn modelId="{03FA0807-ACE1-4D53-AEA7-2725B1C26B77}" type="presOf" srcId="{593A7F54-03C3-4E6E-B73C-31ABE87D363F}" destId="{F437B46A-4418-416C-9F03-12FDBE2B739A}" srcOrd="0" destOrd="0" presId="urn:microsoft.com/office/officeart/2005/8/layout/hierarchy1"/>
    <dgm:cxn modelId="{7B1A1008-E871-40A2-874A-C2B5436EDC6D}" type="presOf" srcId="{CF4AAD71-0F4A-444C-9F0A-CB68A6404360}" destId="{C7B2FEB9-E585-4EED-AD91-48E07664B60C}" srcOrd="0" destOrd="0" presId="urn:microsoft.com/office/officeart/2005/8/layout/hierarchy1"/>
    <dgm:cxn modelId="{555EFE33-D673-42CC-9456-08FA1004BD16}" type="presOf" srcId="{FEA66019-0FFB-4CBC-B8D7-4051F53D3A71}" destId="{A89A2704-09CF-4437-9029-B217B7E8EB00}" srcOrd="0" destOrd="0" presId="urn:microsoft.com/office/officeart/2005/8/layout/hierarchy1"/>
    <dgm:cxn modelId="{46AA573C-2864-431D-820E-A6CB465D5AD8}" type="presOf" srcId="{4A358C88-ECC3-4E92-A17A-90E2ABAC870D}" destId="{5FC11CC8-4D2F-418D-AF62-75A99E57554F}" srcOrd="0" destOrd="0" presId="urn:microsoft.com/office/officeart/2005/8/layout/hierarchy1"/>
    <dgm:cxn modelId="{E070423D-0A17-4F6F-B1F9-51FFD26099D4}" srcId="{0267F1E9-E2E9-44D0-A8C3-432B401F2757}" destId="{946297FA-D563-45F0-9181-BD06EDFB73DD}" srcOrd="3" destOrd="0" parTransId="{C20AA85A-1909-4A05-8BA4-287E360ACD36}" sibTransId="{02885FB2-8ABD-4AE4-AF22-3A07A9522A55}"/>
    <dgm:cxn modelId="{E3DEEA3E-882C-493A-9ED6-5EF6BC66270F}" type="presOf" srcId="{02739BB3-A7FB-46D4-B78D-CE406F532D7F}" destId="{CC49AC21-2971-4C5E-A016-1E9B4E031E12}" srcOrd="0" destOrd="0" presId="urn:microsoft.com/office/officeart/2005/8/layout/hierarchy1"/>
    <dgm:cxn modelId="{20D89467-BC3A-40AF-9878-BA39731A7F84}" srcId="{4A358C88-ECC3-4E92-A17A-90E2ABAC870D}" destId="{65F6FF4D-F006-40E2-9FE8-89F4D5048AC0}" srcOrd="0" destOrd="0" parTransId="{02739BB3-A7FB-46D4-B78D-CE406F532D7F}" sibTransId="{0AE85C36-9D20-46AA-8937-E45FD0F7490A}"/>
    <dgm:cxn modelId="{DBAB2252-7A8D-40A7-9F86-345DBDC8D897}" type="presOf" srcId="{F587C174-FF22-462E-9380-E4732AF19AF1}" destId="{DD3F295C-50A9-4BA7-9AE1-6762636A6EAB}" srcOrd="0" destOrd="0" presId="urn:microsoft.com/office/officeart/2005/8/layout/hierarchy1"/>
    <dgm:cxn modelId="{9C6CCB7E-0B83-43D3-83CD-05225B65C985}" type="presOf" srcId="{2E95C918-97EB-4731-81BB-F1B7EE7D52DA}" destId="{0D16F6BE-4A8B-44A3-87B7-41CA812A1A0D}" srcOrd="0" destOrd="0" presId="urn:microsoft.com/office/officeart/2005/8/layout/hierarchy1"/>
    <dgm:cxn modelId="{23A3768F-C3AC-44E5-9AB7-99ACA268E6F5}" srcId="{65F6FF4D-F006-40E2-9FE8-89F4D5048AC0}" destId="{2E95C918-97EB-4731-81BB-F1B7EE7D52DA}" srcOrd="0" destOrd="0" parTransId="{B56064D5-74A9-49EA-BCBF-B3D230090CE8}" sibTransId="{877EE146-3DC1-47DE-B679-BD6460CB1632}"/>
    <dgm:cxn modelId="{34C2E38F-A569-44B1-A388-D6EE62059B60}" srcId="{4A358C88-ECC3-4E92-A17A-90E2ABAC870D}" destId="{0267F1E9-E2E9-44D0-A8C3-432B401F2757}" srcOrd="1" destOrd="0" parTransId="{FEA66019-0FFB-4CBC-B8D7-4051F53D3A71}" sibTransId="{EAA2F2ED-56CC-4957-992C-E50CA7EBE72E}"/>
    <dgm:cxn modelId="{19376A91-4425-4099-A1F1-6308876B9DF0}" srcId="{0267F1E9-E2E9-44D0-A8C3-432B401F2757}" destId="{61E4E87D-913C-4747-883A-09661EB046E2}" srcOrd="1" destOrd="0" parTransId="{DB437D9F-B9B8-4207-B185-25E8B704A1A4}" sibTransId="{81042CB4-6A35-4A53-A81B-6C645B5B2D16}"/>
    <dgm:cxn modelId="{592EA295-4798-423F-A601-B35DFCCA04C8}" type="presOf" srcId="{F9855276-707F-4EFA-AD4E-1384534777A7}" destId="{D3875B4C-3352-4F0A-B852-B673148646FE}" srcOrd="0" destOrd="0" presId="urn:microsoft.com/office/officeart/2005/8/layout/hierarchy1"/>
    <dgm:cxn modelId="{E4068297-460A-4F12-9DDF-06E542D26E96}" type="presOf" srcId="{946297FA-D563-45F0-9181-BD06EDFB73DD}" destId="{EBDE3F7E-4A7C-4C45-A603-483B321EA1BD}" srcOrd="0" destOrd="0" presId="urn:microsoft.com/office/officeart/2005/8/layout/hierarchy1"/>
    <dgm:cxn modelId="{EA00629A-DFA5-4E97-AC15-703A009CE39A}" type="presOf" srcId="{C20AA85A-1909-4A05-8BA4-287E360ACD36}" destId="{7F7B5A3B-E2DC-4F06-BB13-47C5E3F7C924}" srcOrd="0" destOrd="0" presId="urn:microsoft.com/office/officeart/2005/8/layout/hierarchy1"/>
    <dgm:cxn modelId="{874BD7A2-E931-4077-8FBA-F37D27CC2E21}" srcId="{F9855276-707F-4EFA-AD4E-1384534777A7}" destId="{4A358C88-ECC3-4E92-A17A-90E2ABAC870D}" srcOrd="0" destOrd="0" parTransId="{94A4321A-E566-4197-AAAD-BB792401FB33}" sibTransId="{6F3A5440-E4EE-4132-99DD-BFFC560B2EEC}"/>
    <dgm:cxn modelId="{0254E5B5-8194-436E-AAA3-0D7D3CEE1FCE}" srcId="{0267F1E9-E2E9-44D0-A8C3-432B401F2757}" destId="{88596167-C353-41FD-89DC-81F623621D32}" srcOrd="0" destOrd="0" parTransId="{593A7F54-03C3-4E6E-B73C-31ABE87D363F}" sibTransId="{D0FBE22E-21CC-416F-8FA7-8F8CAB666B92}"/>
    <dgm:cxn modelId="{5A31D8BA-F9C9-400A-B01C-853E7CC8F726}" type="presOf" srcId="{85996638-0CB0-47A8-811E-1C3D821FD658}" destId="{DFB85AC6-AC3F-4C2D-9FEA-937968DAF8DC}" srcOrd="0" destOrd="0" presId="urn:microsoft.com/office/officeart/2005/8/layout/hierarchy1"/>
    <dgm:cxn modelId="{97238EBD-BE90-45E7-A3E9-7A29BD5E7331}" type="presOf" srcId="{65F6FF4D-F006-40E2-9FE8-89F4D5048AC0}" destId="{587504CA-2156-46F7-BBA3-D6D14812D127}" srcOrd="0" destOrd="0" presId="urn:microsoft.com/office/officeart/2005/8/layout/hierarchy1"/>
    <dgm:cxn modelId="{178D99CA-4433-4937-B1DD-AFF3FCC17580}" srcId="{0267F1E9-E2E9-44D0-A8C3-432B401F2757}" destId="{CF4AAD71-0F4A-444C-9F0A-CB68A6404360}" srcOrd="2" destOrd="0" parTransId="{C2F5EA1B-C139-4DF6-B74F-22D937A2F30C}" sibTransId="{12C5DAB7-D0BE-443B-9D09-8D58A570B2BA}"/>
    <dgm:cxn modelId="{CDBAABCB-1664-4BA0-9F49-26C4735A4414}" type="presOf" srcId="{C2F5EA1B-C139-4DF6-B74F-22D937A2F30C}" destId="{FD9AFF12-AF01-4E19-9C4E-E199044E344E}" srcOrd="0" destOrd="0" presId="urn:microsoft.com/office/officeart/2005/8/layout/hierarchy1"/>
    <dgm:cxn modelId="{19735FD2-E129-4370-93C1-7745D255BEE2}" type="presOf" srcId="{61E4E87D-913C-4747-883A-09661EB046E2}" destId="{C7A07025-9851-4B15-B10B-A044AA37BEA7}" srcOrd="0" destOrd="0" presId="urn:microsoft.com/office/officeart/2005/8/layout/hierarchy1"/>
    <dgm:cxn modelId="{29E403DF-1FB0-4010-B7F9-DBF2515B63AE}" type="presOf" srcId="{B56064D5-74A9-49EA-BCBF-B3D230090CE8}" destId="{1793DBE9-0279-4FA5-8059-F5456F1CB79A}" srcOrd="0" destOrd="0" presId="urn:microsoft.com/office/officeart/2005/8/layout/hierarchy1"/>
    <dgm:cxn modelId="{624D12F0-E9C6-45A6-B538-CF0BC88FDBD7}" type="presOf" srcId="{DB437D9F-B9B8-4207-B185-25E8B704A1A4}" destId="{A4A4A607-E120-4868-B6C3-A7F17BAC6E51}" srcOrd="0" destOrd="0" presId="urn:microsoft.com/office/officeart/2005/8/layout/hierarchy1"/>
    <dgm:cxn modelId="{B83A1DF0-BE7B-40C8-9966-DC2D00CDE3A4}" type="presOf" srcId="{0267F1E9-E2E9-44D0-A8C3-432B401F2757}" destId="{6312436D-B5B3-43D3-B5F1-7DE8E557451B}" srcOrd="0" destOrd="0" presId="urn:microsoft.com/office/officeart/2005/8/layout/hierarchy1"/>
    <dgm:cxn modelId="{5FF1C9F7-F09D-488B-8188-7547B31571A5}" srcId="{65F6FF4D-F006-40E2-9FE8-89F4D5048AC0}" destId="{85996638-0CB0-47A8-811E-1C3D821FD658}" srcOrd="1" destOrd="0" parTransId="{F587C174-FF22-462E-9380-E4732AF19AF1}" sibTransId="{39985A07-699C-4204-9269-F703D0FF6EE4}"/>
    <dgm:cxn modelId="{06B538F9-2087-4CD9-808C-977C69BFBC03}" type="presOf" srcId="{88596167-C353-41FD-89DC-81F623621D32}" destId="{852B2118-068C-4B47-9FDB-6C0D502FC528}" srcOrd="0" destOrd="0" presId="urn:microsoft.com/office/officeart/2005/8/layout/hierarchy1"/>
    <dgm:cxn modelId="{167DFF69-994C-4BE1-8BB0-81F18E8CA6BA}" type="presParOf" srcId="{D3875B4C-3352-4F0A-B852-B673148646FE}" destId="{5E443E65-9E85-409B-87A8-D11AFBBA43F3}" srcOrd="0" destOrd="0" presId="urn:microsoft.com/office/officeart/2005/8/layout/hierarchy1"/>
    <dgm:cxn modelId="{2405A564-DE9E-4F07-B63F-E7995A80BA98}" type="presParOf" srcId="{5E443E65-9E85-409B-87A8-D11AFBBA43F3}" destId="{2AB2A389-BAFA-4A55-8C82-CC8DC98D8547}" srcOrd="0" destOrd="0" presId="urn:microsoft.com/office/officeart/2005/8/layout/hierarchy1"/>
    <dgm:cxn modelId="{010B579A-7B15-49DC-8EA0-27899379C583}" type="presParOf" srcId="{2AB2A389-BAFA-4A55-8C82-CC8DC98D8547}" destId="{FAA2C455-5DD8-4EDC-AEC5-44AD50C03F05}" srcOrd="0" destOrd="0" presId="urn:microsoft.com/office/officeart/2005/8/layout/hierarchy1"/>
    <dgm:cxn modelId="{9C88991A-1726-4A1B-863B-4DDCD5A13E46}" type="presParOf" srcId="{2AB2A389-BAFA-4A55-8C82-CC8DC98D8547}" destId="{5FC11CC8-4D2F-418D-AF62-75A99E57554F}" srcOrd="1" destOrd="0" presId="urn:microsoft.com/office/officeart/2005/8/layout/hierarchy1"/>
    <dgm:cxn modelId="{2AB6F63D-7ABA-4D74-A555-BB5BA595E4BD}" type="presParOf" srcId="{5E443E65-9E85-409B-87A8-D11AFBBA43F3}" destId="{37F90C07-3F84-4C35-8953-785E9B91E95B}" srcOrd="1" destOrd="0" presId="urn:microsoft.com/office/officeart/2005/8/layout/hierarchy1"/>
    <dgm:cxn modelId="{AE9861DF-71C7-40ED-AC77-2215A1286021}" type="presParOf" srcId="{37F90C07-3F84-4C35-8953-785E9B91E95B}" destId="{CC49AC21-2971-4C5E-A016-1E9B4E031E12}" srcOrd="0" destOrd="0" presId="urn:microsoft.com/office/officeart/2005/8/layout/hierarchy1"/>
    <dgm:cxn modelId="{CEB2CF37-3005-43CD-830B-219665DC0739}" type="presParOf" srcId="{37F90C07-3F84-4C35-8953-785E9B91E95B}" destId="{E70C310A-98A8-4D41-B00D-7F08890C2180}" srcOrd="1" destOrd="0" presId="urn:microsoft.com/office/officeart/2005/8/layout/hierarchy1"/>
    <dgm:cxn modelId="{0AC157A4-3986-4431-8315-EF247DE808F2}" type="presParOf" srcId="{E70C310A-98A8-4D41-B00D-7F08890C2180}" destId="{70C88E76-A89F-4DAB-813C-3D454E48060C}" srcOrd="0" destOrd="0" presId="urn:microsoft.com/office/officeart/2005/8/layout/hierarchy1"/>
    <dgm:cxn modelId="{6C87DDED-0F17-4838-B211-13EA57F9DD88}" type="presParOf" srcId="{70C88E76-A89F-4DAB-813C-3D454E48060C}" destId="{1CE7EA59-5BDB-4506-8B77-679779F9DEFD}" srcOrd="0" destOrd="0" presId="urn:microsoft.com/office/officeart/2005/8/layout/hierarchy1"/>
    <dgm:cxn modelId="{2C8770FD-2971-48A5-876D-416271856786}" type="presParOf" srcId="{70C88E76-A89F-4DAB-813C-3D454E48060C}" destId="{587504CA-2156-46F7-BBA3-D6D14812D127}" srcOrd="1" destOrd="0" presId="urn:microsoft.com/office/officeart/2005/8/layout/hierarchy1"/>
    <dgm:cxn modelId="{D7092472-D62B-4E11-9102-0A2FF96E2A7A}" type="presParOf" srcId="{E70C310A-98A8-4D41-B00D-7F08890C2180}" destId="{323D3BF0-7604-4774-B8FB-08ADED5C35C5}" srcOrd="1" destOrd="0" presId="urn:microsoft.com/office/officeart/2005/8/layout/hierarchy1"/>
    <dgm:cxn modelId="{166B0D0D-1C01-4F16-BB16-64CB586A27E4}" type="presParOf" srcId="{323D3BF0-7604-4774-B8FB-08ADED5C35C5}" destId="{1793DBE9-0279-4FA5-8059-F5456F1CB79A}" srcOrd="0" destOrd="0" presId="urn:microsoft.com/office/officeart/2005/8/layout/hierarchy1"/>
    <dgm:cxn modelId="{F23E8D47-B9AC-4E3E-A7EE-249BA19C38FD}" type="presParOf" srcId="{323D3BF0-7604-4774-B8FB-08ADED5C35C5}" destId="{7333FD24-9F86-4149-AEDF-6A840126B480}" srcOrd="1" destOrd="0" presId="urn:microsoft.com/office/officeart/2005/8/layout/hierarchy1"/>
    <dgm:cxn modelId="{6442174A-9739-4C9B-8CA0-1E8955894E1F}" type="presParOf" srcId="{7333FD24-9F86-4149-AEDF-6A840126B480}" destId="{9580CBAA-8476-4601-AB99-558A846799E0}" srcOrd="0" destOrd="0" presId="urn:microsoft.com/office/officeart/2005/8/layout/hierarchy1"/>
    <dgm:cxn modelId="{352A0035-0656-4E09-B675-C8C9525CD080}" type="presParOf" srcId="{9580CBAA-8476-4601-AB99-558A846799E0}" destId="{1F47F845-FABF-44A7-9EFC-BED364A4392D}" srcOrd="0" destOrd="0" presId="urn:microsoft.com/office/officeart/2005/8/layout/hierarchy1"/>
    <dgm:cxn modelId="{D966E7E3-6EFA-45AD-8B71-6E4FEA858A6B}" type="presParOf" srcId="{9580CBAA-8476-4601-AB99-558A846799E0}" destId="{0D16F6BE-4A8B-44A3-87B7-41CA812A1A0D}" srcOrd="1" destOrd="0" presId="urn:microsoft.com/office/officeart/2005/8/layout/hierarchy1"/>
    <dgm:cxn modelId="{877D0DB6-B784-4351-A951-F9D7A7416929}" type="presParOf" srcId="{7333FD24-9F86-4149-AEDF-6A840126B480}" destId="{D06E6899-DA91-4EF6-B81E-4EB0D8B9F23C}" srcOrd="1" destOrd="0" presId="urn:microsoft.com/office/officeart/2005/8/layout/hierarchy1"/>
    <dgm:cxn modelId="{A192F994-724B-4B1A-B7C1-1082E6513FD2}" type="presParOf" srcId="{323D3BF0-7604-4774-B8FB-08ADED5C35C5}" destId="{DD3F295C-50A9-4BA7-9AE1-6762636A6EAB}" srcOrd="2" destOrd="0" presId="urn:microsoft.com/office/officeart/2005/8/layout/hierarchy1"/>
    <dgm:cxn modelId="{7C78EBD6-0FCC-482F-A79F-0533F08C2A25}" type="presParOf" srcId="{323D3BF0-7604-4774-B8FB-08ADED5C35C5}" destId="{28638344-5627-4180-9748-7F34D8F78F1D}" srcOrd="3" destOrd="0" presId="urn:microsoft.com/office/officeart/2005/8/layout/hierarchy1"/>
    <dgm:cxn modelId="{D794C250-D766-4D04-8774-22260B49562C}" type="presParOf" srcId="{28638344-5627-4180-9748-7F34D8F78F1D}" destId="{6778577A-84E9-4A06-BF82-83F27138F16B}" srcOrd="0" destOrd="0" presId="urn:microsoft.com/office/officeart/2005/8/layout/hierarchy1"/>
    <dgm:cxn modelId="{5ACCC1FF-30B7-48B2-B3BF-DD7A0806B456}" type="presParOf" srcId="{6778577A-84E9-4A06-BF82-83F27138F16B}" destId="{1924636C-1558-4C6D-BA46-C0BB94CA5C4B}" srcOrd="0" destOrd="0" presId="urn:microsoft.com/office/officeart/2005/8/layout/hierarchy1"/>
    <dgm:cxn modelId="{FFD58977-1733-44B9-A5B3-A534D6375738}" type="presParOf" srcId="{6778577A-84E9-4A06-BF82-83F27138F16B}" destId="{DFB85AC6-AC3F-4C2D-9FEA-937968DAF8DC}" srcOrd="1" destOrd="0" presId="urn:microsoft.com/office/officeart/2005/8/layout/hierarchy1"/>
    <dgm:cxn modelId="{893BBE78-1A02-44CE-B9CD-75C02B542981}" type="presParOf" srcId="{28638344-5627-4180-9748-7F34D8F78F1D}" destId="{95BF1262-34FC-4E78-BFAC-4952B199900A}" srcOrd="1" destOrd="0" presId="urn:microsoft.com/office/officeart/2005/8/layout/hierarchy1"/>
    <dgm:cxn modelId="{47AEFAF5-3400-4D5C-960A-3B8DA27D9157}" type="presParOf" srcId="{37F90C07-3F84-4C35-8953-785E9B91E95B}" destId="{A89A2704-09CF-4437-9029-B217B7E8EB00}" srcOrd="2" destOrd="0" presId="urn:microsoft.com/office/officeart/2005/8/layout/hierarchy1"/>
    <dgm:cxn modelId="{5DFFC712-3975-45CB-9C11-F7A432F18FF5}" type="presParOf" srcId="{37F90C07-3F84-4C35-8953-785E9B91E95B}" destId="{2E2080AE-497A-4BF0-AEC2-50DF0FCE04D9}" srcOrd="3" destOrd="0" presId="urn:microsoft.com/office/officeart/2005/8/layout/hierarchy1"/>
    <dgm:cxn modelId="{1B81C4FC-3BA7-4A7A-8242-58E1831C640E}" type="presParOf" srcId="{2E2080AE-497A-4BF0-AEC2-50DF0FCE04D9}" destId="{BF725C41-A3B5-4108-AA5D-C2F07508E523}" srcOrd="0" destOrd="0" presId="urn:microsoft.com/office/officeart/2005/8/layout/hierarchy1"/>
    <dgm:cxn modelId="{D37B4650-986C-4B74-9610-BD4E1F77735B}" type="presParOf" srcId="{BF725C41-A3B5-4108-AA5D-C2F07508E523}" destId="{7D137506-D92E-485E-B1EA-7CC332486029}" srcOrd="0" destOrd="0" presId="urn:microsoft.com/office/officeart/2005/8/layout/hierarchy1"/>
    <dgm:cxn modelId="{4C559D6E-67A7-4104-AB16-7C9291117C92}" type="presParOf" srcId="{BF725C41-A3B5-4108-AA5D-C2F07508E523}" destId="{6312436D-B5B3-43D3-B5F1-7DE8E557451B}" srcOrd="1" destOrd="0" presId="urn:microsoft.com/office/officeart/2005/8/layout/hierarchy1"/>
    <dgm:cxn modelId="{8671A2C8-0602-4A92-80D3-056552F56AD9}" type="presParOf" srcId="{2E2080AE-497A-4BF0-AEC2-50DF0FCE04D9}" destId="{F79F92AB-482C-401D-9292-DAD4645AD6FF}" srcOrd="1" destOrd="0" presId="urn:microsoft.com/office/officeart/2005/8/layout/hierarchy1"/>
    <dgm:cxn modelId="{A168A2D6-C24A-4B7C-B173-E8F1AC27A55D}" type="presParOf" srcId="{F79F92AB-482C-401D-9292-DAD4645AD6FF}" destId="{F437B46A-4418-416C-9F03-12FDBE2B739A}" srcOrd="0" destOrd="0" presId="urn:microsoft.com/office/officeart/2005/8/layout/hierarchy1"/>
    <dgm:cxn modelId="{D0FE438B-E982-4826-88AB-271A14F5442A}" type="presParOf" srcId="{F79F92AB-482C-401D-9292-DAD4645AD6FF}" destId="{CBC4DFED-3308-4996-BE70-0AE2BBD930C9}" srcOrd="1" destOrd="0" presId="urn:microsoft.com/office/officeart/2005/8/layout/hierarchy1"/>
    <dgm:cxn modelId="{62A14065-2258-4C42-A35D-36693A09A459}" type="presParOf" srcId="{CBC4DFED-3308-4996-BE70-0AE2BBD930C9}" destId="{6DAA2E48-B5D3-4379-916B-EBA7AB17F444}" srcOrd="0" destOrd="0" presId="urn:microsoft.com/office/officeart/2005/8/layout/hierarchy1"/>
    <dgm:cxn modelId="{F50B486A-7E52-4D40-A20E-9AE237399009}" type="presParOf" srcId="{6DAA2E48-B5D3-4379-916B-EBA7AB17F444}" destId="{D321F29E-BB2D-44AD-8B92-13649AB18EAB}" srcOrd="0" destOrd="0" presId="urn:microsoft.com/office/officeart/2005/8/layout/hierarchy1"/>
    <dgm:cxn modelId="{31BE3A37-1EE9-4F63-8813-9A6F20208C2A}" type="presParOf" srcId="{6DAA2E48-B5D3-4379-916B-EBA7AB17F444}" destId="{852B2118-068C-4B47-9FDB-6C0D502FC528}" srcOrd="1" destOrd="0" presId="urn:microsoft.com/office/officeart/2005/8/layout/hierarchy1"/>
    <dgm:cxn modelId="{1223E526-5038-4A01-9575-9BD96A6DD53D}" type="presParOf" srcId="{CBC4DFED-3308-4996-BE70-0AE2BBD930C9}" destId="{1B7EF2FC-32AE-4158-925C-ECBB5CC7915C}" srcOrd="1" destOrd="0" presId="urn:microsoft.com/office/officeart/2005/8/layout/hierarchy1"/>
    <dgm:cxn modelId="{6515BA06-A230-465D-90FE-EE0F445D46B9}" type="presParOf" srcId="{F79F92AB-482C-401D-9292-DAD4645AD6FF}" destId="{A4A4A607-E120-4868-B6C3-A7F17BAC6E51}" srcOrd="2" destOrd="0" presId="urn:microsoft.com/office/officeart/2005/8/layout/hierarchy1"/>
    <dgm:cxn modelId="{4CDD2A17-3CC4-456F-AC46-9BC86CF34A90}" type="presParOf" srcId="{F79F92AB-482C-401D-9292-DAD4645AD6FF}" destId="{EA4BD8C2-1FC2-4FF4-AD7B-5B753A3D9CD9}" srcOrd="3" destOrd="0" presId="urn:microsoft.com/office/officeart/2005/8/layout/hierarchy1"/>
    <dgm:cxn modelId="{CE9607E9-B975-4DD4-A94B-2FAFAA2F0429}" type="presParOf" srcId="{EA4BD8C2-1FC2-4FF4-AD7B-5B753A3D9CD9}" destId="{01958607-D9DC-43A2-8066-D44E26582870}" srcOrd="0" destOrd="0" presId="urn:microsoft.com/office/officeart/2005/8/layout/hierarchy1"/>
    <dgm:cxn modelId="{DCBA7584-824C-4A70-ADF6-5E6238E7891D}" type="presParOf" srcId="{01958607-D9DC-43A2-8066-D44E26582870}" destId="{AECE2346-E80F-4B23-8EBC-AB7E57BA4917}" srcOrd="0" destOrd="0" presId="urn:microsoft.com/office/officeart/2005/8/layout/hierarchy1"/>
    <dgm:cxn modelId="{04DE9BFB-0AB2-4F08-A14B-770068266C84}" type="presParOf" srcId="{01958607-D9DC-43A2-8066-D44E26582870}" destId="{C7A07025-9851-4B15-B10B-A044AA37BEA7}" srcOrd="1" destOrd="0" presId="urn:microsoft.com/office/officeart/2005/8/layout/hierarchy1"/>
    <dgm:cxn modelId="{C00A2BCD-6683-4E15-92C2-F70E2E8BD09D}" type="presParOf" srcId="{EA4BD8C2-1FC2-4FF4-AD7B-5B753A3D9CD9}" destId="{B2166C17-85A7-43C7-AB17-924C05C61362}" srcOrd="1" destOrd="0" presId="urn:microsoft.com/office/officeart/2005/8/layout/hierarchy1"/>
    <dgm:cxn modelId="{F634C21F-13EE-47C3-940C-4A086A073AD4}" type="presParOf" srcId="{F79F92AB-482C-401D-9292-DAD4645AD6FF}" destId="{FD9AFF12-AF01-4E19-9C4E-E199044E344E}" srcOrd="4" destOrd="0" presId="urn:microsoft.com/office/officeart/2005/8/layout/hierarchy1"/>
    <dgm:cxn modelId="{F7DCA633-9945-4D39-8845-2B475EE24D9E}" type="presParOf" srcId="{F79F92AB-482C-401D-9292-DAD4645AD6FF}" destId="{500068EC-8562-4C05-9D28-3EA18666195B}" srcOrd="5" destOrd="0" presId="urn:microsoft.com/office/officeart/2005/8/layout/hierarchy1"/>
    <dgm:cxn modelId="{CBDF94AD-54E1-4ADC-ADDC-63FA34981466}" type="presParOf" srcId="{500068EC-8562-4C05-9D28-3EA18666195B}" destId="{C9C8D562-E40A-4ED9-B4FF-37D49E08423F}" srcOrd="0" destOrd="0" presId="urn:microsoft.com/office/officeart/2005/8/layout/hierarchy1"/>
    <dgm:cxn modelId="{7DC62B10-DF04-4A8D-A1E2-C47375C59F71}" type="presParOf" srcId="{C9C8D562-E40A-4ED9-B4FF-37D49E08423F}" destId="{51F52FE8-70FA-4809-9008-C2C1639353A3}" srcOrd="0" destOrd="0" presId="urn:microsoft.com/office/officeart/2005/8/layout/hierarchy1"/>
    <dgm:cxn modelId="{2EA6E24D-3793-47C9-85F7-612F442CA32D}" type="presParOf" srcId="{C9C8D562-E40A-4ED9-B4FF-37D49E08423F}" destId="{C7B2FEB9-E585-4EED-AD91-48E07664B60C}" srcOrd="1" destOrd="0" presId="urn:microsoft.com/office/officeart/2005/8/layout/hierarchy1"/>
    <dgm:cxn modelId="{49DB2267-BA2E-4705-A4C3-CB194C511BBB}" type="presParOf" srcId="{500068EC-8562-4C05-9D28-3EA18666195B}" destId="{95384921-513C-452F-BDFE-5830B5734AE0}" srcOrd="1" destOrd="0" presId="urn:microsoft.com/office/officeart/2005/8/layout/hierarchy1"/>
    <dgm:cxn modelId="{EC3B2961-92C7-4695-9255-84311D5D24B3}" type="presParOf" srcId="{F79F92AB-482C-401D-9292-DAD4645AD6FF}" destId="{7F7B5A3B-E2DC-4F06-BB13-47C5E3F7C924}" srcOrd="6" destOrd="0" presId="urn:microsoft.com/office/officeart/2005/8/layout/hierarchy1"/>
    <dgm:cxn modelId="{2EB99B67-4F99-47C4-AA83-3409AD11AEBF}" type="presParOf" srcId="{F79F92AB-482C-401D-9292-DAD4645AD6FF}" destId="{0C039669-FC5A-4C84-8F02-8E3FA181CF8C}" srcOrd="7" destOrd="0" presId="urn:microsoft.com/office/officeart/2005/8/layout/hierarchy1"/>
    <dgm:cxn modelId="{9FCE4578-5404-4C88-88EE-46B36A8351E5}" type="presParOf" srcId="{0C039669-FC5A-4C84-8F02-8E3FA181CF8C}" destId="{FD84B857-FEF2-4D72-B237-27FC44357C6D}" srcOrd="0" destOrd="0" presId="urn:microsoft.com/office/officeart/2005/8/layout/hierarchy1"/>
    <dgm:cxn modelId="{AFADF8E7-DFD2-4731-87F7-90F8F4B26440}" type="presParOf" srcId="{FD84B857-FEF2-4D72-B237-27FC44357C6D}" destId="{2E983754-8007-43A9-B549-A18DBA368FD2}" srcOrd="0" destOrd="0" presId="urn:microsoft.com/office/officeart/2005/8/layout/hierarchy1"/>
    <dgm:cxn modelId="{32C4E8E4-4CDA-47FC-B9DC-BB5C75E802B3}" type="presParOf" srcId="{FD84B857-FEF2-4D72-B237-27FC44357C6D}" destId="{EBDE3F7E-4A7C-4C45-A603-483B321EA1BD}" srcOrd="1" destOrd="0" presId="urn:microsoft.com/office/officeart/2005/8/layout/hierarchy1"/>
    <dgm:cxn modelId="{069DDE9F-F0CB-440F-ACBC-F5EBA7F8A127}" type="presParOf" srcId="{0C039669-FC5A-4C84-8F02-8E3FA181CF8C}" destId="{0B37131E-FAA1-4BDD-AF2D-50521CD2A1B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7B5A3B-E2DC-4F06-BB13-47C5E3F7C924}">
      <dsp:nvSpPr>
        <dsp:cNvPr id="0" name=""/>
        <dsp:cNvSpPr/>
      </dsp:nvSpPr>
      <dsp:spPr>
        <a:xfrm>
          <a:off x="6246402" y="2405779"/>
          <a:ext cx="1046538" cy="24436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78070"/>
              </a:lnTo>
              <a:lnTo>
                <a:pt x="1046538" y="2378070"/>
              </a:lnTo>
              <a:lnTo>
                <a:pt x="1046538" y="244365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9AFF12-AF01-4E19-9C4E-E199044E344E}">
      <dsp:nvSpPr>
        <dsp:cNvPr id="0" name=""/>
        <dsp:cNvSpPr/>
      </dsp:nvSpPr>
      <dsp:spPr>
        <a:xfrm>
          <a:off x="4480984" y="2405779"/>
          <a:ext cx="1765417" cy="1408999"/>
        </a:xfrm>
        <a:custGeom>
          <a:avLst/>
          <a:gdLst/>
          <a:ahLst/>
          <a:cxnLst/>
          <a:rect l="0" t="0" r="0" b="0"/>
          <a:pathLst>
            <a:path>
              <a:moveTo>
                <a:pt x="1765417" y="0"/>
              </a:moveTo>
              <a:lnTo>
                <a:pt x="1765417" y="1343417"/>
              </a:lnTo>
              <a:lnTo>
                <a:pt x="0" y="1343417"/>
              </a:lnTo>
              <a:lnTo>
                <a:pt x="0" y="140899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A4A607-E120-4868-B6C3-A7F17BAC6E51}">
      <dsp:nvSpPr>
        <dsp:cNvPr id="0" name=""/>
        <dsp:cNvSpPr/>
      </dsp:nvSpPr>
      <dsp:spPr>
        <a:xfrm>
          <a:off x="4700661" y="2405779"/>
          <a:ext cx="1545740" cy="2443652"/>
        </a:xfrm>
        <a:custGeom>
          <a:avLst/>
          <a:gdLst/>
          <a:ahLst/>
          <a:cxnLst/>
          <a:rect l="0" t="0" r="0" b="0"/>
          <a:pathLst>
            <a:path>
              <a:moveTo>
                <a:pt x="1545740" y="0"/>
              </a:moveTo>
              <a:lnTo>
                <a:pt x="1545740" y="2378070"/>
              </a:lnTo>
              <a:lnTo>
                <a:pt x="0" y="2378070"/>
              </a:lnTo>
              <a:lnTo>
                <a:pt x="0" y="244365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37B46A-4418-416C-9F03-12FDBE2B739A}">
      <dsp:nvSpPr>
        <dsp:cNvPr id="0" name=""/>
        <dsp:cNvSpPr/>
      </dsp:nvSpPr>
      <dsp:spPr>
        <a:xfrm>
          <a:off x="1169723" y="2405779"/>
          <a:ext cx="5076678" cy="2378986"/>
        </a:xfrm>
        <a:custGeom>
          <a:avLst/>
          <a:gdLst/>
          <a:ahLst/>
          <a:cxnLst/>
          <a:rect l="0" t="0" r="0" b="0"/>
          <a:pathLst>
            <a:path>
              <a:moveTo>
                <a:pt x="5076678" y="0"/>
              </a:moveTo>
              <a:lnTo>
                <a:pt x="5076678" y="2313404"/>
              </a:lnTo>
              <a:lnTo>
                <a:pt x="0" y="2313404"/>
              </a:lnTo>
              <a:lnTo>
                <a:pt x="0" y="23789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9A2704-09CF-4437-9029-B217B7E8EB00}">
      <dsp:nvSpPr>
        <dsp:cNvPr id="0" name=""/>
        <dsp:cNvSpPr/>
      </dsp:nvSpPr>
      <dsp:spPr>
        <a:xfrm>
          <a:off x="4127812" y="1058757"/>
          <a:ext cx="2118590" cy="265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9440"/>
              </a:lnTo>
              <a:lnTo>
                <a:pt x="2118590" y="199440"/>
              </a:lnTo>
              <a:lnTo>
                <a:pt x="2118590" y="26502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3F295C-50A9-4BA7-9AE1-6762636A6EAB}">
      <dsp:nvSpPr>
        <dsp:cNvPr id="0" name=""/>
        <dsp:cNvSpPr/>
      </dsp:nvSpPr>
      <dsp:spPr>
        <a:xfrm>
          <a:off x="1724083" y="2406502"/>
          <a:ext cx="1024629" cy="6659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0357"/>
              </a:lnTo>
              <a:lnTo>
                <a:pt x="1024629" y="600357"/>
              </a:lnTo>
              <a:lnTo>
                <a:pt x="1024629" y="66593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93DBE9-0279-4FA5-8059-F5456F1CB79A}">
      <dsp:nvSpPr>
        <dsp:cNvPr id="0" name=""/>
        <dsp:cNvSpPr/>
      </dsp:nvSpPr>
      <dsp:spPr>
        <a:xfrm>
          <a:off x="803304" y="2406502"/>
          <a:ext cx="920779" cy="470588"/>
        </a:xfrm>
        <a:custGeom>
          <a:avLst/>
          <a:gdLst/>
          <a:ahLst/>
          <a:cxnLst/>
          <a:rect l="0" t="0" r="0" b="0"/>
          <a:pathLst>
            <a:path>
              <a:moveTo>
                <a:pt x="920779" y="0"/>
              </a:moveTo>
              <a:lnTo>
                <a:pt x="920779" y="405005"/>
              </a:lnTo>
              <a:lnTo>
                <a:pt x="0" y="405005"/>
              </a:lnTo>
              <a:lnTo>
                <a:pt x="0" y="4705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49AC21-2971-4C5E-A016-1E9B4E031E12}">
      <dsp:nvSpPr>
        <dsp:cNvPr id="0" name=""/>
        <dsp:cNvSpPr/>
      </dsp:nvSpPr>
      <dsp:spPr>
        <a:xfrm>
          <a:off x="1724083" y="1058757"/>
          <a:ext cx="2403728" cy="265023"/>
        </a:xfrm>
        <a:custGeom>
          <a:avLst/>
          <a:gdLst/>
          <a:ahLst/>
          <a:cxnLst/>
          <a:rect l="0" t="0" r="0" b="0"/>
          <a:pathLst>
            <a:path>
              <a:moveTo>
                <a:pt x="2403728" y="0"/>
              </a:moveTo>
              <a:lnTo>
                <a:pt x="2403728" y="199440"/>
              </a:lnTo>
              <a:lnTo>
                <a:pt x="0" y="199440"/>
              </a:lnTo>
              <a:lnTo>
                <a:pt x="0" y="26502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A2C455-5DD8-4EDC-AEC5-44AD50C03F05}">
      <dsp:nvSpPr>
        <dsp:cNvPr id="0" name=""/>
        <dsp:cNvSpPr/>
      </dsp:nvSpPr>
      <dsp:spPr>
        <a:xfrm>
          <a:off x="2747230" y="95131"/>
          <a:ext cx="2761163" cy="9636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C11CC8-4D2F-418D-AF62-75A99E57554F}">
      <dsp:nvSpPr>
        <dsp:cNvPr id="0" name=""/>
        <dsp:cNvSpPr/>
      </dsp:nvSpPr>
      <dsp:spPr>
        <a:xfrm>
          <a:off x="2825889" y="169857"/>
          <a:ext cx="2761163" cy="963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ТЕПЛОПОТОКИ В ОРГАНІЗМІ</a:t>
          </a:r>
        </a:p>
      </dsp:txBody>
      <dsp:txXfrm>
        <a:off x="2854113" y="198081"/>
        <a:ext cx="2704715" cy="907177"/>
      </dsp:txXfrm>
    </dsp:sp>
    <dsp:sp modelId="{1CE7EA59-5BDB-4506-8B77-679779F9DEFD}">
      <dsp:nvSpPr>
        <dsp:cNvPr id="0" name=""/>
        <dsp:cNvSpPr/>
      </dsp:nvSpPr>
      <dsp:spPr>
        <a:xfrm>
          <a:off x="154100" y="1323780"/>
          <a:ext cx="3139965" cy="10827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87504CA-2156-46F7-BBA3-D6D14812D127}">
      <dsp:nvSpPr>
        <dsp:cNvPr id="0" name=""/>
        <dsp:cNvSpPr/>
      </dsp:nvSpPr>
      <dsp:spPr>
        <a:xfrm>
          <a:off x="232760" y="1398507"/>
          <a:ext cx="3139965" cy="1082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ВНУТРІШНІЙ</a:t>
          </a:r>
          <a:r>
            <a:rPr lang="en-US" sz="200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uk-UA" sz="200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ПОТІК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/>
            <a:t>від внутрішніх органів до шкіри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900" kern="1200" dirty="0"/>
        </a:p>
      </dsp:txBody>
      <dsp:txXfrm>
        <a:off x="264472" y="1430219"/>
        <a:ext cx="3076541" cy="1019298"/>
      </dsp:txXfrm>
    </dsp:sp>
    <dsp:sp modelId="{1F47F845-FABF-44A7-9EFC-BED364A4392D}">
      <dsp:nvSpPr>
        <dsp:cNvPr id="0" name=""/>
        <dsp:cNvSpPr/>
      </dsp:nvSpPr>
      <dsp:spPr>
        <a:xfrm>
          <a:off x="176230" y="2877091"/>
          <a:ext cx="1254148" cy="7239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D16F6BE-4A8B-44A3-87B7-41CA812A1A0D}">
      <dsp:nvSpPr>
        <dsp:cNvPr id="0" name=""/>
        <dsp:cNvSpPr/>
      </dsp:nvSpPr>
      <dsp:spPr>
        <a:xfrm>
          <a:off x="254889" y="2951817"/>
          <a:ext cx="1254148" cy="723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 dirty="0"/>
            <a:t>Теплопровідність</a:t>
          </a:r>
        </a:p>
      </dsp:txBody>
      <dsp:txXfrm>
        <a:off x="276094" y="2973022"/>
        <a:ext cx="1211738" cy="681576"/>
      </dsp:txXfrm>
    </dsp:sp>
    <dsp:sp modelId="{1924636C-1558-4C6D-BA46-C0BB94CA5C4B}">
      <dsp:nvSpPr>
        <dsp:cNvPr id="0" name=""/>
        <dsp:cNvSpPr/>
      </dsp:nvSpPr>
      <dsp:spPr>
        <a:xfrm>
          <a:off x="2178645" y="3072442"/>
          <a:ext cx="1140135" cy="7239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FB85AC6-AC3F-4C2D-9FEA-937968DAF8DC}">
      <dsp:nvSpPr>
        <dsp:cNvPr id="0" name=""/>
        <dsp:cNvSpPr/>
      </dsp:nvSpPr>
      <dsp:spPr>
        <a:xfrm>
          <a:off x="2257305" y="3147168"/>
          <a:ext cx="1140135" cy="723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 dirty="0"/>
            <a:t>конвекція</a:t>
          </a:r>
        </a:p>
      </dsp:txBody>
      <dsp:txXfrm>
        <a:off x="2278510" y="3168373"/>
        <a:ext cx="1097725" cy="681576"/>
      </dsp:txXfrm>
    </dsp:sp>
    <dsp:sp modelId="{7D137506-D92E-485E-B1EA-7CC332486029}">
      <dsp:nvSpPr>
        <dsp:cNvPr id="0" name=""/>
        <dsp:cNvSpPr/>
      </dsp:nvSpPr>
      <dsp:spPr>
        <a:xfrm>
          <a:off x="4664798" y="1323780"/>
          <a:ext cx="3163206" cy="10819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312436D-B5B3-43D3-B5F1-7DE8E557451B}">
      <dsp:nvSpPr>
        <dsp:cNvPr id="0" name=""/>
        <dsp:cNvSpPr/>
      </dsp:nvSpPr>
      <dsp:spPr>
        <a:xfrm>
          <a:off x="4743457" y="1398507"/>
          <a:ext cx="3163206" cy="10819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ЗОВНІШНІЙ  ПОТІК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/>
            <a:t>від шкіри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/>
            <a:t>в середовище</a:t>
          </a:r>
        </a:p>
      </dsp:txBody>
      <dsp:txXfrm>
        <a:off x="4775148" y="1430198"/>
        <a:ext cx="3099824" cy="1018616"/>
      </dsp:txXfrm>
    </dsp:sp>
    <dsp:sp modelId="{D321F29E-BB2D-44AD-8B92-13649AB18EAB}">
      <dsp:nvSpPr>
        <dsp:cNvPr id="0" name=""/>
        <dsp:cNvSpPr/>
      </dsp:nvSpPr>
      <dsp:spPr>
        <a:xfrm>
          <a:off x="599656" y="4784765"/>
          <a:ext cx="1140135" cy="7239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52B2118-068C-4B47-9FDB-6C0D502FC528}">
      <dsp:nvSpPr>
        <dsp:cNvPr id="0" name=""/>
        <dsp:cNvSpPr/>
      </dsp:nvSpPr>
      <dsp:spPr>
        <a:xfrm>
          <a:off x="678315" y="4859492"/>
          <a:ext cx="1140135" cy="723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 dirty="0"/>
            <a:t>випромінювання</a:t>
          </a:r>
        </a:p>
      </dsp:txBody>
      <dsp:txXfrm>
        <a:off x="699520" y="4880697"/>
        <a:ext cx="1097725" cy="681576"/>
      </dsp:txXfrm>
    </dsp:sp>
    <dsp:sp modelId="{AECE2346-E80F-4B23-8EBC-AB7E57BA4917}">
      <dsp:nvSpPr>
        <dsp:cNvPr id="0" name=""/>
        <dsp:cNvSpPr/>
      </dsp:nvSpPr>
      <dsp:spPr>
        <a:xfrm>
          <a:off x="4130594" y="4849431"/>
          <a:ext cx="1140135" cy="7239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7A07025-9851-4B15-B10B-A044AA37BEA7}">
      <dsp:nvSpPr>
        <dsp:cNvPr id="0" name=""/>
        <dsp:cNvSpPr/>
      </dsp:nvSpPr>
      <dsp:spPr>
        <a:xfrm>
          <a:off x="4209253" y="4924158"/>
          <a:ext cx="1140135" cy="723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 dirty="0"/>
            <a:t>теплопровідність</a:t>
          </a:r>
        </a:p>
      </dsp:txBody>
      <dsp:txXfrm>
        <a:off x="4230458" y="4945363"/>
        <a:ext cx="1097725" cy="681576"/>
      </dsp:txXfrm>
    </dsp:sp>
    <dsp:sp modelId="{51F52FE8-70FA-4809-9008-C2C1639353A3}">
      <dsp:nvSpPr>
        <dsp:cNvPr id="0" name=""/>
        <dsp:cNvSpPr/>
      </dsp:nvSpPr>
      <dsp:spPr>
        <a:xfrm>
          <a:off x="3910916" y="3814778"/>
          <a:ext cx="1140135" cy="7239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7B2FEB9-E585-4EED-AD91-48E07664B60C}">
      <dsp:nvSpPr>
        <dsp:cNvPr id="0" name=""/>
        <dsp:cNvSpPr/>
      </dsp:nvSpPr>
      <dsp:spPr>
        <a:xfrm>
          <a:off x="3989575" y="3889505"/>
          <a:ext cx="1140135" cy="723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 dirty="0"/>
            <a:t>конвекція</a:t>
          </a:r>
        </a:p>
      </dsp:txBody>
      <dsp:txXfrm>
        <a:off x="4010780" y="3910710"/>
        <a:ext cx="1097725" cy="681576"/>
      </dsp:txXfrm>
    </dsp:sp>
    <dsp:sp modelId="{2E983754-8007-43A9-B549-A18DBA368FD2}">
      <dsp:nvSpPr>
        <dsp:cNvPr id="0" name=""/>
        <dsp:cNvSpPr/>
      </dsp:nvSpPr>
      <dsp:spPr>
        <a:xfrm>
          <a:off x="6665866" y="4849431"/>
          <a:ext cx="1254148" cy="7963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DE3F7E-4A7C-4C45-A603-483B321EA1BD}">
      <dsp:nvSpPr>
        <dsp:cNvPr id="0" name=""/>
        <dsp:cNvSpPr/>
      </dsp:nvSpPr>
      <dsp:spPr>
        <a:xfrm>
          <a:off x="6744525" y="4924158"/>
          <a:ext cx="1254148" cy="7963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 dirty="0"/>
            <a:t>випаровування</a:t>
          </a:r>
        </a:p>
      </dsp:txBody>
      <dsp:txXfrm>
        <a:off x="6767850" y="4947483"/>
        <a:ext cx="1207498" cy="7497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01B745E-7B0C-4104-937F-C478C535505E}" type="datetimeFigureOut">
              <a:rPr lang="ru-RU"/>
              <a:pPr>
                <a:defRPr/>
              </a:pPr>
              <a:t>07.12.2023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EA56F25-E357-45C8-927F-E054185A2200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C32B7F2-FCDF-42DC-8774-E2A27F481D9F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A56F25-E357-45C8-927F-E054185A2200}" type="slidenum">
              <a:rPr lang="uk-UA" smtClean="0"/>
              <a:pPr>
                <a:defRPr/>
              </a:pPr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4583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A56F25-E357-45C8-927F-E054185A2200}" type="slidenum">
              <a:rPr lang="uk-UA" smtClean="0"/>
              <a:pPr>
                <a:defRPr/>
              </a:pPr>
              <a:t>9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hidden">
          <a:xfrm>
            <a:off x="0" y="4830763"/>
            <a:ext cx="9170988" cy="1809750"/>
          </a:xfrm>
          <a:prstGeom prst="rect">
            <a:avLst/>
          </a:prstGeom>
          <a:gradFill rotWithShape="1">
            <a:gsLst>
              <a:gs pos="0">
                <a:srgbClr val="000066">
                  <a:gamma/>
                  <a:tint val="0"/>
                  <a:invGamma/>
                  <a:alpha val="0"/>
                </a:srgbClr>
              </a:gs>
              <a:gs pos="50000">
                <a:srgbClr val="000066">
                  <a:alpha val="50000"/>
                </a:srgbClr>
              </a:gs>
              <a:gs pos="100000">
                <a:srgbClr val="000066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5" name="Rectangle 30"/>
          <p:cNvSpPr>
            <a:spLocks noChangeArrowheads="1"/>
          </p:cNvSpPr>
          <p:nvPr/>
        </p:nvSpPr>
        <p:spPr bwMode="gray">
          <a:xfrm>
            <a:off x="0" y="5291138"/>
            <a:ext cx="9144000" cy="876300"/>
          </a:xfrm>
          <a:prstGeom prst="rect">
            <a:avLst/>
          </a:prstGeom>
          <a:gradFill rotWithShape="1">
            <a:gsLst>
              <a:gs pos="0">
                <a:schemeClr val="tx1">
                  <a:alpha val="27000"/>
                </a:schemeClr>
              </a:gs>
              <a:gs pos="100000">
                <a:schemeClr val="tx1">
                  <a:gamma/>
                  <a:shade val="72941"/>
                  <a:invGamma/>
                  <a:alpha val="89999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6" name="Oval 32"/>
          <p:cNvSpPr>
            <a:spLocks noChangeArrowheads="1"/>
          </p:cNvSpPr>
          <p:nvPr/>
        </p:nvSpPr>
        <p:spPr bwMode="gray">
          <a:xfrm>
            <a:off x="201613" y="4481513"/>
            <a:ext cx="1133475" cy="115728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7" name="Oval 33"/>
          <p:cNvSpPr>
            <a:spLocks noChangeArrowheads="1"/>
          </p:cNvSpPr>
          <p:nvPr/>
        </p:nvSpPr>
        <p:spPr bwMode="gray">
          <a:xfrm>
            <a:off x="1562100" y="4481513"/>
            <a:ext cx="1133475" cy="1157287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pic>
        <p:nvPicPr>
          <p:cNvPr id="8" name="Picture 38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gray">
          <a:xfrm>
            <a:off x="1371600" y="381000"/>
            <a:ext cx="6019800" cy="456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41"/>
          <p:cNvSpPr txBox="1">
            <a:spLocks noChangeArrowheads="1"/>
          </p:cNvSpPr>
          <p:nvPr/>
        </p:nvSpPr>
        <p:spPr bwMode="black">
          <a:xfrm>
            <a:off x="76200" y="95250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201613" y="5181600"/>
            <a:ext cx="8688387" cy="1066800"/>
          </a:xfrm>
        </p:spPr>
        <p:txBody>
          <a:bodyPr/>
          <a:lstStyle>
            <a:lvl1pPr algn="r">
              <a:defRPr sz="4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86200" y="6210300"/>
            <a:ext cx="5003800" cy="533400"/>
          </a:xfrm>
        </p:spPr>
        <p:txBody>
          <a:bodyPr/>
          <a:lstStyle>
            <a:lvl1pPr marL="0" indent="0" algn="r">
              <a:buFontTx/>
              <a:buNone/>
              <a:defRPr sz="1600" i="1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89688"/>
            <a:ext cx="1600200" cy="3317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5E8A876-5EB9-49EA-B1E9-5BB44EE58986}" type="datetime1">
              <a:rPr lang="ru-RU" smtClean="0"/>
              <a:t>07.12.2023</a:t>
            </a:fld>
            <a:endParaRPr lang="uk-UA"/>
          </a:p>
        </p:txBody>
      </p:sp>
      <p:sp>
        <p:nvSpPr>
          <p:cNvPr id="11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262188" y="6389688"/>
            <a:ext cx="1828800" cy="3317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12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4343400" y="6389688"/>
            <a:ext cx="1447800" cy="3317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4367FDF-C5E5-4956-8504-BEB5FE6C98A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60F3E-0D72-41C8-AA1D-E71856038355}" type="datetime1">
              <a:rPr lang="ru-RU" smtClean="0"/>
              <a:t>07.12.2023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D4602-400A-492C-BADC-8226FE498E7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2E1B6-CB32-45E6-A3B1-49546404A82F}" type="datetime1">
              <a:rPr lang="ru-RU" smtClean="0"/>
              <a:t>07.12.2023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C20F7-52CD-423C-B640-40858915459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E2106-074B-4C9B-B003-5BB5062450B6}" type="datetime1">
              <a:rPr lang="ru-RU" smtClean="0"/>
              <a:t>07.12.2023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391BA-F4E1-4E4D-93A2-53497A1BD13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45B19-CD67-4742-A26B-A12DF66AD89F}" type="datetime1">
              <a:rPr lang="ru-RU" smtClean="0"/>
              <a:t>07.12.2023</a:t>
            </a:fld>
            <a:endParaRPr lang="uk-U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CB636-2D45-4021-A672-234328F3055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EA2E8-B124-4B33-912C-705B2B90AB20}" type="datetime1">
              <a:rPr lang="ru-RU" smtClean="0"/>
              <a:t>07.12.2023</a:t>
            </a:fld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BEBF2-B2C3-4E8B-88A7-78174F81E599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7B5D4-F538-40B9-8B67-9E1AFE7FEB87}" type="datetime1">
              <a:rPr lang="ru-RU" smtClean="0"/>
              <a:t>07.12.2023</a:t>
            </a:fld>
            <a:endParaRPr 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34F32-2775-4979-8ADF-61CCF38896CD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940F4-4E8D-4F70-99B3-4FE5FFFB9E62}" type="datetime1">
              <a:rPr lang="ru-RU" smtClean="0"/>
              <a:t>07.12.2023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EC921-3B91-48A2-AA46-9D45CE6D0C10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7D6BD-508F-4D94-9362-07061DBA7A05}" type="datetime1">
              <a:rPr lang="ru-RU" smtClean="0"/>
              <a:t>07.12.2023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B23C0-A135-425B-B339-138754E723C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25B0E-A3E2-4208-A8FB-77A0ADF8DF2C}" type="datetime1">
              <a:rPr lang="ru-RU" smtClean="0"/>
              <a:t>07.12.2023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5E6D6-AF83-4D23-9411-B12FA780C538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47650"/>
            <a:ext cx="2057400" cy="587851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7650"/>
            <a:ext cx="6019800" cy="587851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89F69-1150-4B59-8BF5-458F8A7E94C9}" type="datetime1">
              <a:rPr lang="ru-RU" smtClean="0"/>
              <a:t>07.12.2023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131CC-02DD-4E1B-9C04-F179DBFB840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5943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1BD91-E3A3-453F-9279-85A37790AD8C}" type="datetime1">
              <a:rPr lang="ru-RU" smtClean="0"/>
              <a:t>07.12.2023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675E6-4D61-4819-9F92-D0252B5B4BD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438" y="349250"/>
            <a:ext cx="7775575" cy="63341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595313" y="1450975"/>
            <a:ext cx="8091487" cy="498475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296863" y="6577013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CF270-A045-4EB7-BE85-014F282FF56F}" type="datetime1">
              <a:rPr lang="ru-RU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716213" y="6565900"/>
            <a:ext cx="3649662" cy="2809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1000" y="6569075"/>
            <a:ext cx="2133600" cy="2143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3AAC1-3AA6-4267-999A-9EA504D3E20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 advTm="1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Rectangle 17"/>
          <p:cNvSpPr>
            <a:spLocks noChangeArrowheads="1"/>
          </p:cNvSpPr>
          <p:nvPr/>
        </p:nvSpPr>
        <p:spPr bwMode="ltGray">
          <a:xfrm>
            <a:off x="0" y="487363"/>
            <a:ext cx="9144000" cy="727075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72941"/>
                  <a:invGamma/>
                  <a:alpha val="67999"/>
                </a:schemeClr>
              </a:gs>
              <a:gs pos="100000">
                <a:schemeClr val="tx1">
                  <a:alpha val="27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043" name="Oval 19"/>
          <p:cNvSpPr>
            <a:spLocks noChangeArrowheads="1"/>
          </p:cNvSpPr>
          <p:nvPr/>
        </p:nvSpPr>
        <p:spPr bwMode="gray">
          <a:xfrm>
            <a:off x="6457950" y="211138"/>
            <a:ext cx="1133475" cy="1157287"/>
          </a:xfrm>
          <a:prstGeom prst="ellipse">
            <a:avLst/>
          </a:prstGeom>
          <a:blipFill dpi="0" rotWithShape="1">
            <a:blip r:embed="rId16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81320" dir="3080412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044" name="Oval 20"/>
          <p:cNvSpPr>
            <a:spLocks noChangeArrowheads="1"/>
          </p:cNvSpPr>
          <p:nvPr/>
        </p:nvSpPr>
        <p:spPr bwMode="gray">
          <a:xfrm>
            <a:off x="7848600" y="211138"/>
            <a:ext cx="1133475" cy="1157287"/>
          </a:xfrm>
          <a:prstGeom prst="ellipse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81320" dir="3080412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47650"/>
            <a:ext cx="5943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099D8E57-83BA-4F66-8F4B-9B093B99A44D}" type="datetime1">
              <a:rPr lang="ru-RU" smtClean="0"/>
              <a:t>07.12.2023</a:t>
            </a:fld>
            <a:endParaRPr 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3E392016-C755-4F4C-A723-4832532EA93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8" r:id="rId13"/>
  </p:sldLayoutIdLst>
  <p:transition advTm="13000"/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2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slide" Target="slide3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ni.ru/society/" TargetMode="External"/><Relationship Id="rId2" Type="http://schemas.openxmlformats.org/officeDocument/2006/relationships/hyperlink" Target="https://uk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29063" y="4197698"/>
            <a:ext cx="4929187" cy="14458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098" name="Заголовок 1"/>
          <p:cNvSpPr>
            <a:spLocks noGrp="1"/>
          </p:cNvSpPr>
          <p:nvPr>
            <p:ph type="ctrTitle" sz="quarter"/>
          </p:nvPr>
        </p:nvSpPr>
        <p:spPr>
          <a:xfrm>
            <a:off x="214313" y="142875"/>
            <a:ext cx="8643937" cy="1643063"/>
          </a:xfrm>
          <a:gradFill flip="none" rotWithShape="1">
            <a:gsLst>
              <a:gs pos="39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uk-UA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Механізми терморегуляції організму людини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sz="quarter" idx="1"/>
          </p:nvPr>
        </p:nvSpPr>
        <p:spPr>
          <a:xfrm>
            <a:off x="4143375" y="4143375"/>
            <a:ext cx="4572000" cy="1445865"/>
          </a:xfrm>
        </p:spPr>
        <p:txBody>
          <a:bodyPr/>
          <a:lstStyle/>
          <a:p>
            <a:pPr algn="l">
              <a:spcBef>
                <a:spcPct val="0"/>
              </a:spcBef>
            </a:pPr>
            <a:r>
              <a:rPr lang="uk-UA" sz="2000" b="1" dirty="0">
                <a:latin typeface="Arial" charset="0"/>
                <a:cs typeface="Arial" charset="0"/>
              </a:rPr>
              <a:t>Керівник роботи:</a:t>
            </a:r>
            <a:endParaRPr lang="ru-RU" sz="2000" b="1" dirty="0">
              <a:latin typeface="Arial" charset="0"/>
              <a:cs typeface="Arial" charset="0"/>
            </a:endParaRPr>
          </a:p>
          <a:p>
            <a:pPr algn="l">
              <a:spcBef>
                <a:spcPct val="0"/>
              </a:spcBef>
            </a:pPr>
            <a:r>
              <a:rPr lang="uk-UA" sz="2000" b="1" dirty="0">
                <a:latin typeface="Arial" charset="0"/>
                <a:cs typeface="Arial" charset="0"/>
              </a:rPr>
              <a:t>Бельдяга Олена </a:t>
            </a:r>
          </a:p>
          <a:p>
            <a:pPr algn="l">
              <a:spcBef>
                <a:spcPct val="0"/>
              </a:spcBef>
            </a:pPr>
            <a:r>
              <a:rPr lang="uk-UA" sz="2000" b="1" dirty="0">
                <a:latin typeface="Arial" charset="0"/>
                <a:cs typeface="Arial" charset="0"/>
              </a:rPr>
              <a:t>вчитель фізики і математики</a:t>
            </a:r>
            <a:endParaRPr lang="ru-RU" sz="2000" b="1" dirty="0">
              <a:latin typeface="Arial" charset="0"/>
              <a:cs typeface="Arial" charset="0"/>
            </a:endParaRPr>
          </a:p>
          <a:p>
            <a:pPr algn="l">
              <a:spcBef>
                <a:spcPct val="0"/>
              </a:spcBef>
            </a:pPr>
            <a:r>
              <a:rPr lang="uk-UA" sz="2000" b="1" dirty="0">
                <a:latin typeface="Arial" charset="0"/>
                <a:cs typeface="Arial" charset="0"/>
              </a:rPr>
              <a:t>Новгород-Сіверський ліцей №1</a:t>
            </a:r>
          </a:p>
          <a:p>
            <a:pPr>
              <a:spcBef>
                <a:spcPct val="0"/>
              </a:spcBef>
            </a:pPr>
            <a:endParaRPr lang="uk-UA" sz="2000" dirty="0"/>
          </a:p>
        </p:txBody>
      </p: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214313" y="3000375"/>
            <a:ext cx="8501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uk-UA" sz="3200" b="1" dirty="0"/>
              <a:t>ТВОРЧА РОБОТА З ФІЗИКИ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6C367DC-6FA4-5DE4-700D-1FC0548B0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6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8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80"/>
                            </p:stCondLst>
                            <p:childTnLst>
                              <p:par>
                                <p:cTn id="3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09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5750" y="214313"/>
            <a:ext cx="4572000" cy="3571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5" y="357188"/>
            <a:ext cx="3852863" cy="425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Горизонтальный свиток 8"/>
          <p:cNvSpPr/>
          <p:nvPr/>
        </p:nvSpPr>
        <p:spPr>
          <a:xfrm>
            <a:off x="357188" y="4429125"/>
            <a:ext cx="8215312" cy="2428875"/>
          </a:xfrm>
          <a:prstGeom prst="horizontalScroll">
            <a:avLst>
              <a:gd name="adj" fmla="val 15677"/>
            </a:avLst>
          </a:prstGeo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роботи</a:t>
            </a:r>
          </a:p>
        </p:txBody>
      </p:sp>
      <p:sp>
        <p:nvSpPr>
          <p:cNvPr id="2" name="Содержимое 2"/>
          <p:cNvSpPr>
            <a:spLocks noGrp="1"/>
          </p:cNvSpPr>
          <p:nvPr>
            <p:ph idx="1"/>
          </p:nvPr>
        </p:nvSpPr>
        <p:spPr>
          <a:xfrm>
            <a:off x="214313" y="1214438"/>
            <a:ext cx="4357687" cy="2643187"/>
          </a:xfrm>
        </p:spPr>
        <p:txBody>
          <a:bodyPr>
            <a:normAutofit fontScale="85000" lnSpcReduction="10000"/>
          </a:bodyPr>
          <a:lstStyle/>
          <a:p>
            <a:pPr marL="0" indent="88900" algn="ctr">
              <a:buFontTx/>
              <a:buNone/>
              <a:defRPr/>
            </a:pPr>
            <a:r>
              <a:rPr lang="uk-UA" b="1" i="1" dirty="0">
                <a:solidFill>
                  <a:srgbClr val="002060"/>
                </a:solidFill>
                <a:latin typeface="Bookman Old Style" pitchFamily="18" charset="0"/>
              </a:rPr>
              <a:t>Дослідити дію законів фізики теплових явищ у механізмах терморегуляції людського організму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black">
          <a:xfrm>
            <a:off x="428625" y="3571875"/>
            <a:ext cx="4643438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2800" b="1" u="sng" kern="0" dirty="0">
                <a:latin typeface="Corbel" pitchFamily="34" charset="0"/>
                <a:ea typeface="+mj-ea"/>
                <a:cs typeface="+mj-cs"/>
              </a:rPr>
              <a:t>французький фізіолог </a:t>
            </a:r>
            <a:br>
              <a:rPr lang="uk-UA" sz="2800" b="1" u="sng" kern="0" dirty="0">
                <a:latin typeface="Corbel" pitchFamily="34" charset="0"/>
                <a:ea typeface="+mj-ea"/>
                <a:cs typeface="+mj-cs"/>
              </a:rPr>
            </a:br>
            <a:r>
              <a:rPr lang="uk-UA" sz="2800" b="1" u="sng" kern="0" dirty="0">
                <a:latin typeface="Corbel" pitchFamily="34" charset="0"/>
                <a:ea typeface="+mj-ea"/>
                <a:cs typeface="+mj-cs"/>
              </a:rPr>
              <a:t>Клод </a:t>
            </a:r>
            <a:r>
              <a:rPr lang="uk-UA" sz="2800" b="1" u="sng" kern="0" dirty="0" err="1">
                <a:latin typeface="Corbel" pitchFamily="34" charset="0"/>
                <a:ea typeface="+mj-ea"/>
                <a:cs typeface="+mj-cs"/>
              </a:rPr>
              <a:t>Бернар</a:t>
            </a:r>
            <a:r>
              <a:rPr lang="uk-UA" sz="2800" b="1" u="sng" kern="0" dirty="0">
                <a:latin typeface="Corbel" pitchFamily="34" charset="0"/>
                <a:ea typeface="+mj-ea"/>
                <a:cs typeface="+mj-cs"/>
              </a:rPr>
              <a:t> 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gray">
          <a:xfrm>
            <a:off x="500063" y="5000625"/>
            <a:ext cx="82867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68288" indent="179388">
              <a:spcBef>
                <a:spcPct val="20000"/>
              </a:spcBef>
              <a:defRPr/>
            </a:pPr>
            <a:r>
              <a:rPr lang="uk-UA" sz="2800" b="1" i="1" kern="0" dirty="0">
                <a:solidFill>
                  <a:srgbClr val="000000"/>
                </a:solidFill>
                <a:latin typeface="Corbel" pitchFamily="34" charset="0"/>
              </a:rPr>
              <a:t>“…живий організм і середовище утворюють єдину систему, між ними відбувається безперервний обмін речовинами і енергією…”</a:t>
            </a: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AF2E3DF-6501-ADD0-5A9F-060D23CDC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8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8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Зміст роботи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28625" y="1428750"/>
            <a:ext cx="8358188" cy="5072063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  <a:defRPr/>
            </a:pPr>
            <a:r>
              <a:rPr lang="uk-UA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Розділ 1</a:t>
            </a:r>
            <a:r>
              <a:rPr lang="uk-UA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uk-UA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І закон ТД.</a:t>
            </a:r>
            <a:endParaRPr lang="uk-UA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641350">
              <a:buFontTx/>
              <a:buNone/>
              <a:defRPr/>
            </a:pPr>
            <a:r>
              <a:rPr lang="uk-UA" i="1" dirty="0"/>
              <a:t>Регуляція температури тіла. </a:t>
            </a:r>
          </a:p>
          <a:p>
            <a:pPr indent="641350">
              <a:buFontTx/>
              <a:buNone/>
              <a:defRPr/>
            </a:pPr>
            <a:r>
              <a:rPr lang="uk-UA" i="1" dirty="0"/>
              <a:t>Тепловий баланс</a:t>
            </a:r>
            <a:endParaRPr lang="ru-RU" i="1" dirty="0"/>
          </a:p>
          <a:p>
            <a:pPr>
              <a:buFontTx/>
              <a:buNone/>
              <a:defRPr/>
            </a:pPr>
            <a:r>
              <a:rPr lang="uk-UA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Розділ 2. </a:t>
            </a:r>
            <a:r>
              <a:rPr lang="uk-UA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Джерела тепла в організмі :</a:t>
            </a:r>
            <a:endParaRPr lang="uk-UA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641350">
              <a:buFontTx/>
              <a:buNone/>
              <a:defRPr/>
            </a:pPr>
            <a:r>
              <a:rPr lang="uk-UA" i="1" dirty="0"/>
              <a:t>Білки. Жири. Вуглеводи. АТФ.</a:t>
            </a:r>
            <a:endParaRPr lang="ru-RU" i="1" dirty="0"/>
          </a:p>
          <a:p>
            <a:pPr>
              <a:buFontTx/>
              <a:buNone/>
              <a:defRPr/>
            </a:pPr>
            <a:r>
              <a:rPr lang="uk-UA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Розділ 3. </a:t>
            </a:r>
            <a:r>
              <a:rPr lang="uk-UA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Механізми теплопродукції та тепловіддачі</a:t>
            </a:r>
            <a:endParaRPr lang="ru-RU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641350">
              <a:buFontTx/>
              <a:buNone/>
              <a:defRPr/>
            </a:pPr>
            <a:r>
              <a:rPr lang="uk-UA" i="1" dirty="0"/>
              <a:t>Теплопровідність</a:t>
            </a:r>
            <a:endParaRPr lang="ru-RU" i="1" dirty="0"/>
          </a:p>
          <a:p>
            <a:pPr indent="641350">
              <a:buFontTx/>
              <a:buNone/>
              <a:defRPr/>
            </a:pPr>
            <a:r>
              <a:rPr lang="uk-UA" i="1" dirty="0"/>
              <a:t>Тепловипромінювання</a:t>
            </a:r>
            <a:endParaRPr lang="ru-RU" i="1" dirty="0"/>
          </a:p>
          <a:p>
            <a:pPr indent="641350">
              <a:buFontTx/>
              <a:buNone/>
              <a:defRPr/>
            </a:pPr>
            <a:r>
              <a:rPr lang="uk-UA" i="1" dirty="0"/>
              <a:t>Конвекція</a:t>
            </a:r>
            <a:endParaRPr lang="ru-RU" i="1" dirty="0"/>
          </a:p>
          <a:p>
            <a:pPr indent="641350">
              <a:buFontTx/>
              <a:buNone/>
              <a:defRPr/>
            </a:pPr>
            <a:r>
              <a:rPr lang="uk-UA" i="1" dirty="0"/>
              <a:t>Випаровування</a:t>
            </a:r>
            <a:endParaRPr lang="ru-RU" i="1" dirty="0"/>
          </a:p>
          <a:p>
            <a:pPr>
              <a:buFontTx/>
              <a:buNone/>
              <a:defRPr/>
            </a:pPr>
            <a:r>
              <a:rPr lang="uk-UA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Розділ 4. </a:t>
            </a:r>
            <a:r>
              <a:rPr lang="uk-UA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Практична частина</a:t>
            </a:r>
            <a:endParaRPr lang="ru-RU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641350">
              <a:buFontTx/>
              <a:buNone/>
              <a:defRPr/>
            </a:pPr>
            <a:r>
              <a:rPr lang="uk-UA" i="1" dirty="0"/>
              <a:t>Фізичні задачі</a:t>
            </a:r>
            <a:endParaRPr lang="ru-RU" i="1" dirty="0"/>
          </a:p>
          <a:p>
            <a:pPr indent="641350">
              <a:buFontTx/>
              <a:buNone/>
              <a:defRPr/>
            </a:pPr>
            <a:r>
              <a:rPr lang="uk-UA" i="1" dirty="0"/>
              <a:t>Власні спостереження</a:t>
            </a:r>
            <a:endParaRPr lang="uk-UA" dirty="0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54710BAC-793B-8F11-38E6-286FF5B4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9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9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9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9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8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800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14438" y="3286125"/>
            <a:ext cx="6858000" cy="32146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НАВКОЛИШНІ ТІЛА</a:t>
            </a:r>
          </a:p>
          <a:p>
            <a:pPr algn="ctr">
              <a:defRPr/>
            </a:pPr>
            <a:endParaRPr lang="uk-UA" dirty="0"/>
          </a:p>
          <a:p>
            <a:pPr algn="ctr">
              <a:defRPr/>
            </a:pPr>
            <a:endParaRPr lang="uk-UA" dirty="0"/>
          </a:p>
          <a:p>
            <a:pPr algn="ctr">
              <a:defRPr/>
            </a:pPr>
            <a:endParaRPr lang="uk-UA" dirty="0"/>
          </a:p>
          <a:p>
            <a:pPr algn="ctr">
              <a:defRPr/>
            </a:pPr>
            <a:endParaRPr lang="uk-UA" dirty="0"/>
          </a:p>
          <a:p>
            <a:pPr algn="ctr">
              <a:defRPr/>
            </a:pPr>
            <a:endParaRPr lang="uk-UA" dirty="0"/>
          </a:p>
          <a:p>
            <a:pPr algn="ctr">
              <a:defRPr/>
            </a:pPr>
            <a:endParaRPr lang="uk-UA" dirty="0"/>
          </a:p>
          <a:p>
            <a:pPr algn="ctr">
              <a:defRPr/>
            </a:pPr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закон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285875"/>
            <a:ext cx="8786812" cy="1928813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uk-UA" sz="3800" i="1" dirty="0"/>
              <a:t>Внутрішня енергія ізольованої системи не змінюється при будь-яких взаємодіях всередині системи</a:t>
            </a:r>
            <a:r>
              <a:rPr lang="en-US" sz="3800" i="1" dirty="0"/>
              <a:t>: U=const, </a:t>
            </a:r>
            <a:r>
              <a:rPr lang="en-US" sz="3800" i="1" dirty="0">
                <a:cs typeface="Times New Roman"/>
              </a:rPr>
              <a:t>∆U=0</a:t>
            </a:r>
          </a:p>
          <a:p>
            <a:pPr>
              <a:defRPr/>
            </a:pPr>
            <a:r>
              <a:rPr lang="ru-RU" sz="3800" i="1" dirty="0" err="1">
                <a:cs typeface="Times New Roman"/>
              </a:rPr>
              <a:t>Зміна</a:t>
            </a:r>
            <a:r>
              <a:rPr lang="ru-RU" sz="3800" i="1" dirty="0">
                <a:cs typeface="Times New Roman"/>
              </a:rPr>
              <a:t> </a:t>
            </a:r>
            <a:r>
              <a:rPr lang="en-US" sz="3800" i="1" dirty="0">
                <a:cs typeface="Times New Roman"/>
              </a:rPr>
              <a:t>∆U</a:t>
            </a:r>
            <a:r>
              <a:rPr lang="uk-UA" sz="3800" i="1" dirty="0">
                <a:cs typeface="Times New Roman"/>
              </a:rPr>
              <a:t> внутрішньої енергії неізольованої ТД системи дорівнює сумі переданої</a:t>
            </a:r>
            <a:r>
              <a:rPr lang="en-US" sz="3800" i="1" dirty="0">
                <a:cs typeface="Times New Roman"/>
              </a:rPr>
              <a:t> </a:t>
            </a:r>
            <a:r>
              <a:rPr lang="uk-UA" sz="3800" i="1" dirty="0">
                <a:cs typeface="Times New Roman"/>
              </a:rPr>
              <a:t>теплоти </a:t>
            </a:r>
            <a:r>
              <a:rPr lang="en-US" sz="3800" i="1" dirty="0">
                <a:cs typeface="Times New Roman"/>
              </a:rPr>
              <a:t>Q</a:t>
            </a:r>
            <a:r>
              <a:rPr lang="uk-UA" sz="3800" i="1" dirty="0">
                <a:cs typeface="Times New Roman"/>
              </a:rPr>
              <a:t> та роботи зовнішніх сил А</a:t>
            </a:r>
            <a:endParaRPr lang="en-US" sz="3800" i="1" dirty="0">
              <a:cs typeface="Times New Roman"/>
            </a:endParaRPr>
          </a:p>
          <a:p>
            <a:pPr>
              <a:defRPr/>
            </a:pPr>
            <a:endParaRPr lang="uk-UA" dirty="0"/>
          </a:p>
        </p:txBody>
      </p:sp>
      <p:sp>
        <p:nvSpPr>
          <p:cNvPr id="6" name="Овал 5"/>
          <p:cNvSpPr/>
          <p:nvPr/>
        </p:nvSpPr>
        <p:spPr>
          <a:xfrm>
            <a:off x="2428875" y="4214813"/>
            <a:ext cx="4000500" cy="12858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</a:p>
          <a:p>
            <a:pPr algn="ctr">
              <a:defRPr/>
            </a:pPr>
            <a:r>
              <a:rPr lang="uk-UA" sz="2400" b="1" dirty="0">
                <a:solidFill>
                  <a:srgbClr val="C00000"/>
                </a:solidFill>
              </a:rPr>
              <a:t>система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1285875" y="4572000"/>
            <a:ext cx="2143125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9" name="Стрелка вправо 8"/>
          <p:cNvSpPr/>
          <p:nvPr/>
        </p:nvSpPr>
        <p:spPr>
          <a:xfrm flipH="1">
            <a:off x="5786438" y="4572000"/>
            <a:ext cx="2143125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0" name="TextBox 9"/>
          <p:cNvSpPr txBox="1"/>
          <p:nvPr/>
        </p:nvSpPr>
        <p:spPr>
          <a:xfrm>
            <a:off x="1357313" y="5072063"/>
            <a:ext cx="1428750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≥0</a:t>
            </a:r>
            <a:endParaRPr lang="uk-UA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72250" y="5072063"/>
            <a:ext cx="1285875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≤0</a:t>
            </a:r>
            <a:endParaRPr lang="uk-UA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71625" y="4143375"/>
            <a:ext cx="8572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∆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U</a:t>
            </a:r>
            <a:endParaRPr lang="uk-UA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72250" y="4071938"/>
            <a:ext cx="8572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∆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U</a:t>
            </a:r>
            <a:endParaRPr lang="uk-UA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714612" y="5929330"/>
            <a:ext cx="3786214" cy="714380"/>
          </a:xfrm>
          <a:prstGeom prst="rect">
            <a:avLst/>
          </a:prstGeom>
          <a:gradFill flip="none" rotWithShape="1">
            <a:gsLst>
              <a:gs pos="0">
                <a:srgbClr val="FF33CC">
                  <a:shade val="30000"/>
                  <a:satMod val="115000"/>
                </a:srgbClr>
              </a:gs>
              <a:gs pos="50000">
                <a:srgbClr val="FF33CC">
                  <a:shade val="67500"/>
                  <a:satMod val="115000"/>
                </a:srgbClr>
              </a:gs>
              <a:gs pos="100000">
                <a:srgbClr val="FF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∆U= Q+A</a:t>
            </a:r>
            <a:endParaRPr lang="uk-UA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Управляющая кнопка: в начало 13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E8171418-E36A-2BF7-1A9D-68E40E702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667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 type="wd">
                                    <p:tmPct val="4118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1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 uiExpand="1" build="p"/>
      <p:bldP spid="6" grpId="0" animBg="1"/>
      <p:bldP spid="8" grpId="0" uiExpand="1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672196">
            <a:off x="500034" y="1357298"/>
            <a:ext cx="2976502" cy="2230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Выноска-облако 7"/>
          <p:cNvSpPr/>
          <p:nvPr/>
        </p:nvSpPr>
        <p:spPr>
          <a:xfrm>
            <a:off x="500034" y="3357562"/>
            <a:ext cx="8215370" cy="3143272"/>
          </a:xfrm>
          <a:prstGeom prst="cloudCallout">
            <a:avLst>
              <a:gd name="adj1" fmla="val 49695"/>
              <a:gd name="adj2" fmla="val -7640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6757988" cy="1143000"/>
          </a:xfrm>
        </p:spPr>
        <p:txBody>
          <a:bodyPr/>
          <a:lstStyle/>
          <a:p>
            <a:r>
              <a:rPr lang="uk-UA" sz="4000" dirty="0" err="1"/>
              <a:t>Енергообмін</a:t>
            </a:r>
            <a:r>
              <a:rPr lang="uk-UA" sz="4000" dirty="0"/>
              <a:t> у природі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285750" y="3571875"/>
            <a:ext cx="8715375" cy="3000375"/>
          </a:xfrm>
        </p:spPr>
        <p:txBody>
          <a:bodyPr/>
          <a:lstStyle/>
          <a:p>
            <a:pPr marL="88900" indent="268288" algn="ctr">
              <a:buFontTx/>
              <a:buNone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</a:rPr>
              <a:t>Організми повинні отримувати енергію в доступній для них формі з довкілля і повертати в середовище відповідну кількість енергії у формі, менш придатній для подальшого використання</a:t>
            </a:r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</a:rPr>
              <a:t>.</a:t>
            </a:r>
            <a:endParaRPr lang="uk-UA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</a:endParaRP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 cstate="print"/>
          <a:srcRect b="4808"/>
          <a:stretch>
            <a:fillRect/>
          </a:stretch>
        </p:blipFill>
        <p:spPr bwMode="auto">
          <a:xfrm rot="535905">
            <a:off x="3714744" y="1285860"/>
            <a:ext cx="1857388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3" descr="D:\ДОКУМЕНТЫ\ДОК ЛЕНА\КИРИЛЛ\d9e2edee0bdb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0"/>
            <a:ext cx="3866741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в начало 6">
            <a:hlinkClick r:id="rId5" action="ppaction://hlinksldjump" highlightClick="1"/>
          </p:cNvPr>
          <p:cNvSpPr/>
          <p:nvPr/>
        </p:nvSpPr>
        <p:spPr>
          <a:xfrm>
            <a:off x="8143875" y="6072188"/>
            <a:ext cx="757238" cy="5715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158B9A2-AF40-1EC9-2363-3A728539E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5440E8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EEBE0C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/>
              <a:t>Жива </a:t>
            </a:r>
            <a:r>
              <a:rPr lang="ru-RU" dirty="0" err="1"/>
              <a:t>клітина</a:t>
            </a:r>
            <a:endParaRPr lang="uk-UA" dirty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7686675" cy="900106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dirty="0"/>
              <a:t>- </a:t>
            </a:r>
            <a:r>
              <a:rPr lang="ru-RU" i="1" dirty="0" err="1"/>
              <a:t>найважливіший</a:t>
            </a:r>
            <a:r>
              <a:rPr lang="ru-RU" i="1" dirty="0"/>
              <a:t> </a:t>
            </a:r>
            <a:r>
              <a:rPr lang="ru-RU" i="1" dirty="0" err="1"/>
              <a:t>об'єкт</a:t>
            </a:r>
            <a:r>
              <a:rPr lang="ru-RU" i="1" dirty="0"/>
              <a:t> </a:t>
            </a:r>
            <a:r>
              <a:rPr lang="ru-RU" i="1" dirty="0" err="1"/>
              <a:t>дослідження</a:t>
            </a:r>
            <a:endParaRPr lang="uk-UA" i="1" dirty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143116"/>
            <a:ext cx="3544888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Прямоугольник 4"/>
          <p:cNvSpPr>
            <a:spLocks noChangeArrowheads="1"/>
          </p:cNvSpPr>
          <p:nvPr/>
        </p:nvSpPr>
        <p:spPr bwMode="auto">
          <a:xfrm>
            <a:off x="6858000" y="6286500"/>
            <a:ext cx="192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 www.nanozavod</a:t>
            </a:r>
            <a:endParaRPr lang="uk-UA"/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643182"/>
            <a:ext cx="3590925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 bwMode="gray">
          <a:xfrm>
            <a:off x="571500" y="5715000"/>
            <a:ext cx="385762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sz="3200" kern="0" dirty="0">
                <a:solidFill>
                  <a:srgbClr val="000000"/>
                </a:solidFill>
                <a:latin typeface="+mn-lt"/>
              </a:rPr>
              <a:t>рослинна клітина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gray">
          <a:xfrm>
            <a:off x="4786313" y="5715000"/>
            <a:ext cx="37861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sz="3200" kern="0" dirty="0">
                <a:solidFill>
                  <a:srgbClr val="000000"/>
                </a:solidFill>
                <a:latin typeface="+mn-lt"/>
              </a:rPr>
              <a:t>тваринна клітина</a:t>
            </a:r>
          </a:p>
        </p:txBody>
      </p:sp>
      <p:sp>
        <p:nvSpPr>
          <p:cNvPr id="9225" name="Прямоугольник 4"/>
          <p:cNvSpPr>
            <a:spLocks noChangeArrowheads="1"/>
          </p:cNvSpPr>
          <p:nvPr/>
        </p:nvSpPr>
        <p:spPr bwMode="auto">
          <a:xfrm>
            <a:off x="785813" y="6286500"/>
            <a:ext cx="1181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 lentatv.ru</a:t>
            </a:r>
            <a:endParaRPr lang="uk-UA"/>
          </a:p>
        </p:txBody>
      </p:sp>
      <p:sp>
        <p:nvSpPr>
          <p:cNvPr id="10" name="Управляющая кнопка: в начало 9">
            <a:hlinkClick r:id="rId4" action="ppaction://hlinksldjump" highlightClick="1"/>
          </p:cNvPr>
          <p:cNvSpPr/>
          <p:nvPr/>
        </p:nvSpPr>
        <p:spPr>
          <a:xfrm>
            <a:off x="8143875" y="6072188"/>
            <a:ext cx="828675" cy="5715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541015C3-D3AE-000C-B587-DE1C3F3E8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6972300" cy="1143000"/>
          </a:xfrm>
        </p:spPr>
        <p:txBody>
          <a:bodyPr/>
          <a:lstStyle/>
          <a:p>
            <a:pPr eaLnBrk="1" hangingPunct="1"/>
            <a:r>
              <a:rPr lang="uk-UA" dirty="0" err="1"/>
              <a:t>Тепловироблення</a:t>
            </a:r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Живий організм продукує тепло, яке йде на нагрівання тіла.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 Питома теплоємність тіла людини рівна </a:t>
            </a:r>
            <a:r>
              <a:rPr lang="uk-UA" b="1" i="1" dirty="0">
                <a:latin typeface="Consolas" pitchFamily="49" charset="0"/>
                <a:cs typeface="Times New Roman"/>
              </a:rPr>
              <a:t>≈</a:t>
            </a:r>
            <a:r>
              <a:rPr lang="uk-UA" i="1" dirty="0">
                <a:latin typeface="Consolas" pitchFamily="49" charset="0"/>
                <a:cs typeface="Times New Roman"/>
              </a:rPr>
              <a:t> </a:t>
            </a:r>
            <a:r>
              <a:rPr lang="uk-UA" i="1" dirty="0">
                <a:latin typeface="Consolas" pitchFamily="49" charset="0"/>
              </a:rPr>
              <a:t>0,83 ккал/(кг</a:t>
            </a:r>
            <a:r>
              <a:rPr lang="ru-RU" i="1" dirty="0">
                <a:latin typeface="Consolas" pitchFamily="49" charset="0"/>
              </a:rPr>
              <a:t>°</a:t>
            </a:r>
            <a:r>
              <a:rPr lang="uk-UA" i="1" dirty="0">
                <a:latin typeface="Consolas" pitchFamily="49" charset="0"/>
              </a:rPr>
              <a:t>С) (для води - 1 ккал/(кг</a:t>
            </a:r>
            <a:r>
              <a:rPr lang="ru-RU" i="1" dirty="0">
                <a:latin typeface="Consolas" pitchFamily="49" charset="0"/>
              </a:rPr>
              <a:t>°</a:t>
            </a:r>
            <a:r>
              <a:rPr lang="uk-UA" i="1" dirty="0">
                <a:latin typeface="Consolas" pitchFamily="49" charset="0"/>
              </a:rPr>
              <a:t>С).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Щоб підвищити температуру тіла людини масою 70 кг на </a:t>
            </a:r>
            <a:r>
              <a:rPr lang="ru-RU" i="1" dirty="0">
                <a:latin typeface="Consolas" pitchFamily="49" charset="0"/>
              </a:rPr>
              <a:t>1°</a:t>
            </a:r>
            <a:r>
              <a:rPr lang="uk-UA" i="1" dirty="0">
                <a:latin typeface="Consolas" pitchFamily="49" charset="0"/>
              </a:rPr>
              <a:t>С слід витратити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         </a:t>
            </a:r>
            <a:r>
              <a:rPr lang="uk-UA" b="1" i="1" dirty="0">
                <a:solidFill>
                  <a:srgbClr val="C00000"/>
                </a:solidFill>
                <a:latin typeface="Consolas" pitchFamily="49" charset="0"/>
              </a:rPr>
              <a:t>0,83 ккал/кг •70кг = 58,1 ккал.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В середньому людина масою 70 кг в умовах спокою виділяє близько 72 ккал/год.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Без процесу  тепловіддачі щогодини тканини людини нагрівалися б на 72 ккал/год:58,1 ккал = 1,24 °С/год.</a:t>
            </a:r>
          </a:p>
        </p:txBody>
      </p:sp>
      <p:sp>
        <p:nvSpPr>
          <p:cNvPr id="4" name="Управляющая кнопка: в начало 3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80A53EF-0798-375F-75D1-C46A6D9CB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uk-UA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Механізми 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теплопродук</a:t>
            </a:r>
            <a:r>
              <a:rPr lang="uk-UA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ування</a:t>
            </a:r>
            <a:r>
              <a:rPr lang="uk-UA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тепловіддачі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357188" y="1357313"/>
            <a:ext cx="7500937" cy="928687"/>
          </a:xfrm>
          <a:prstGeom prst="homePlat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органів при </a:t>
            </a:r>
            <a:r>
              <a:rPr lang="ru-RU" sz="3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теплопродукуванні</a:t>
            </a:r>
            <a:r>
              <a:rPr lang="uk-UA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7" name="Шестиугольник 6"/>
          <p:cNvSpPr/>
          <p:nvPr/>
        </p:nvSpPr>
        <p:spPr>
          <a:xfrm>
            <a:off x="357188" y="2500313"/>
            <a:ext cx="2857500" cy="1285875"/>
          </a:xfrm>
          <a:prstGeom prst="hex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dirty="0"/>
              <a:t>м'язи 60%</a:t>
            </a:r>
          </a:p>
        </p:txBody>
      </p:sp>
      <p:sp>
        <p:nvSpPr>
          <p:cNvPr id="8" name="Шестиугольник 7"/>
          <p:cNvSpPr/>
          <p:nvPr/>
        </p:nvSpPr>
        <p:spPr>
          <a:xfrm>
            <a:off x="2428875" y="5286375"/>
            <a:ext cx="2786063" cy="1285875"/>
          </a:xfrm>
          <a:prstGeom prst="hex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dirty="0"/>
              <a:t>Печінка 30%</a:t>
            </a:r>
          </a:p>
        </p:txBody>
      </p:sp>
      <p:sp>
        <p:nvSpPr>
          <p:cNvPr id="9" name="Шестиугольник 8"/>
          <p:cNvSpPr/>
          <p:nvPr/>
        </p:nvSpPr>
        <p:spPr>
          <a:xfrm>
            <a:off x="5214938" y="2643188"/>
            <a:ext cx="3429000" cy="1285875"/>
          </a:xfrm>
          <a:prstGeom prst="hex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dirty="0"/>
              <a:t>інші органи 10%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3929063"/>
            <a:ext cx="2071687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50" y="3500438"/>
            <a:ext cx="2093913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/>
          <a:srcRect l="9033" t="18269" r="12186" b="29808"/>
          <a:stretch>
            <a:fillRect/>
          </a:stretch>
        </p:blipFill>
        <p:spPr bwMode="auto">
          <a:xfrm>
            <a:off x="5357813" y="5286375"/>
            <a:ext cx="178593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6"/>
          <a:srcRect l="3125" t="4688" r="6250"/>
          <a:stretch>
            <a:fillRect/>
          </a:stretch>
        </p:blipFill>
        <p:spPr bwMode="auto">
          <a:xfrm>
            <a:off x="6643688" y="4071938"/>
            <a:ext cx="2071687" cy="145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Управляющая кнопка: в начало 10">
            <a:hlinkClick r:id="rId7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A33AC235-AFC8-0E25-86BD-662722A5F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err="1"/>
              <a:t>Н_Сіверський</a:t>
            </a:r>
            <a:r>
              <a:rPr lang="ru-RU" dirty="0"/>
              <a:t> </a:t>
            </a:r>
            <a:r>
              <a:rPr lang="ru-RU" dirty="0" err="1"/>
              <a:t>ліцей</a:t>
            </a:r>
            <a:r>
              <a:rPr lang="ru-RU" dirty="0"/>
              <a:t> №1. Бельдяга Олена .2023</a:t>
            </a:r>
            <a:endParaRPr lang="uk-UA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uk-UA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Механізми 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теплопродук</a:t>
            </a:r>
            <a:r>
              <a:rPr lang="uk-UA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ування</a:t>
            </a:r>
            <a:r>
              <a:rPr lang="uk-UA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тепловіддачі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357188" y="1357313"/>
            <a:ext cx="7500937" cy="92868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органів при </a:t>
            </a:r>
            <a:r>
              <a:rPr lang="ru-RU" sz="32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тепловіддачі</a:t>
            </a:r>
            <a:r>
              <a:rPr lang="uk-UA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4071942"/>
            <a:ext cx="2500330" cy="714380"/>
          </a:xfrm>
          <a:prstGeom prst="rec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Тепло</a:t>
            </a:r>
          </a:p>
          <a:p>
            <a:pPr algn="ctr">
              <a:defRPr/>
            </a:pPr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випромінювання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00034" y="5643578"/>
            <a:ext cx="2500330" cy="71438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випаровування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00034" y="2571744"/>
            <a:ext cx="2500330" cy="714380"/>
          </a:xfrm>
          <a:prstGeom prst="rect">
            <a:avLst/>
          </a:prstGeom>
          <a:noFill/>
          <a:ln w="57150">
            <a:solidFill>
              <a:srgbClr val="DF5C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DF5C2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теплопередача</a:t>
            </a: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5429250" y="2500313"/>
            <a:ext cx="3286125" cy="714375"/>
          </a:xfrm>
          <a:prstGeom prst="flowChartAlternateProcess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i="1" dirty="0">
                <a:solidFill>
                  <a:srgbClr val="C00000"/>
                </a:solidFill>
              </a:rPr>
              <a:t>ПОТОВИДІЛЕННЯ 80%</a:t>
            </a: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5429250" y="3571875"/>
            <a:ext cx="3286125" cy="714375"/>
          </a:xfrm>
          <a:prstGeom prst="flowChartAlternateProcess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i="1" dirty="0">
                <a:solidFill>
                  <a:srgbClr val="C00000"/>
                </a:solidFill>
              </a:rPr>
              <a:t>ДИХАННЯ 13%</a:t>
            </a:r>
          </a:p>
        </p:txBody>
      </p:sp>
      <p:sp>
        <p:nvSpPr>
          <p:cNvPr id="19" name="Блок-схема: альтернативный процесс 18"/>
          <p:cNvSpPr/>
          <p:nvPr/>
        </p:nvSpPr>
        <p:spPr>
          <a:xfrm>
            <a:off x="5500688" y="4572000"/>
            <a:ext cx="3286125" cy="714375"/>
          </a:xfrm>
          <a:prstGeom prst="flowChartAlternateProcess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i="1" dirty="0">
                <a:solidFill>
                  <a:srgbClr val="C00000"/>
                </a:solidFill>
              </a:rPr>
              <a:t>ВИДІЛЕННЯ травних соків 5%</a:t>
            </a:r>
          </a:p>
        </p:txBody>
      </p:sp>
      <p:sp>
        <p:nvSpPr>
          <p:cNvPr id="20" name="Блок-схема: альтернативный процесс 19"/>
          <p:cNvSpPr/>
          <p:nvPr/>
        </p:nvSpPr>
        <p:spPr>
          <a:xfrm>
            <a:off x="5572125" y="5715000"/>
            <a:ext cx="3286125" cy="714375"/>
          </a:xfrm>
          <a:prstGeom prst="flowChartAlternateProcess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i="1" dirty="0">
                <a:solidFill>
                  <a:srgbClr val="C00000"/>
                </a:solidFill>
              </a:rPr>
              <a:t>ВИДІЛЕННЯ </a:t>
            </a:r>
            <a:r>
              <a:rPr lang="uk-UA" sz="2000" b="1" i="1" dirty="0" err="1">
                <a:solidFill>
                  <a:srgbClr val="C00000"/>
                </a:solidFill>
              </a:rPr>
              <a:t>сечи</a:t>
            </a:r>
            <a:r>
              <a:rPr lang="uk-UA" sz="2000" b="1" i="1" dirty="0">
                <a:solidFill>
                  <a:srgbClr val="C00000"/>
                </a:solidFill>
              </a:rPr>
              <a:t> та екскрементів 2%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 rot="16200000" flipH="1">
            <a:off x="2607470" y="3250406"/>
            <a:ext cx="3357562" cy="2428875"/>
          </a:xfrm>
          <a:prstGeom prst="straightConnector1">
            <a:avLst/>
          </a:prstGeom>
          <a:ln w="38100">
            <a:solidFill>
              <a:srgbClr val="DF5C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3071813" y="2786063"/>
            <a:ext cx="2357437" cy="2143125"/>
          </a:xfrm>
          <a:prstGeom prst="straightConnector1">
            <a:avLst/>
          </a:prstGeom>
          <a:ln w="38100">
            <a:solidFill>
              <a:srgbClr val="DF5C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3071813" y="2786063"/>
            <a:ext cx="2286000" cy="1143000"/>
          </a:xfrm>
          <a:prstGeom prst="straightConnector1">
            <a:avLst/>
          </a:prstGeom>
          <a:ln w="38100">
            <a:solidFill>
              <a:srgbClr val="DF5C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3071813" y="2786063"/>
            <a:ext cx="2286000" cy="71437"/>
          </a:xfrm>
          <a:prstGeom prst="straightConnector1">
            <a:avLst/>
          </a:prstGeom>
          <a:ln w="38100">
            <a:solidFill>
              <a:srgbClr val="DF5C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071813" y="2928938"/>
            <a:ext cx="2286000" cy="1500187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3071813" y="4000500"/>
            <a:ext cx="2214562" cy="428625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3071813" y="4429125"/>
            <a:ext cx="2286000" cy="571500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3071813" y="4429125"/>
            <a:ext cx="2428875" cy="1857375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rot="5400000" flipH="1" flipV="1">
            <a:off x="2786062" y="3429001"/>
            <a:ext cx="2786063" cy="221456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3071813" y="4143375"/>
            <a:ext cx="2214562" cy="17859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Управляющая кнопка: в начало 20">
            <a:hlinkClick r:id="rId3" action="ppaction://hlinksldjump" highlightClick="1"/>
          </p:cNvPr>
          <p:cNvSpPr/>
          <p:nvPr/>
        </p:nvSpPr>
        <p:spPr>
          <a:xfrm>
            <a:off x="8336756" y="6286500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 dirty="0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6BFBE15-E022-B14D-7225-B56E7531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57188" y="285750"/>
            <a:ext cx="5715000" cy="10715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6572250" cy="890587"/>
          </a:xfrm>
        </p:spPr>
        <p:txBody>
          <a:bodyPr/>
          <a:lstStyle/>
          <a:p>
            <a:pPr>
              <a:defRPr/>
            </a:pPr>
            <a:r>
              <a:rPr lang="ru-RU" sz="3600" b="0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Гомойотермн</a:t>
            </a:r>
            <a:r>
              <a:rPr lang="uk-UA" sz="3600" b="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організми </a:t>
            </a:r>
            <a:br>
              <a:rPr lang="uk-UA" sz="3200" b="0" spc="3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sz="3200" b="0" spc="3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313" y="1643063"/>
            <a:ext cx="6715125" cy="4929187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Blip>
                <a:blip r:embed="rId2"/>
              </a:buBlip>
              <a:defRPr/>
            </a:pPr>
            <a:r>
              <a:rPr lang="uk-UA" i="1" dirty="0"/>
              <a:t>має місце ізотермія – постійність температури організму.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/>
              <a:t>У людини середня температура мозку, крові, внутрішніх органів наближається до 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37°С</a:t>
            </a:r>
            <a:r>
              <a:rPr lang="uk-UA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/>
              <a:t> Фізіологічна межа коливань цієї температури складає 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1,5°С</a:t>
            </a:r>
            <a:r>
              <a:rPr lang="uk-UA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/>
              <a:t>Зміна температури крові і внутрішніх органів у людини на 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2-2,5°С</a:t>
            </a:r>
            <a:r>
              <a:rPr lang="uk-UA" i="1" dirty="0"/>
              <a:t> від середнього рівня супроводжується порушенням фізіологічних функцій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/>
              <a:t>Температура тіла </a:t>
            </a:r>
            <a:r>
              <a:rPr lang="uk-UA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вище 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43°С</a:t>
            </a:r>
            <a:r>
              <a:rPr lang="uk-UA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практично несумісна з життям людини.</a:t>
            </a:r>
          </a:p>
        </p:txBody>
      </p:sp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63" y="3857625"/>
            <a:ext cx="21717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13" y="1500188"/>
            <a:ext cx="16668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в начало 6">
            <a:hlinkClick r:id="rId5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0163244-13CC-36CC-A107-FE18138F5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500063"/>
            <a:ext cx="7143750" cy="7858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uk-UA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Тепловий баланс організму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500188"/>
            <a:ext cx="8501092" cy="5072084"/>
          </a:xfrm>
        </p:spPr>
        <p:txBody>
          <a:bodyPr>
            <a:normAutofit fontScale="70000" lnSpcReduction="20000"/>
          </a:bodyPr>
          <a:lstStyle/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При термонейтральній – 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комфортній зоні (при 27-32° С) – </a:t>
            </a:r>
            <a:r>
              <a:rPr lang="uk-UA" i="1" dirty="0">
                <a:latin typeface="Consolas" pitchFamily="49" charset="0"/>
              </a:rPr>
              <a:t>баланс між теплопродукцією і тепловіддачею.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Фізіологічний спокій </a:t>
            </a:r>
            <a:r>
              <a:rPr lang="uk-UA" i="1" dirty="0">
                <a:latin typeface="Consolas" pitchFamily="49" charset="0"/>
              </a:rPr>
              <a:t>– в організмі продукується  </a:t>
            </a:r>
            <a:r>
              <a:rPr lang="uk-UA" b="1" i="1" dirty="0">
                <a:latin typeface="Consolas" pitchFamily="49" charset="0"/>
                <a:cs typeface="Times New Roman"/>
              </a:rPr>
              <a:t>≈</a:t>
            </a:r>
            <a:r>
              <a:rPr lang="uk-UA" i="1" dirty="0">
                <a:latin typeface="Consolas" pitchFamily="49" charset="0"/>
              </a:rPr>
              <a:t> 70 ккал/год, така ж кількість тепла віддається в навколишнє середовище.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При 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низькій температурі </a:t>
            </a:r>
            <a:r>
              <a:rPr lang="uk-UA" i="1" dirty="0">
                <a:latin typeface="Consolas" pitchFamily="49" charset="0"/>
              </a:rPr>
              <a:t>середовища, не дивлячись на механізм захисту, зростає втрата тепла організмом. Організм повинен підвищити </a:t>
            </a:r>
            <a:r>
              <a:rPr lang="ru-RU" i="1" dirty="0">
                <a:latin typeface="Consolas" pitchFamily="49" charset="0"/>
              </a:rPr>
              <a:t>теплопродукцию</a:t>
            </a:r>
            <a:r>
              <a:rPr lang="uk-UA" i="1" dirty="0">
                <a:latin typeface="Consolas" pitchFamily="49" charset="0"/>
              </a:rPr>
              <a:t>.  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При температурі повітря </a:t>
            </a:r>
            <a:r>
              <a:rPr lang="ru-RU" i="1" dirty="0">
                <a:solidFill>
                  <a:srgbClr val="FF0000"/>
                </a:solidFill>
                <a:latin typeface="Consolas" pitchFamily="49" charset="0"/>
              </a:rPr>
              <a:t>10°С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 тепловіддача – 120 ккал/год</a:t>
            </a:r>
            <a:r>
              <a:rPr lang="uk-UA" i="1" dirty="0">
                <a:latin typeface="Consolas" pitchFamily="49" charset="0"/>
              </a:rPr>
              <a:t>, тому для підтримки температури тіла на постійному рівні </a:t>
            </a:r>
            <a:r>
              <a:rPr lang="ru-RU" i="1" dirty="0">
                <a:latin typeface="Consolas" pitchFamily="49" charset="0"/>
              </a:rPr>
              <a:t>теплопродукция</a:t>
            </a:r>
            <a:r>
              <a:rPr lang="uk-UA" i="1" dirty="0">
                <a:latin typeface="Consolas" pitchFamily="49" charset="0"/>
              </a:rPr>
              <a:t> повинна зростати до 120 ккал/час. </a:t>
            </a:r>
            <a:endParaRPr lang="ru-RU" i="1" dirty="0">
              <a:latin typeface="Consolas" pitchFamily="49" charset="0"/>
            </a:endParaRPr>
          </a:p>
          <a:p>
            <a:pPr>
              <a:buFontTx/>
              <a:buBlip>
                <a:blip r:embed="rId2"/>
              </a:buBlip>
              <a:defRPr/>
            </a:pPr>
            <a:r>
              <a:rPr lang="uk-UA" i="1" dirty="0">
                <a:latin typeface="Consolas" pitchFamily="49" charset="0"/>
              </a:rPr>
              <a:t>При 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високій температурі  (</a:t>
            </a:r>
            <a:r>
              <a:rPr lang="ru-RU" i="1" dirty="0">
                <a:solidFill>
                  <a:srgbClr val="FF0000"/>
                </a:solidFill>
                <a:latin typeface="Consolas" pitchFamily="49" charset="0"/>
              </a:rPr>
              <a:t>40°С)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, </a:t>
            </a:r>
            <a:r>
              <a:rPr lang="uk-UA" i="1" dirty="0">
                <a:latin typeface="Consolas" pitchFamily="49" charset="0"/>
              </a:rPr>
              <a:t>віддача тепла зменшується, 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до 40 ккал/час</a:t>
            </a:r>
            <a:r>
              <a:rPr lang="uk-UA" i="1" dirty="0">
                <a:latin typeface="Consolas" pitchFamily="49" charset="0"/>
              </a:rPr>
              <a:t>. Для підтримки постійності температури тіла </a:t>
            </a:r>
            <a:r>
              <a:rPr lang="ru-RU" i="1" dirty="0">
                <a:latin typeface="Consolas" pitchFamily="49" charset="0"/>
              </a:rPr>
              <a:t>теплопродукция</a:t>
            </a:r>
            <a:r>
              <a:rPr lang="uk-UA" i="1" dirty="0">
                <a:latin typeface="Consolas" pitchFamily="49" charset="0"/>
              </a:rPr>
              <a:t> повинна знизитися </a:t>
            </a:r>
            <a:r>
              <a:rPr lang="uk-UA" b="1" i="1" dirty="0">
                <a:latin typeface="Consolas" pitchFamily="49" charset="0"/>
                <a:cs typeface="Times New Roman"/>
              </a:rPr>
              <a:t>≈ </a:t>
            </a:r>
            <a:r>
              <a:rPr lang="uk-UA" i="1" dirty="0">
                <a:latin typeface="Consolas" pitchFamily="49" charset="0"/>
              </a:rPr>
              <a:t>до 40 ккал/год. </a:t>
            </a:r>
            <a:endParaRPr lang="uk-UA" dirty="0">
              <a:latin typeface="Consolas" pitchFamily="49" charset="0"/>
            </a:endParaRPr>
          </a:p>
        </p:txBody>
      </p:sp>
      <p:sp>
        <p:nvSpPr>
          <p:cNvPr id="4" name="Управляющая кнопка: в начало 3">
            <a:hlinkClick r:id="rId3" action="ppaction://hlinksldjump" highlightClick="1"/>
          </p:cNvPr>
          <p:cNvSpPr/>
          <p:nvPr/>
        </p:nvSpPr>
        <p:spPr>
          <a:xfrm>
            <a:off x="8243888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D877B6B-FFD4-36BD-7227-785674B75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но 1 5"/>
          <p:cNvSpPr/>
          <p:nvPr/>
        </p:nvSpPr>
        <p:spPr>
          <a:xfrm>
            <a:off x="0" y="642918"/>
            <a:ext cx="9144000" cy="8072494"/>
          </a:xfrm>
          <a:prstGeom prst="irregularSeal1">
            <a:avLst/>
          </a:prstGeom>
          <a:gradFill flip="none" rotWithShape="1">
            <a:gsLst>
              <a:gs pos="0">
                <a:srgbClr val="FF6699">
                  <a:tint val="66000"/>
                  <a:satMod val="160000"/>
                </a:srgbClr>
              </a:gs>
              <a:gs pos="50000">
                <a:srgbClr val="FF6699">
                  <a:tint val="44500"/>
                  <a:satMod val="160000"/>
                </a:srgbClr>
              </a:gs>
              <a:gs pos="100000">
                <a:srgbClr val="FF6699">
                  <a:tint val="23500"/>
                  <a:satMod val="160000"/>
                </a:srgbClr>
              </a:gs>
            </a:gsLst>
            <a:lin ang="13500000" scaled="1"/>
            <a:tileRect/>
          </a:gra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0" y="3500438"/>
            <a:ext cx="8829675" cy="3000375"/>
          </a:xfrm>
        </p:spPr>
        <p:txBody>
          <a:bodyPr/>
          <a:lstStyle/>
          <a:p>
            <a:pPr marL="274638" indent="0" algn="ctr">
              <a:buNone/>
            </a:pPr>
            <a:r>
              <a:rPr lang="uk-UA" i="1" dirty="0">
                <a:latin typeface="Consolas" pitchFamily="49" charset="0"/>
              </a:rPr>
              <a:t>Головним фактором, що визначає рівень теплового балансу, є температура навколишнього середовища.</a:t>
            </a:r>
          </a:p>
          <a:p>
            <a:pPr marL="274638" indent="0" algn="ctr">
              <a:buNone/>
            </a:pPr>
            <a:r>
              <a:rPr lang="uk-UA" i="1" dirty="0">
                <a:latin typeface="Consolas" pitchFamily="49" charset="0"/>
              </a:rPr>
              <a:t>Теплопродукція однієї людини 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за рік </a:t>
            </a:r>
            <a:r>
              <a:rPr lang="uk-UA" i="1" dirty="0">
                <a:latin typeface="Consolas" pitchFamily="49" charset="0"/>
              </a:rPr>
              <a:t>становить </a:t>
            </a:r>
            <a:r>
              <a:rPr lang="uk-UA" i="1" dirty="0">
                <a:solidFill>
                  <a:srgbClr val="FF0000"/>
                </a:solidFill>
                <a:latin typeface="Consolas" pitchFamily="49" charset="0"/>
              </a:rPr>
              <a:t>4 000 000 000 Дж </a:t>
            </a:r>
            <a:r>
              <a:rPr lang="uk-UA" i="1" dirty="0">
                <a:latin typeface="Consolas" pitchFamily="49" charset="0"/>
              </a:rPr>
              <a:t>теплоти. </a:t>
            </a:r>
            <a:endParaRPr lang="ru-RU" i="1" dirty="0">
              <a:latin typeface="Consolas" pitchFamily="49" charset="0"/>
            </a:endParaRPr>
          </a:p>
          <a:p>
            <a:pPr marL="274638" indent="0" algn="ctr">
              <a:buNone/>
            </a:pPr>
            <a:endParaRPr lang="uk-UA" i="1" dirty="0">
              <a:latin typeface="Consolas" pitchFamily="49" charset="0"/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42875"/>
            <a:ext cx="4762500" cy="3228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Управляющая кнопка: в начало 3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321F1A2-3596-D5C6-DF70-EDC5A3698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80"/>
                            </p:stCondLst>
                            <p:childTnLst>
                              <p:par>
                                <p:cTn id="2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dirty="0"/>
              <a:t>Джерела тепла в організмі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501121" cy="1214446"/>
          </a:xfrm>
        </p:spPr>
        <p:txBody>
          <a:bodyPr>
            <a:normAutofit fontScale="92500"/>
          </a:bodyPr>
          <a:lstStyle/>
          <a:p>
            <a:pPr marL="0" indent="179388" algn="ctr">
              <a:spcBef>
                <a:spcPts val="0"/>
              </a:spcBef>
              <a:buFontTx/>
              <a:buNone/>
              <a:defRPr/>
            </a:pPr>
            <a:r>
              <a:rPr lang="uk-UA" i="1" dirty="0">
                <a:latin typeface="Consolas" pitchFamily="49" charset="0"/>
              </a:rPr>
              <a:t>екзотермічні реакції окислення</a:t>
            </a:r>
          </a:p>
          <a:p>
            <a:pPr marL="0" indent="0" algn="ctr">
              <a:spcBef>
                <a:spcPts val="0"/>
              </a:spcBef>
              <a:buFontTx/>
              <a:buNone/>
              <a:defRPr/>
            </a:pPr>
            <a:r>
              <a:rPr lang="uk-UA" dirty="0">
                <a:latin typeface="Consolas" pitchFamily="49" charset="0"/>
              </a:rPr>
              <a:t> </a:t>
            </a:r>
            <a:r>
              <a:rPr lang="uk-UA" i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</a:rPr>
              <a:t>білків,жирів,вуглеводів та гідролізу АТФ</a:t>
            </a:r>
            <a:r>
              <a:rPr lang="uk-UA" spc="-100" dirty="0">
                <a:latin typeface="Consolas" pitchFamily="49" charset="0"/>
              </a:rPr>
              <a:t>.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4714875"/>
            <a:ext cx="2333625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714625"/>
            <a:ext cx="2295525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88" y="2786063"/>
            <a:ext cx="24288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4714875"/>
            <a:ext cx="2357438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6"/>
          <p:cNvPicPr>
            <a:picLocks noChangeAspect="1" noChangeArrowheads="1"/>
          </p:cNvPicPr>
          <p:nvPr/>
        </p:nvPicPr>
        <p:blipFill>
          <a:blip r:embed="rId6"/>
          <a:srcRect l="5556" t="4698" r="9259" b="4698"/>
          <a:stretch>
            <a:fillRect/>
          </a:stretch>
        </p:blipFill>
        <p:spPr bwMode="auto">
          <a:xfrm>
            <a:off x="6143625" y="2714625"/>
            <a:ext cx="2444750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88" y="4786313"/>
            <a:ext cx="2619375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Управляющая кнопка: в начало 9">
            <a:hlinkClick r:id="rId8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9AC9566-EB99-2857-0A0C-8DD36F9C4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6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6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6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6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18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18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8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32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432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АТФ</a:t>
            </a:r>
            <a:r>
              <a:rPr lang="fr-FR" dirty="0"/>
              <a:t> : 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32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32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sz="32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sz="32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n-US" sz="32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142875" y="1428750"/>
            <a:ext cx="5715009" cy="5286375"/>
          </a:xfrm>
        </p:spPr>
        <p:txBody>
          <a:bodyPr/>
          <a:lstStyle/>
          <a:p>
            <a:pPr>
              <a:buSzPct val="123000"/>
              <a:buFontTx/>
              <a:buBlip>
                <a:blip r:embed="rId2"/>
              </a:buBlip>
            </a:pPr>
            <a:r>
              <a:rPr lang="uk-UA" sz="2000" i="1" dirty="0" err="1">
                <a:latin typeface="Consolas" pitchFamily="49" charset="0"/>
              </a:rPr>
              <a:t>Аденозинтрифосфат</a:t>
            </a:r>
            <a:r>
              <a:rPr lang="uk-UA" sz="2000" i="1" dirty="0">
                <a:latin typeface="Consolas" pitchFamily="49" charset="0"/>
              </a:rPr>
              <a:t> (АТФ) або </a:t>
            </a:r>
            <a:r>
              <a:rPr lang="uk-UA" sz="2000" i="1" dirty="0" err="1">
                <a:latin typeface="Consolas" pitchFamily="49" charset="0"/>
              </a:rPr>
              <a:t>аденозинтрифосфорна</a:t>
            </a:r>
            <a:r>
              <a:rPr lang="uk-UA" sz="2000" i="1" dirty="0">
                <a:latin typeface="Consolas" pitchFamily="49" charset="0"/>
              </a:rPr>
              <a:t> кислота — </a:t>
            </a:r>
            <a:r>
              <a:rPr lang="uk-UA" sz="2000" i="1" dirty="0" err="1">
                <a:latin typeface="Consolas" pitchFamily="49" charset="0"/>
              </a:rPr>
              <a:t>нуклеотид</a:t>
            </a:r>
            <a:r>
              <a:rPr lang="uk-UA" sz="2000" i="1" dirty="0">
                <a:latin typeface="Consolas" pitchFamily="49" charset="0"/>
              </a:rPr>
              <a:t>, який містить аденін, рибозу та три фосфатні групи.</a:t>
            </a:r>
            <a:endParaRPr lang="ru-RU" sz="2000" i="1" dirty="0">
              <a:latin typeface="Consolas" pitchFamily="49" charset="0"/>
            </a:endParaRPr>
          </a:p>
          <a:p>
            <a:pPr>
              <a:buSzPct val="123000"/>
              <a:buFontTx/>
              <a:buBlip>
                <a:blip r:embed="rId2"/>
              </a:buBlip>
            </a:pPr>
            <a:r>
              <a:rPr lang="uk-UA" sz="2000" i="1" dirty="0">
                <a:latin typeface="Consolas" pitchFamily="49" charset="0"/>
              </a:rPr>
              <a:t>У реакціях, що протікають в клітині, АТФ бере участь у вигляді M</a:t>
            </a:r>
            <a:r>
              <a:rPr lang="en-US" sz="2000" i="1" dirty="0">
                <a:latin typeface="Consolas" pitchFamily="49" charset="0"/>
              </a:rPr>
              <a:t>g</a:t>
            </a:r>
            <a:r>
              <a:rPr lang="ru-RU" sz="2000" i="1" baseline="30000" dirty="0">
                <a:latin typeface="Consolas" pitchFamily="49" charset="0"/>
              </a:rPr>
              <a:t>2+</a:t>
            </a:r>
            <a:r>
              <a:rPr lang="uk-UA" sz="2000" i="1" dirty="0">
                <a:latin typeface="Consolas" pitchFamily="49" charset="0"/>
              </a:rPr>
              <a:t>-комплексу. </a:t>
            </a:r>
          </a:p>
          <a:p>
            <a:pPr>
              <a:buSzPct val="123000"/>
              <a:buFontTx/>
              <a:buBlip>
                <a:blip r:embed="rId2"/>
              </a:buBlip>
            </a:pPr>
            <a:r>
              <a:rPr lang="uk-UA" sz="2000" i="1" dirty="0">
                <a:latin typeface="Consolas" pitchFamily="49" charset="0"/>
              </a:rPr>
              <a:t>АТФ є головним донором енергії, яка використовується безпосередньо, а не є формою </a:t>
            </a:r>
            <a:r>
              <a:rPr lang="uk-UA" sz="2000" i="1" dirty="0" err="1">
                <a:latin typeface="Consolas" pitchFamily="49" charset="0"/>
              </a:rPr>
              <a:t>запасання</a:t>
            </a:r>
            <a:r>
              <a:rPr lang="uk-UA" sz="2000" i="1" dirty="0">
                <a:latin typeface="Consolas" pitchFamily="49" charset="0"/>
              </a:rPr>
              <a:t> енергії. </a:t>
            </a:r>
            <a:endParaRPr lang="ru-RU" sz="2000" i="1" dirty="0">
              <a:latin typeface="Consolas" pitchFamily="49" charset="0"/>
            </a:endParaRPr>
          </a:p>
          <a:p>
            <a:pPr>
              <a:buSzPct val="123000"/>
              <a:buFontTx/>
              <a:buBlip>
                <a:blip r:embed="rId2"/>
              </a:buBlip>
            </a:pPr>
            <a:r>
              <a:rPr lang="uk-UA" sz="2000" i="1" dirty="0">
                <a:latin typeface="Consolas" pitchFamily="49" charset="0"/>
              </a:rPr>
              <a:t>АТФ бере участь в енергетичному обміні у всіх живих організмах, у процесах росту, руху та відтворення. Зелені рослини використовують світлову енергію для виробництва АТФ у процесі фотосинтезу.</a:t>
            </a: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142875"/>
            <a:ext cx="348615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75" y="3357563"/>
            <a:ext cx="3157538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начало 5">
            <a:hlinkClick r:id="rId5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A353F182-542B-76F3-BDBC-81DD052D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6186488" cy="1143000"/>
          </a:xfrm>
        </p:spPr>
        <p:txBody>
          <a:bodyPr/>
          <a:lstStyle/>
          <a:p>
            <a:pPr>
              <a:defRPr/>
            </a:pP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Класифікація механізмів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теплопродукц</a:t>
            </a:r>
            <a:r>
              <a:rPr lang="uk-UA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ії</a:t>
            </a:r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428625" y="1285875"/>
            <a:ext cx="8358188" cy="5357813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1.Скорочувальний </a:t>
            </a:r>
            <a:r>
              <a:rPr lang="uk-UA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термогенез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вироблення тепла в результаті скорочення скелетних м'язів: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5475" indent="0">
              <a:buFontTx/>
              <a:buNone/>
              <a:defRPr/>
            </a:pPr>
            <a:r>
              <a:rPr lang="uk-UA" sz="2400" i="1" dirty="0"/>
              <a:t>а) довільна активність локомоторного апарату;</a:t>
            </a:r>
            <a:endParaRPr lang="ru-RU" sz="2400" i="1" dirty="0"/>
          </a:p>
          <a:p>
            <a:pPr marL="625475" indent="0">
              <a:buFontTx/>
              <a:buNone/>
              <a:defRPr/>
            </a:pPr>
            <a:r>
              <a:rPr lang="uk-UA" sz="2400" i="1" dirty="0"/>
              <a:t>б) тонус терморегуляції;</a:t>
            </a:r>
            <a:endParaRPr lang="ru-RU" sz="2400" i="1" dirty="0"/>
          </a:p>
          <a:p>
            <a:pPr marL="625475" indent="0">
              <a:buFontTx/>
              <a:buNone/>
              <a:defRPr/>
            </a:pPr>
            <a:r>
              <a:rPr lang="uk-UA" sz="2400" i="1" dirty="0"/>
              <a:t>в) </a:t>
            </a:r>
            <a:r>
              <a:rPr lang="ru-RU" sz="2400" i="1" dirty="0"/>
              <a:t>холодов</a:t>
            </a:r>
            <a:r>
              <a:rPr lang="uk-UA" sz="2400" i="1" dirty="0"/>
              <a:t>е м'язове тремтіння, або мимовільна ритмічна активність скелетних м'язів.</a:t>
            </a:r>
            <a:endParaRPr lang="ru-RU" sz="2400" i="1" dirty="0"/>
          </a:p>
          <a:p>
            <a:pPr>
              <a:buFontTx/>
              <a:buNone/>
              <a:defRPr/>
            </a:pP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2.Нескорочувальний </a:t>
            </a:r>
            <a:r>
              <a:rPr lang="uk-UA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термогенез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або </a:t>
            </a:r>
            <a:r>
              <a:rPr lang="uk-UA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нетремтливий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термогенез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(вироблення тепла в результаті активації гліколізу, </a:t>
            </a:r>
            <a:r>
              <a:rPr lang="uk-UA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глікогенолізу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uk-UA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ліполізу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0713" indent="4763">
              <a:buFontTx/>
              <a:buNone/>
              <a:tabLst>
                <a:tab pos="625475" algn="l"/>
              </a:tabLst>
              <a:defRPr/>
            </a:pPr>
            <a:r>
              <a:rPr lang="uk-UA" sz="2400" i="1" dirty="0"/>
              <a:t>а)у скелетних м'язах;</a:t>
            </a:r>
            <a:endParaRPr lang="ru-RU" sz="2400" i="1" dirty="0"/>
          </a:p>
          <a:p>
            <a:pPr marL="620713" indent="4763">
              <a:buFontTx/>
              <a:buNone/>
              <a:tabLst>
                <a:tab pos="625475" algn="l"/>
              </a:tabLst>
              <a:defRPr/>
            </a:pPr>
            <a:r>
              <a:rPr lang="uk-UA" sz="2400" i="1" dirty="0"/>
              <a:t>б) у печінці;</a:t>
            </a:r>
            <a:endParaRPr lang="ru-RU" sz="2400" i="1" dirty="0"/>
          </a:p>
          <a:p>
            <a:pPr marL="620713" indent="4763">
              <a:buFontTx/>
              <a:buNone/>
              <a:tabLst>
                <a:tab pos="625475" algn="l"/>
              </a:tabLst>
              <a:defRPr/>
            </a:pPr>
            <a:r>
              <a:rPr lang="uk-UA" sz="2400" i="1" dirty="0"/>
              <a:t>в) у бурому жирі;</a:t>
            </a:r>
            <a:endParaRPr lang="ru-RU" sz="2400" i="1" dirty="0"/>
          </a:p>
          <a:p>
            <a:pPr marL="620713" indent="4763">
              <a:buFontTx/>
              <a:buNone/>
              <a:tabLst>
                <a:tab pos="625475" algn="l"/>
              </a:tabLst>
              <a:defRPr/>
            </a:pPr>
            <a:r>
              <a:rPr lang="uk-UA" sz="2400" i="1" dirty="0"/>
              <a:t>г) за рахунок </a:t>
            </a:r>
            <a:r>
              <a:rPr lang="ru-RU" sz="2400" i="1" dirty="0" err="1"/>
              <a:t>специфічно-динамичної</a:t>
            </a:r>
            <a:r>
              <a:rPr lang="uk-UA" sz="2400" i="1" dirty="0"/>
              <a:t> дії їжі.</a:t>
            </a:r>
          </a:p>
        </p:txBody>
      </p:sp>
      <p:sp>
        <p:nvSpPr>
          <p:cNvPr id="4" name="Управляющая кнопка: в начало 3">
            <a:hlinkClick r:id="rId2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F43B438-9193-6DA7-F3F1-720FFD499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428604"/>
          <a:ext cx="8229600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Управляющая кнопка: в начало 2">
            <a:hlinkClick r:id="rId7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67A7F0D-07DE-9BAF-FF34-93EB3B574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A2C455-5DD8-4EDC-AEC5-44AD50C03F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FAA2C455-5DD8-4EDC-AEC5-44AD50C03F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FAA2C455-5DD8-4EDC-AEC5-44AD50C03F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graphicEl>
                                              <a:dgm id="{FAA2C455-5DD8-4EDC-AEC5-44AD50C03F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C11CC8-4D2F-418D-AF62-75A99E5755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5FC11CC8-4D2F-418D-AF62-75A99E5755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5FC11CC8-4D2F-418D-AF62-75A99E5755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graphicEl>
                                              <a:dgm id="{5FC11CC8-4D2F-418D-AF62-75A99E5755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49AC21-2971-4C5E-A016-1E9B4E031E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CC49AC21-2971-4C5E-A016-1E9B4E031E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CC49AC21-2971-4C5E-A016-1E9B4E031E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CC49AC21-2971-4C5E-A016-1E9B4E031E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E7EA59-5BDB-4506-8B77-679779F9D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1CE7EA59-5BDB-4506-8B77-679779F9D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1CE7EA59-5BDB-4506-8B77-679779F9D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graphicEl>
                                              <a:dgm id="{1CE7EA59-5BDB-4506-8B77-679779F9DE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7504CA-2156-46F7-BBA3-D6D14812D1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587504CA-2156-46F7-BBA3-D6D14812D1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587504CA-2156-46F7-BBA3-D6D14812D1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graphicEl>
                                              <a:dgm id="{587504CA-2156-46F7-BBA3-D6D14812D1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93DBE9-0279-4FA5-8059-F5456F1CB7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1793DBE9-0279-4FA5-8059-F5456F1CB7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1793DBE9-0279-4FA5-8059-F5456F1CB7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graphicEl>
                                              <a:dgm id="{1793DBE9-0279-4FA5-8059-F5456F1CB7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47F845-FABF-44A7-9EFC-BED364A43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1F47F845-FABF-44A7-9EFC-BED364A43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1F47F845-FABF-44A7-9EFC-BED364A43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graphicEl>
                                              <a:dgm id="{1F47F845-FABF-44A7-9EFC-BED364A439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16F6BE-4A8B-44A3-87B7-41CA812A1A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0D16F6BE-4A8B-44A3-87B7-41CA812A1A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0D16F6BE-4A8B-44A3-87B7-41CA812A1A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graphicEl>
                                              <a:dgm id="{0D16F6BE-4A8B-44A3-87B7-41CA812A1A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3F295C-50A9-4BA7-9AE1-6762636A6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DD3F295C-50A9-4BA7-9AE1-6762636A6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DD3F295C-50A9-4BA7-9AE1-6762636A6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graphicEl>
                                              <a:dgm id="{DD3F295C-50A9-4BA7-9AE1-6762636A6E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24636C-1558-4C6D-BA46-C0BB94CA5C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924636C-1558-4C6D-BA46-C0BB94CA5C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924636C-1558-4C6D-BA46-C0BB94CA5C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graphicEl>
                                              <a:dgm id="{1924636C-1558-4C6D-BA46-C0BB94CA5C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B85AC6-AC3F-4C2D-9FEA-937968DAF8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graphicEl>
                                              <a:dgm id="{DFB85AC6-AC3F-4C2D-9FEA-937968DAF8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graphicEl>
                                              <a:dgm id="{DFB85AC6-AC3F-4C2D-9FEA-937968DAF8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graphicEl>
                                              <a:dgm id="{DFB85AC6-AC3F-4C2D-9FEA-937968DAF8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9A2704-09CF-4437-9029-B217B7E8E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graphicEl>
                                              <a:dgm id="{A89A2704-09CF-4437-9029-B217B7E8E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graphicEl>
                                              <a:dgm id="{A89A2704-09CF-4437-9029-B217B7E8E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graphicEl>
                                              <a:dgm id="{A89A2704-09CF-4437-9029-B217B7E8EB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137506-D92E-485E-B1EA-7CC332486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graphicEl>
                                              <a:dgm id="{7D137506-D92E-485E-B1EA-7CC332486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graphicEl>
                                              <a:dgm id="{7D137506-D92E-485E-B1EA-7CC332486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">
                                            <p:graphicEl>
                                              <a:dgm id="{7D137506-D92E-485E-B1EA-7CC3324860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12436D-B5B3-43D3-B5F1-7DE8E55745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graphicEl>
                                              <a:dgm id="{6312436D-B5B3-43D3-B5F1-7DE8E55745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graphicEl>
                                              <a:dgm id="{6312436D-B5B3-43D3-B5F1-7DE8E55745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graphicEl>
                                              <a:dgm id="{6312436D-B5B3-43D3-B5F1-7DE8E55745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37B46A-4418-416C-9F03-12FDBE2B73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graphicEl>
                                              <a:dgm id="{F437B46A-4418-416C-9F03-12FDBE2B73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graphicEl>
                                              <a:dgm id="{F437B46A-4418-416C-9F03-12FDBE2B73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">
                                            <p:graphicEl>
                                              <a:dgm id="{F437B46A-4418-416C-9F03-12FDBE2B73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21F29E-BB2D-44AD-8B92-13649AB18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>
                                            <p:graphicEl>
                                              <a:dgm id="{D321F29E-BB2D-44AD-8B92-13649AB18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graphicEl>
                                              <a:dgm id="{D321F29E-BB2D-44AD-8B92-13649AB18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">
                                            <p:graphicEl>
                                              <a:dgm id="{D321F29E-BB2D-44AD-8B92-13649AB18E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2B2118-068C-4B47-9FDB-6C0D502FC5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">
                                            <p:graphicEl>
                                              <a:dgm id="{852B2118-068C-4B47-9FDB-6C0D502FC5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>
                                            <p:graphicEl>
                                              <a:dgm id="{852B2118-068C-4B47-9FDB-6C0D502FC5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graphicEl>
                                              <a:dgm id="{852B2118-068C-4B47-9FDB-6C0D502FC5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A4A607-E120-4868-B6C3-A7F17BAC6E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>
                                            <p:graphicEl>
                                              <a:dgm id="{A4A4A607-E120-4868-B6C3-A7F17BAC6E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">
                                            <p:graphicEl>
                                              <a:dgm id="{A4A4A607-E120-4868-B6C3-A7F17BAC6E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">
                                            <p:graphicEl>
                                              <a:dgm id="{A4A4A607-E120-4868-B6C3-A7F17BAC6E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CE2346-E80F-4B23-8EBC-AB7E57BA49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">
                                            <p:graphicEl>
                                              <a:dgm id="{AECE2346-E80F-4B23-8EBC-AB7E57BA49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">
                                            <p:graphicEl>
                                              <a:dgm id="{AECE2346-E80F-4B23-8EBC-AB7E57BA49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">
                                            <p:graphicEl>
                                              <a:dgm id="{AECE2346-E80F-4B23-8EBC-AB7E57BA49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A07025-9851-4B15-B10B-A044AA37BE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graphicEl>
                                              <a:dgm id="{C7A07025-9851-4B15-B10B-A044AA37BE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">
                                            <p:graphicEl>
                                              <a:dgm id="{C7A07025-9851-4B15-B10B-A044AA37BE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">
                                            <p:graphicEl>
                                              <a:dgm id="{C7A07025-9851-4B15-B10B-A044AA37BE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9AFF12-AF01-4E19-9C4E-E199044E3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>
                                            <p:graphicEl>
                                              <a:dgm id="{FD9AFF12-AF01-4E19-9C4E-E199044E3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">
                                            <p:graphicEl>
                                              <a:dgm id="{FD9AFF12-AF01-4E19-9C4E-E199044E3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">
                                            <p:graphicEl>
                                              <a:dgm id="{FD9AFF12-AF01-4E19-9C4E-E199044E34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F52FE8-70FA-4809-9008-C2C163935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">
                                            <p:graphicEl>
                                              <a:dgm id="{51F52FE8-70FA-4809-9008-C2C163935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">
                                            <p:graphicEl>
                                              <a:dgm id="{51F52FE8-70FA-4809-9008-C2C163935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">
                                            <p:graphicEl>
                                              <a:dgm id="{51F52FE8-70FA-4809-9008-C2C1639353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B2FEB9-E585-4EED-AD91-48E07664B6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">
                                            <p:graphicEl>
                                              <a:dgm id="{C7B2FEB9-E585-4EED-AD91-48E07664B6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">
                                            <p:graphicEl>
                                              <a:dgm id="{C7B2FEB9-E585-4EED-AD91-48E07664B6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">
                                            <p:graphicEl>
                                              <a:dgm id="{C7B2FEB9-E585-4EED-AD91-48E07664B6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7B5A3B-E2DC-4F06-BB13-47C5E3F7C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">
                                            <p:graphicEl>
                                              <a:dgm id="{7F7B5A3B-E2DC-4F06-BB13-47C5E3F7C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">
                                            <p:graphicEl>
                                              <a:dgm id="{7F7B5A3B-E2DC-4F06-BB13-47C5E3F7C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">
                                            <p:graphicEl>
                                              <a:dgm id="{7F7B5A3B-E2DC-4F06-BB13-47C5E3F7C9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983754-8007-43A9-B549-A18DBA368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">
                                            <p:graphicEl>
                                              <a:dgm id="{2E983754-8007-43A9-B549-A18DBA368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">
                                            <p:graphicEl>
                                              <a:dgm id="{2E983754-8007-43A9-B549-A18DBA368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">
                                            <p:graphicEl>
                                              <a:dgm id="{2E983754-8007-43A9-B549-A18DBA368F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DE3F7E-4A7C-4C45-A603-483B321EA1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">
                                            <p:graphicEl>
                                              <a:dgm id="{EBDE3F7E-4A7C-4C45-A603-483B321EA1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">
                                            <p:graphicEl>
                                              <a:dgm id="{EBDE3F7E-4A7C-4C45-A603-483B321EA1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">
                                            <p:graphicEl>
                                              <a:dgm id="{EBDE3F7E-4A7C-4C45-A603-483B321EA1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7258050" cy="1143000"/>
          </a:xfrm>
        </p:spPr>
        <p:txBody>
          <a:bodyPr/>
          <a:lstStyle/>
          <a:p>
            <a:pPr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Теплопровідність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428750"/>
            <a:ext cx="6329363" cy="5000625"/>
          </a:xfrm>
        </p:spPr>
        <p:txBody>
          <a:bodyPr>
            <a:normAutofit fontScale="92500" lnSpcReduction="10000"/>
          </a:bodyPr>
          <a:lstStyle/>
          <a:p>
            <a:pPr marL="84138" indent="282575">
              <a:buFontTx/>
              <a:buNone/>
              <a:defRPr/>
            </a:pPr>
            <a:r>
              <a:rPr lang="uk-UA" i="1" dirty="0"/>
              <a:t>– теплопередача тепла тілу, при безпосередньому контакті.</a:t>
            </a:r>
          </a:p>
          <a:p>
            <a:pPr marL="84138" indent="282575">
              <a:buFontTx/>
              <a:buNone/>
              <a:defRPr/>
            </a:pPr>
            <a:r>
              <a:rPr lang="uk-UA" i="1" dirty="0"/>
              <a:t>Швидкість втрат тепла залежить від різниці температур.</a:t>
            </a:r>
          </a:p>
          <a:p>
            <a:pPr marL="84138" indent="282575">
              <a:buFontTx/>
              <a:buNone/>
              <a:defRPr/>
            </a:pPr>
            <a:r>
              <a:rPr lang="uk-UA" i="1" dirty="0"/>
              <a:t> Теплопровідність обмежена </a:t>
            </a:r>
            <a:r>
              <a:rPr lang="uk-UA" i="1" dirty="0" err="1"/>
              <a:t>теплоізолюючим</a:t>
            </a:r>
            <a:r>
              <a:rPr lang="uk-UA" i="1" dirty="0"/>
              <a:t> одягом та підшкірним жировим шаром. </a:t>
            </a:r>
          </a:p>
          <a:p>
            <a:pPr marL="84138" indent="282575">
              <a:buFontTx/>
              <a:buNone/>
              <a:defRPr/>
            </a:pPr>
            <a:r>
              <a:rPr lang="uk-UA" i="1" dirty="0"/>
              <a:t>Чим товще цей шар, тим менше вірогідність передачі тепла до холодного тіла.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2000250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4171989-014E-1539-7003-17019486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47650"/>
            <a:ext cx="7715250" cy="1143000"/>
          </a:xfrm>
        </p:spPr>
        <p:txBody>
          <a:bodyPr/>
          <a:lstStyle/>
          <a:p>
            <a:pPr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Тепловипромінювання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285875"/>
            <a:ext cx="6429375" cy="5286375"/>
          </a:xfrm>
        </p:spPr>
        <p:txBody>
          <a:bodyPr>
            <a:normAutofit fontScale="85000" lnSpcReduction="20000"/>
          </a:bodyPr>
          <a:lstStyle/>
          <a:p>
            <a:pPr marL="179388" indent="177800">
              <a:buFontTx/>
              <a:buNone/>
              <a:defRPr/>
            </a:pPr>
            <a:r>
              <a:rPr lang="uk-UA" i="1" dirty="0"/>
              <a:t>Це віддача тепла з ділянок шкіри, не прикритих одягом.</a:t>
            </a:r>
          </a:p>
          <a:p>
            <a:pPr marL="179388" indent="177800">
              <a:buFontTx/>
              <a:buNone/>
              <a:defRPr/>
            </a:pPr>
            <a:r>
              <a:rPr lang="uk-UA" i="1" dirty="0"/>
              <a:t>Відбувається шляхом довгохвильового інфрачервоного випромінювання – радіаційна тепловіддача.</a:t>
            </a:r>
          </a:p>
          <a:p>
            <a:pPr marL="179388" indent="177800">
              <a:buFontTx/>
              <a:buNone/>
              <a:defRPr/>
            </a:pPr>
            <a:r>
              <a:rPr lang="uk-UA" i="1" dirty="0"/>
              <a:t>В умовах температурного комфорту за рахунок цього механізму віддається до 60% тепла. </a:t>
            </a:r>
          </a:p>
          <a:p>
            <a:pPr marL="179388" indent="177800">
              <a:buFontTx/>
              <a:buNone/>
              <a:defRPr/>
            </a:pPr>
            <a:r>
              <a:rPr lang="uk-UA" i="1" dirty="0"/>
              <a:t>Ефективність залежить від рівня температури тіла, від площі, з якою відбувається випромінювання, від числа об'єктів, що знаходяться в середовищі, які поглинають інфрачервоні промені</a:t>
            </a:r>
            <a:r>
              <a:rPr lang="uk-UA" dirty="0"/>
              <a:t>.</a:t>
            </a:r>
            <a:endParaRPr lang="ru-RU" dirty="0"/>
          </a:p>
        </p:txBody>
      </p:sp>
      <p:sp>
        <p:nvSpPr>
          <p:cNvPr id="21508" name="Прямоугольник 3"/>
          <p:cNvSpPr>
            <a:spLocks noChangeArrowheads="1"/>
          </p:cNvSpPr>
          <p:nvPr/>
        </p:nvSpPr>
        <p:spPr bwMode="auto">
          <a:xfrm>
            <a:off x="7000875" y="6357938"/>
            <a:ext cx="896938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/>
              <a:t>ay-forum.net/ </a:t>
            </a:r>
            <a:endParaRPr lang="uk-UA" sz="900"/>
          </a:p>
        </p:txBody>
      </p:sp>
      <p:pic>
        <p:nvPicPr>
          <p:cNvPr id="21509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688" y="2000250"/>
            <a:ext cx="2117725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5AFF22D-D90F-2B6A-AF20-FA181022A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714375"/>
            <a:ext cx="6043612" cy="676275"/>
          </a:xfrm>
        </p:spPr>
        <p:txBody>
          <a:bodyPr/>
          <a:lstStyle/>
          <a:p>
            <a:pPr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 Конвекція.</a:t>
            </a:r>
            <a:b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785938"/>
            <a:ext cx="8258175" cy="4714875"/>
          </a:xfrm>
        </p:spPr>
        <p:txBody>
          <a:bodyPr>
            <a:normAutofit fontScale="92500" lnSpcReduction="10000"/>
          </a:bodyPr>
          <a:lstStyle/>
          <a:p>
            <a:pPr marL="179388" indent="268288">
              <a:buFontTx/>
              <a:buNone/>
              <a:defRPr/>
            </a:pPr>
            <a:r>
              <a:rPr lang="uk-UA" i="1" dirty="0"/>
              <a:t>Повітря, дотичне з шкірою, нагрівається і піднімається, його місце займає «холодна» порція повітря і так далі. </a:t>
            </a:r>
          </a:p>
          <a:p>
            <a:pPr marL="179388" indent="268288">
              <a:buFontTx/>
              <a:buNone/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</a:rPr>
              <a:t>В умовах температурного комфорту передається  до 15% тепла.</a:t>
            </a:r>
            <a:endParaRPr lang="ru-RU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</a:endParaRPr>
          </a:p>
          <a:p>
            <a:pPr marL="179388" indent="268288">
              <a:buFontTx/>
              <a:buNone/>
              <a:defRPr/>
            </a:pPr>
            <a:r>
              <a:rPr lang="uk-UA" dirty="0">
                <a:solidFill>
                  <a:srgbClr val="FF0000"/>
                </a:solidFill>
              </a:rPr>
              <a:t>На поверхню рук </a:t>
            </a:r>
            <a:r>
              <a:rPr lang="uk-UA" i="1" dirty="0"/>
              <a:t>припадає невелика частина поверхні тіла - всього 6%, але їх шкірою віддається до 60% тепла за допомогою механізму сухої тепловіддачі (тепловипромінювання, конвекція).</a:t>
            </a:r>
            <a:endParaRPr lang="ru-RU" i="1" dirty="0"/>
          </a:p>
        </p:txBody>
      </p:sp>
      <p:pic>
        <p:nvPicPr>
          <p:cNvPr id="22532" name="Рисунок 3"/>
          <p:cNvPicPr>
            <a:picLocks noChangeAspect="1" noChangeArrowheads="1"/>
          </p:cNvPicPr>
          <p:nvPr/>
        </p:nvPicPr>
        <p:blipFill>
          <a:blip r:embed="rId2"/>
          <a:srcRect l="29501" r="2007" b="25269"/>
          <a:stretch>
            <a:fillRect/>
          </a:stretch>
        </p:blipFill>
        <p:spPr bwMode="auto">
          <a:xfrm>
            <a:off x="5929313" y="214313"/>
            <a:ext cx="2419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3416FA6-69CD-163B-3CDE-A1049F146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79388" indent="268288"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 Випаровування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3286125"/>
            <a:ext cx="8715375" cy="3000375"/>
          </a:xfrm>
        </p:spPr>
        <p:txBody>
          <a:bodyPr>
            <a:normAutofit fontScale="85000" lnSpcReduction="10000"/>
          </a:bodyPr>
          <a:lstStyle/>
          <a:p>
            <a:pPr marL="179388" indent="268288">
              <a:buFontTx/>
              <a:buNone/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Два види випаровування</a:t>
            </a:r>
            <a:r>
              <a:rPr lang="uk-UA" i="1" dirty="0"/>
              <a:t>.</a:t>
            </a:r>
            <a:endParaRPr lang="ru-RU" i="1" dirty="0"/>
          </a:p>
          <a:p>
            <a:pPr marL="179388" indent="268288">
              <a:buFontTx/>
              <a:buNone/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</a:t>
            </a:r>
            <a:r>
              <a:rPr lang="uk-UA" i="1" dirty="0"/>
              <a:t> </a:t>
            </a:r>
            <a:r>
              <a:rPr lang="uk-UA" i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випаровування води із слизистих дихальних шляхів і води, яка просочується через епітелій шкірного покриву (тканинній рідині).</a:t>
            </a:r>
          </a:p>
          <a:p>
            <a:pPr marL="179388" indent="268288">
              <a:buFontTx/>
              <a:buNone/>
              <a:defRPr/>
            </a:pPr>
            <a:r>
              <a:rPr lang="uk-UA" i="1" dirty="0"/>
              <a:t> За добу через дихальні шляхи випаровується в нормі до 400 </a:t>
            </a:r>
            <a:r>
              <a:rPr lang="uk-UA" i="1" dirty="0" err="1"/>
              <a:t>мл</a:t>
            </a:r>
            <a:r>
              <a:rPr lang="uk-UA" i="1" dirty="0"/>
              <a:t> води, тобто віддається 400x0,58ккал=232ккал/сутки.</a:t>
            </a:r>
            <a:endParaRPr lang="ru-RU" i="1" dirty="0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25" y="1571625"/>
            <a:ext cx="28003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Прямоугольник 4"/>
          <p:cNvSpPr>
            <a:spLocks noChangeArrowheads="1"/>
          </p:cNvSpPr>
          <p:nvPr/>
        </p:nvSpPr>
        <p:spPr bwMode="auto">
          <a:xfrm>
            <a:off x="428625" y="1500188"/>
            <a:ext cx="54292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268288"/>
            <a:r>
              <a:rPr lang="uk-UA" sz="2800" b="1" i="1"/>
              <a:t>Віддача тепла через випаровування води. </a:t>
            </a:r>
          </a:p>
          <a:p>
            <a:pPr marL="179388" indent="268288"/>
            <a:r>
              <a:rPr lang="uk-UA" sz="2800" b="1" i="1"/>
              <a:t>(0,58 ккал на 1 мл води)</a:t>
            </a:r>
            <a:endParaRPr lang="ru-RU" sz="2800" b="1" i="1"/>
          </a:p>
        </p:txBody>
      </p:sp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383AA84-4F84-2A9E-CBED-576CD54EE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5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79388" indent="268288"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 Випаровування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285875"/>
            <a:ext cx="8286750" cy="3357563"/>
          </a:xfrm>
        </p:spPr>
        <p:txBody>
          <a:bodyPr>
            <a:normAutofit fontScale="70000" lnSpcReduction="20000"/>
          </a:bodyPr>
          <a:lstStyle/>
          <a:p>
            <a:pPr marL="179388" indent="268288">
              <a:buFontTx/>
              <a:buNone/>
              <a:defRPr/>
            </a:pPr>
            <a:r>
              <a:rPr lang="uk-UA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</a:t>
            </a:r>
            <a:r>
              <a:rPr lang="uk-UA" i="1" dirty="0"/>
              <a:t> віддача тепла шляхом </a:t>
            </a:r>
            <a:r>
              <a:rPr lang="uk-UA" i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випаровування поту. </a:t>
            </a:r>
          </a:p>
          <a:p>
            <a:pPr marL="179388" indent="268288">
              <a:buFontTx/>
              <a:buNone/>
              <a:defRPr/>
            </a:pPr>
            <a:r>
              <a:rPr lang="uk-UA" i="1" dirty="0"/>
              <a:t>За добу виділяється  до 400-500 </a:t>
            </a:r>
            <a:r>
              <a:rPr lang="uk-UA" i="1" dirty="0" err="1"/>
              <a:t>мл</a:t>
            </a:r>
            <a:r>
              <a:rPr lang="uk-UA" i="1" dirty="0"/>
              <a:t> поту, віддається до 300 ккал. </a:t>
            </a:r>
          </a:p>
          <a:p>
            <a:pPr marL="179388" indent="268288">
              <a:buFontTx/>
              <a:buNone/>
              <a:defRPr/>
            </a:pPr>
            <a:r>
              <a:rPr lang="uk-UA" i="1" dirty="0"/>
              <a:t>За годину потові залози можуть продукувати до 1,5 л, а за деякими джерелами - до 3 л поту.</a:t>
            </a:r>
            <a:endParaRPr lang="ru-RU" i="1" dirty="0"/>
          </a:p>
          <a:p>
            <a:pPr marL="179388" indent="268288">
              <a:buFontTx/>
              <a:buNone/>
              <a:defRPr/>
            </a:pPr>
            <a:r>
              <a:rPr lang="uk-UA" i="1" dirty="0"/>
              <a:t>Ефективність випаровування залежить від середовища: чим вище температура і нижче вологість повітря (насиченість повітря водяними парами), тим вище ефективність потовиділення як механізму віддачі тепла.</a:t>
            </a:r>
          </a:p>
          <a:p>
            <a:pPr marL="179388" indent="268288">
              <a:buFontTx/>
              <a:buNone/>
              <a:defRPr/>
            </a:pPr>
            <a:r>
              <a:rPr lang="uk-UA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100% насичень повітря парами води випаровування неможливе.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4429125"/>
            <a:ext cx="25717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Рисунок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4429125"/>
            <a:ext cx="2998787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начало 5">
            <a:hlinkClick r:id="rId4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01AE06-1891-4E50-0A3D-F8C91D639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28596" y="1285860"/>
            <a:ext cx="7286625" cy="1143000"/>
          </a:xfrm>
        </p:spPr>
        <p:txBody>
          <a:bodyPr/>
          <a:lstStyle/>
          <a:p>
            <a:pPr>
              <a:defRPr/>
            </a:pPr>
            <a:r>
              <a:rPr lang="uk-UA" sz="4000" b="1" dirty="0">
                <a:solidFill>
                  <a:schemeClr val="tx1">
                    <a:lumMod val="75000"/>
                  </a:schemeClr>
                </a:solidFill>
              </a:rPr>
              <a:t>Розділ 4. Фізичні Задачі</a:t>
            </a:r>
            <a:endParaRPr lang="ru-RU" sz="4000" dirty="0">
              <a:solidFill>
                <a:schemeClr val="tx1">
                  <a:lumMod val="75000"/>
                </a:schemeClr>
              </a:solidFill>
            </a:endParaRPr>
          </a:p>
          <a:p>
            <a:pPr>
              <a:defRPr/>
            </a:pPr>
            <a:endParaRPr lang="uk-UA" dirty="0"/>
          </a:p>
        </p:txBody>
      </p:sp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5606" name="Rectangle 9"/>
          <p:cNvSpPr>
            <a:spLocks noChangeArrowheads="1"/>
          </p:cNvSpPr>
          <p:nvPr/>
        </p:nvSpPr>
        <p:spPr bwMode="auto">
          <a:xfrm>
            <a:off x="0" y="1076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 sz="3600" b="1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5607" name="Rectangle 10"/>
          <p:cNvSpPr>
            <a:spLocks noChangeArrowheads="1"/>
          </p:cNvSpPr>
          <p:nvPr/>
        </p:nvSpPr>
        <p:spPr bwMode="auto">
          <a:xfrm>
            <a:off x="0" y="128586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25608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5610" name="Rectangle 13"/>
          <p:cNvSpPr>
            <a:spLocks noChangeArrowheads="1"/>
          </p:cNvSpPr>
          <p:nvPr/>
        </p:nvSpPr>
        <p:spPr bwMode="auto">
          <a:xfrm>
            <a:off x="0" y="1076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uk-UA" sz="3600" b="1">
                <a:latin typeface="Cambria Math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uk-UA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5611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5612" name="Rectangle 16"/>
          <p:cNvSpPr>
            <a:spLocks noChangeArrowheads="1"/>
          </p:cNvSpPr>
          <p:nvPr/>
        </p:nvSpPr>
        <p:spPr bwMode="auto">
          <a:xfrm>
            <a:off x="0" y="1076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25613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5615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grpSp>
        <p:nvGrpSpPr>
          <p:cNvPr id="21" name="Группа 20"/>
          <p:cNvGrpSpPr/>
          <p:nvPr/>
        </p:nvGrpSpPr>
        <p:grpSpPr>
          <a:xfrm rot="21156099">
            <a:off x="329070" y="3100166"/>
            <a:ext cx="8643938" cy="3214688"/>
            <a:chOff x="142875" y="3143250"/>
            <a:chExt cx="8643938" cy="3214688"/>
          </a:xfrm>
        </p:grpSpPr>
        <p:sp>
          <p:nvSpPr>
            <p:cNvPr id="23" name="Горизонтальный свиток 22"/>
            <p:cNvSpPr/>
            <p:nvPr/>
          </p:nvSpPr>
          <p:spPr>
            <a:xfrm>
              <a:off x="142875" y="3143250"/>
              <a:ext cx="8643938" cy="3214688"/>
            </a:xfrm>
            <a:prstGeom prst="horizontalScroll">
              <a:avLst>
                <a:gd name="adj" fmla="val 25000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uk-UA"/>
            </a:p>
          </p:txBody>
        </p:sp>
        <p:pic>
          <p:nvPicPr>
            <p:cNvPr id="25604" name="Picture 7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000250" y="4857750"/>
              <a:ext cx="1933575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09" name="Picture 1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00188" y="4143375"/>
              <a:ext cx="3611562" cy="690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14" name="Picture 17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429250" y="4071938"/>
              <a:ext cx="1714500" cy="619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16" name="Picture 19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00625" y="4929188"/>
              <a:ext cx="2362200" cy="619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Выноска со стрелкой вниз 21"/>
          <p:cNvSpPr/>
          <p:nvPr/>
        </p:nvSpPr>
        <p:spPr>
          <a:xfrm rot="21212679">
            <a:off x="1857356" y="2357430"/>
            <a:ext cx="5715000" cy="1714512"/>
          </a:xfrm>
          <a:prstGeom prst="downArrowCallout">
            <a:avLst>
              <a:gd name="adj1" fmla="val 37213"/>
              <a:gd name="adj2" fmla="val 79106"/>
              <a:gd name="adj3" fmla="val 25000"/>
              <a:gd name="adj4" fmla="val 54310"/>
            </a:avLst>
          </a:prstGeom>
          <a:solidFill>
            <a:srgbClr val="FF66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dirty="0"/>
              <a:t>Формули для обчислень</a:t>
            </a:r>
          </a:p>
        </p:txBody>
      </p:sp>
      <p:sp>
        <p:nvSpPr>
          <p:cNvPr id="18" name="Управляющая кнопка: в начало 17">
            <a:hlinkClick r:id="rId6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A3AC555-4546-AB9C-B1A4-EAD6D24C4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ятиугольник 20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№1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571625"/>
            <a:ext cx="7215187" cy="2500313"/>
          </a:xfrm>
        </p:spPr>
        <p:txBody>
          <a:bodyPr>
            <a:normAutofit fontScale="55000" lnSpcReduction="20000"/>
          </a:bodyPr>
          <a:lstStyle/>
          <a:p>
            <a:pPr marL="88900" indent="268288">
              <a:buFontTx/>
              <a:buNone/>
              <a:defRPr/>
            </a:pPr>
            <a:r>
              <a:rPr lang="uk-UA" sz="5100" i="1" dirty="0"/>
              <a:t>За добу людина виділяє стільки тепла, що його вистачає, аби довести до кипіння 33 л крижаної води. </a:t>
            </a:r>
          </a:p>
          <a:p>
            <a:pPr marL="88900" indent="268288">
              <a:buFontTx/>
              <a:buNone/>
              <a:defRPr/>
            </a:pPr>
            <a:r>
              <a:rPr lang="uk-UA" sz="5100" i="1" dirty="0"/>
              <a:t>Розрахувати цю кількість теплоти, якщо питома теплоємність води , густина води 1000 кг/ </a:t>
            </a:r>
            <a:r>
              <a:rPr lang="ru-RU" sz="5100" i="1" dirty="0"/>
              <a:t>м</a:t>
            </a:r>
            <a:r>
              <a:rPr lang="ru-RU" sz="5100" i="1" baseline="30000" dirty="0"/>
              <a:t>3</a:t>
            </a:r>
            <a:endParaRPr lang="uk-UA" sz="1400" baseline="30000" dirty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00750" y="4143375"/>
            <a:ext cx="200818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3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26635" name="Picture 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8" y="4071938"/>
            <a:ext cx="104616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7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26638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26639" name="Picture 1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38" y="4071938"/>
            <a:ext cx="224631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26641" name="Picture 2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8586"/>
          <a:stretch>
            <a:fillRect/>
          </a:stretch>
        </p:blipFill>
        <p:spPr bwMode="auto">
          <a:xfrm>
            <a:off x="227013" y="4643438"/>
            <a:ext cx="848042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2" name="Picture 2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63" y="242887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3" name="Прямоугольник 22"/>
          <p:cNvSpPr>
            <a:spLocks noChangeArrowheads="1"/>
          </p:cNvSpPr>
          <p:nvPr/>
        </p:nvSpPr>
        <p:spPr bwMode="auto">
          <a:xfrm>
            <a:off x="1000125" y="5929313"/>
            <a:ext cx="5786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i="1"/>
              <a:t>Відповідь: </a:t>
            </a:r>
            <a:r>
              <a:rPr lang="en-US" sz="3200" i="1"/>
              <a:t>Q </a:t>
            </a:r>
            <a:r>
              <a:rPr lang="uk-UA" sz="3200" i="1"/>
              <a:t>=13,86МДж</a:t>
            </a:r>
            <a:endParaRPr lang="ru-RU" sz="3200" i="1"/>
          </a:p>
        </p:txBody>
      </p:sp>
      <p:sp>
        <p:nvSpPr>
          <p:cNvPr id="20" name="Управляющая кнопка: в начало 19">
            <a:hlinkClick r:id="rId7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9E38228-C937-A2EB-17DA-EA37DE7CA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2214563"/>
            <a:ext cx="8501063" cy="2428875"/>
          </a:xfrm>
        </p:spPr>
        <p:txBody>
          <a:bodyPr>
            <a:normAutofit lnSpcReduction="10000"/>
          </a:bodyPr>
          <a:lstStyle/>
          <a:p>
            <a:pPr marL="173038" indent="277813">
              <a:buFontTx/>
              <a:buNone/>
              <a:defRPr/>
            </a:pPr>
            <a:r>
              <a:rPr lang="uk-UA" sz="2400" i="1" dirty="0"/>
              <a:t>За 5 </a:t>
            </a:r>
            <a:r>
              <a:rPr lang="uk-UA" sz="2400" i="1" dirty="0" err="1"/>
              <a:t>хв</a:t>
            </a:r>
            <a:r>
              <a:rPr lang="uk-UA" sz="2400" i="1" dirty="0"/>
              <a:t> перебування на пляжі людина отримує таку кількість сонячної енергії, яка вистачить, аби нагріти до кипіння 4 склянки крижаної води </a:t>
            </a:r>
          </a:p>
          <a:p>
            <a:pPr marL="173038" indent="277813">
              <a:buFontTx/>
              <a:buNone/>
              <a:defRPr/>
            </a:pPr>
            <a:r>
              <a:rPr lang="uk-UA" sz="2400" i="1" dirty="0"/>
              <a:t>(1 склянка води = 250 </a:t>
            </a:r>
            <a:r>
              <a:rPr lang="uk-UA" sz="2400" i="1" dirty="0" err="1"/>
              <a:t>мл</a:t>
            </a:r>
            <a:r>
              <a:rPr lang="uk-UA" sz="2400" i="1" dirty="0"/>
              <a:t>). </a:t>
            </a:r>
          </a:p>
          <a:p>
            <a:pPr marL="173038" indent="277813">
              <a:buFontTx/>
              <a:buNone/>
              <a:defRPr/>
            </a:pPr>
            <a:r>
              <a:rPr lang="uk-UA" sz="2400" i="1" dirty="0"/>
              <a:t>Яку кількість сонячної енергії отримає людина за час знаходження на пляжі?</a:t>
            </a:r>
            <a:endParaRPr lang="ru-RU" sz="2400" i="1" dirty="0"/>
          </a:p>
          <a:p>
            <a:pPr>
              <a:defRPr/>
            </a:pPr>
            <a:endParaRPr lang="uk-UA" dirty="0"/>
          </a:p>
        </p:txBody>
      </p:sp>
      <p:sp>
        <p:nvSpPr>
          <p:cNvPr id="27652" name="Прямоугольник 22"/>
          <p:cNvSpPr>
            <a:spLocks noChangeArrowheads="1"/>
          </p:cNvSpPr>
          <p:nvPr/>
        </p:nvSpPr>
        <p:spPr bwMode="auto">
          <a:xfrm>
            <a:off x="1000125" y="5929313"/>
            <a:ext cx="5786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i="1"/>
              <a:t>Відповідь: </a:t>
            </a:r>
            <a:r>
              <a:rPr lang="en-US" sz="3200" i="1"/>
              <a:t>Q </a:t>
            </a:r>
            <a:r>
              <a:rPr lang="uk-UA" sz="3200" i="1"/>
              <a:t>=</a:t>
            </a:r>
            <a:r>
              <a:rPr lang="uk-UA" sz="3200"/>
              <a:t> </a:t>
            </a:r>
            <a:r>
              <a:rPr lang="uk-UA" sz="3200" i="1"/>
              <a:t>420кДж</a:t>
            </a:r>
            <a:endParaRPr lang="ru-RU" sz="3200" i="1"/>
          </a:p>
        </p:txBody>
      </p:sp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8463" y="4786313"/>
            <a:ext cx="8459817" cy="1105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429132"/>
            <a:ext cx="2384393" cy="452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5"/>
          <p:cNvPicPr>
            <a:picLocks noChangeAspect="1" noChangeArrowheads="1"/>
          </p:cNvPicPr>
          <p:nvPr/>
        </p:nvPicPr>
        <p:blipFill>
          <a:blip r:embed="rId4"/>
          <a:srcRect b="8739"/>
          <a:stretch>
            <a:fillRect/>
          </a:stretch>
        </p:blipFill>
        <p:spPr bwMode="auto">
          <a:xfrm>
            <a:off x="6215063" y="142875"/>
            <a:ext cx="2808287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начало 7">
            <a:hlinkClick r:id="rId5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F04038F-E109-2493-64C0-5B116BE02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285750" y="1428750"/>
            <a:ext cx="8572500" cy="2214563"/>
          </a:xfrm>
        </p:spPr>
        <p:txBody>
          <a:bodyPr/>
          <a:lstStyle/>
          <a:p>
            <a:pPr marL="92075" indent="174625">
              <a:buFontTx/>
              <a:buNone/>
            </a:pPr>
            <a:r>
              <a:rPr lang="uk-UA" sz="2400" i="1"/>
              <a:t>Учень 8 </a:t>
            </a:r>
            <a:r>
              <a:rPr lang="ru-RU" sz="2400" i="1"/>
              <a:t>кл</a:t>
            </a:r>
            <a:r>
              <a:rPr lang="uk-UA" sz="2400" i="1"/>
              <a:t>асу масою 50 кг витратив під час ранкового сніданку приблизно 618 ккал (тобто при окисленні продуктів сніданку виділилося 618 ккал енергії). На підготовку домашнього завдання протягом 4 год витратив 260 ккал енергії. </a:t>
            </a:r>
          </a:p>
          <a:p>
            <a:pPr marL="92075" indent="174625">
              <a:buFontTx/>
              <a:buNone/>
            </a:pPr>
            <a:r>
              <a:rPr lang="uk-UA" sz="2400" i="1"/>
              <a:t>Чи залишиться у нього запас енергії до обіду</a:t>
            </a:r>
            <a:r>
              <a:rPr lang="ru-RU" sz="2400" i="1"/>
              <a:t>?</a:t>
            </a:r>
          </a:p>
          <a:p>
            <a:pPr marL="92075" indent="174625">
              <a:buFontTx/>
              <a:buNone/>
            </a:pPr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357188" y="3786188"/>
            <a:ext cx="4429125" cy="2616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accent5">
                    <a:lumMod val="10000"/>
                  </a:schemeClr>
                </a:solidFill>
              </a:rPr>
              <a:t>Δ</a:t>
            </a:r>
            <a:r>
              <a:rPr lang="en-US" sz="28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800" dirty="0">
                <a:solidFill>
                  <a:schemeClr val="accent5">
                    <a:lumMod val="10000"/>
                  </a:schemeClr>
                </a:solidFill>
              </a:rPr>
              <a:t>-? </a:t>
            </a:r>
            <a:endParaRPr lang="uk-UA" sz="2800" dirty="0">
              <a:solidFill>
                <a:schemeClr val="accent5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en-US" sz="28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800" baseline="-25000" dirty="0">
                <a:solidFill>
                  <a:schemeClr val="accent5">
                    <a:lumMod val="10000"/>
                  </a:schemeClr>
                </a:solidFill>
              </a:rPr>
              <a:t>1</a:t>
            </a:r>
            <a:r>
              <a:rPr lang="ru-RU" sz="2800" dirty="0">
                <a:solidFill>
                  <a:schemeClr val="accent5">
                    <a:lumMod val="10000"/>
                  </a:schemeClr>
                </a:solidFill>
              </a:rPr>
              <a:t>=618 ккал </a:t>
            </a:r>
          </a:p>
          <a:p>
            <a:pPr algn="ctr">
              <a:defRPr/>
            </a:pPr>
            <a:r>
              <a:rPr lang="ru-RU" sz="2800" dirty="0">
                <a:solidFill>
                  <a:schemeClr val="accent5">
                    <a:lumMod val="10000"/>
                  </a:schemeClr>
                </a:solidFill>
              </a:rPr>
              <a:t>=  2 595 600 Дж</a:t>
            </a:r>
          </a:p>
          <a:p>
            <a:pPr algn="ctr">
              <a:defRPr/>
            </a:pPr>
            <a:r>
              <a:rPr lang="en-US" sz="28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800" baseline="-25000" dirty="0">
                <a:solidFill>
                  <a:schemeClr val="accent5">
                    <a:lumMod val="10000"/>
                  </a:schemeClr>
                </a:solidFill>
              </a:rPr>
              <a:t>2</a:t>
            </a:r>
            <a:r>
              <a:rPr lang="ru-RU" sz="2800" dirty="0">
                <a:solidFill>
                  <a:schemeClr val="accent5">
                    <a:lumMod val="10000"/>
                  </a:schemeClr>
                </a:solidFill>
              </a:rPr>
              <a:t>=260 ккал</a:t>
            </a:r>
          </a:p>
          <a:p>
            <a:pPr algn="ctr">
              <a:defRPr/>
            </a:pPr>
            <a:r>
              <a:rPr lang="ru-RU" sz="2800" dirty="0">
                <a:solidFill>
                  <a:schemeClr val="accent5">
                    <a:lumMod val="10000"/>
                  </a:schemeClr>
                </a:solidFill>
              </a:rPr>
              <a:t> = 1 092 000 Дж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defRPr/>
            </a:pPr>
            <a:endParaRPr lang="uk-UA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867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25" y="3857625"/>
            <a:ext cx="3146425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Пятиугольник 7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3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A22ECB4-4574-3776-B171-7FC2882D6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3643313"/>
            <a:ext cx="8286750" cy="2714625"/>
          </a:xfrm>
        </p:spPr>
        <p:txBody>
          <a:bodyPr>
            <a:normAutofit fontScale="92500" lnSpcReduction="10000"/>
          </a:bodyPr>
          <a:lstStyle/>
          <a:p>
            <a:pPr marL="92075" indent="174625">
              <a:buFontTx/>
              <a:buNone/>
              <a:defRPr/>
            </a:pPr>
            <a:r>
              <a:rPr lang="uk-UA" i="1" dirty="0">
                <a:solidFill>
                  <a:schemeClr val="tx1"/>
                </a:solidFill>
              </a:rPr>
              <a:t>Відповідь</a:t>
            </a:r>
            <a:r>
              <a:rPr lang="ru-RU" i="1" dirty="0">
                <a:solidFill>
                  <a:schemeClr val="tx1"/>
                </a:solidFill>
              </a:rPr>
              <a:t>: Δ</a:t>
            </a:r>
            <a:r>
              <a:rPr lang="en-US" i="1" dirty="0">
                <a:solidFill>
                  <a:schemeClr val="tx1"/>
                </a:solidFill>
              </a:rPr>
              <a:t>U</a:t>
            </a:r>
            <a:r>
              <a:rPr lang="ru-RU" i="1" dirty="0">
                <a:solidFill>
                  <a:schemeClr val="tx1"/>
                </a:solidFill>
              </a:rPr>
              <a:t>=-1,5МДж. </a:t>
            </a:r>
          </a:p>
          <a:p>
            <a:pPr marL="92075" indent="174625">
              <a:buFontTx/>
              <a:buNone/>
              <a:defRPr/>
            </a:pPr>
            <a:r>
              <a:rPr lang="uk-UA" i="1" dirty="0">
                <a:solidFill>
                  <a:schemeClr val="tx1"/>
                </a:solidFill>
              </a:rPr>
              <a:t>Енергія, отримана після розщеплювання їжі, витрачається на підтримку постійної температури тіла - теплорегуляцію, роботу органів організму і на здійснення механічної  роботи.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00063" y="1500188"/>
            <a:ext cx="814387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Δ</a:t>
            </a: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-? </a:t>
            </a:r>
            <a:endParaRPr lang="uk-UA" sz="2400" dirty="0">
              <a:solidFill>
                <a:schemeClr val="accent5">
                  <a:lumMod val="10000"/>
                </a:schemeClr>
              </a:solidFill>
            </a:endParaRPr>
          </a:p>
          <a:p>
            <a:pPr>
              <a:defRPr/>
            </a:pP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baseline="-25000" dirty="0">
                <a:solidFill>
                  <a:schemeClr val="accent5">
                    <a:lumMod val="10000"/>
                  </a:schemeClr>
                </a:solidFill>
              </a:rPr>
              <a:t>1</a:t>
            </a: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=618 ккал =  2 595 600 Дж</a:t>
            </a:r>
          </a:p>
          <a:p>
            <a:pPr>
              <a:defRPr/>
            </a:pP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baseline="-25000" dirty="0">
                <a:solidFill>
                  <a:schemeClr val="accent5">
                    <a:lumMod val="10000"/>
                  </a:schemeClr>
                </a:solidFill>
              </a:rPr>
              <a:t>2</a:t>
            </a: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=260 ккал = 1 092 000 Дж</a:t>
            </a:r>
          </a:p>
          <a:p>
            <a:pPr algn="ctr">
              <a:defRPr/>
            </a:pP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Δ</a:t>
            </a: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=</a:t>
            </a: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baseline="-25000" dirty="0">
                <a:solidFill>
                  <a:schemeClr val="accent5">
                    <a:lumMod val="10000"/>
                  </a:schemeClr>
                </a:solidFill>
              </a:rPr>
              <a:t>2</a:t>
            </a: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 – </a:t>
            </a: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baseline="-25000" dirty="0">
                <a:solidFill>
                  <a:schemeClr val="accent5">
                    <a:lumMod val="10000"/>
                  </a:schemeClr>
                </a:solidFill>
              </a:rPr>
              <a:t>1</a:t>
            </a:r>
            <a:endParaRPr lang="ru-RU" sz="2400" dirty="0">
              <a:solidFill>
                <a:schemeClr val="accent5">
                  <a:lumMod val="10000"/>
                </a:schemeClr>
              </a:solidFill>
            </a:endParaRPr>
          </a:p>
          <a:p>
            <a:pPr>
              <a:defRPr/>
            </a:pP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Δ</a:t>
            </a:r>
            <a:r>
              <a:rPr lang="en-US" sz="2400" dirty="0">
                <a:solidFill>
                  <a:schemeClr val="accent5">
                    <a:lumMod val="10000"/>
                  </a:schemeClr>
                </a:solidFill>
              </a:rPr>
              <a:t>U</a:t>
            </a:r>
            <a:r>
              <a:rPr lang="ru-RU" sz="2400" dirty="0">
                <a:solidFill>
                  <a:schemeClr val="accent5">
                    <a:lumMod val="10000"/>
                  </a:schemeClr>
                </a:solidFill>
              </a:rPr>
              <a:t>=1092000 Дж – 2595600 Дж = -1503600Дж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>
              <a:defRPr/>
            </a:pPr>
            <a:endParaRPr lang="uk-UA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Управляющая кнопка: в начало 4">
            <a:hlinkClick r:id="rId2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Пятиугольник 6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3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B1E43850-5711-DDA9-1437-263A18755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043613" cy="2757488"/>
          </a:xfrm>
        </p:spPr>
        <p:txBody>
          <a:bodyPr>
            <a:noAutofit/>
          </a:bodyPr>
          <a:lstStyle/>
          <a:p>
            <a:pPr marL="168275" indent="188913">
              <a:buFontTx/>
              <a:buNone/>
              <a:defRPr/>
            </a:pPr>
            <a:r>
              <a:rPr lang="uk-UA" sz="2400" i="1" dirty="0"/>
              <a:t>Після окислення продуктів сніданку в організмі учня масою</a:t>
            </a:r>
            <a:r>
              <a:rPr lang="ru-RU" sz="2400" i="1" dirty="0"/>
              <a:t> 50</a:t>
            </a:r>
            <a:r>
              <a:rPr lang="uk-UA" sz="2400" i="1" dirty="0"/>
              <a:t>кг виділилося 618 ккал енергії. За 25 хвилин бігу на уроці фізкультури витрата енергії в м'язах склала 600 </a:t>
            </a:r>
            <a:r>
              <a:rPr lang="ru-RU" sz="2400" i="1" dirty="0"/>
              <a:t>кДж</a:t>
            </a:r>
            <a:r>
              <a:rPr lang="uk-UA" sz="2400" i="1" dirty="0"/>
              <a:t> енергії. </a:t>
            </a:r>
          </a:p>
          <a:p>
            <a:pPr marL="168275" indent="188913">
              <a:buFontTx/>
              <a:buNone/>
              <a:defRPr/>
            </a:pPr>
            <a:r>
              <a:rPr lang="uk-UA" sz="2400" i="1" dirty="0"/>
              <a:t>Якою стала температура поверхні шкіри після бігу, якщо до бігу вона була 36,6 </a:t>
            </a:r>
            <a:r>
              <a:rPr lang="uk-UA" sz="2400" i="1" baseline="30000" dirty="0"/>
              <a:t>0</a:t>
            </a:r>
            <a:r>
              <a:rPr lang="uk-UA" sz="2400" i="1" dirty="0"/>
              <a:t>С</a:t>
            </a:r>
            <a:r>
              <a:rPr lang="ru-RU" sz="2400" i="1" dirty="0"/>
              <a:t> </a:t>
            </a:r>
            <a:r>
              <a:rPr lang="uk-UA" sz="2400" i="1" dirty="0"/>
              <a:t>? </a:t>
            </a:r>
          </a:p>
          <a:p>
            <a:pPr marL="168275" indent="188913">
              <a:buFontTx/>
              <a:buNone/>
              <a:defRPr/>
            </a:pPr>
            <a:r>
              <a:rPr lang="uk-UA" sz="2400" i="1" dirty="0"/>
              <a:t>Внутрішня енергія хлопчика склала 528 ккал. Питомою теплоємністю тіла вважати</a:t>
            </a:r>
            <a:endParaRPr lang="ru-RU" sz="2400" i="1" dirty="0"/>
          </a:p>
          <a:p>
            <a:pPr>
              <a:defRPr/>
            </a:pPr>
            <a:endParaRPr lang="uk-UA" sz="2400" i="1" dirty="0"/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07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13" y="5572125"/>
            <a:ext cx="142875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4"/>
          <p:cNvPicPr>
            <a:picLocks noChangeAspect="1" noChangeArrowheads="1"/>
          </p:cNvPicPr>
          <p:nvPr/>
        </p:nvPicPr>
        <p:blipFill>
          <a:blip r:embed="rId3"/>
          <a:srcRect r="7051" b="3906"/>
          <a:stretch>
            <a:fillRect/>
          </a:stretch>
        </p:blipFill>
        <p:spPr bwMode="auto">
          <a:xfrm>
            <a:off x="6572250" y="2071688"/>
            <a:ext cx="214312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Прямоугольник 8"/>
          <p:cNvSpPr>
            <a:spLocks noChangeArrowheads="1"/>
          </p:cNvSpPr>
          <p:nvPr/>
        </p:nvSpPr>
        <p:spPr bwMode="auto">
          <a:xfrm>
            <a:off x="6643688" y="5572125"/>
            <a:ext cx="22082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/>
              <a:t>Δ</a:t>
            </a:r>
            <a:r>
              <a:rPr lang="en-US" sz="3200" b="1" i="1"/>
              <a:t>U</a:t>
            </a:r>
            <a:r>
              <a:rPr lang="uk-UA" sz="3200" b="1" i="1"/>
              <a:t> = </a:t>
            </a:r>
            <a:r>
              <a:rPr lang="en-US" sz="3200" b="1" i="1"/>
              <a:t>Q</a:t>
            </a:r>
            <a:r>
              <a:rPr lang="uk-UA" sz="3200" b="1" i="1"/>
              <a:t> - </a:t>
            </a:r>
            <a:r>
              <a:rPr lang="en-US" sz="3200" b="1" i="1"/>
              <a:t>A</a:t>
            </a:r>
            <a:endParaRPr lang="uk-UA" sz="3200" b="1" i="1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4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ECCD1D2-8888-2857-CC99-8C4278188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500188"/>
            <a:ext cx="8643937" cy="5357812"/>
          </a:xfrm>
        </p:spPr>
        <p:txBody>
          <a:bodyPr>
            <a:normAutofit fontScale="85000" lnSpcReduction="10000"/>
          </a:bodyPr>
          <a:lstStyle/>
          <a:p>
            <a:pPr>
              <a:buFontTx/>
              <a:buNone/>
              <a:defRPr/>
            </a:pPr>
            <a:r>
              <a:rPr lang="ru-RU" dirty="0"/>
              <a:t>618 ккал = 618 </a:t>
            </a:r>
            <a:r>
              <a:rPr lang="ru-RU" dirty="0" err="1"/>
              <a:t>х</a:t>
            </a:r>
            <a:r>
              <a:rPr lang="ru-RU" dirty="0"/>
              <a:t> 4200 Дж = 2595600 Дж </a:t>
            </a:r>
          </a:p>
          <a:p>
            <a:pPr>
              <a:buFontTx/>
              <a:buNone/>
              <a:defRPr/>
            </a:pPr>
            <a:r>
              <a:rPr lang="ru-RU" dirty="0"/>
              <a:t>528 ккал = 528 </a:t>
            </a:r>
            <a:r>
              <a:rPr lang="ru-RU" dirty="0" err="1"/>
              <a:t>х</a:t>
            </a:r>
            <a:r>
              <a:rPr lang="ru-RU" dirty="0"/>
              <a:t> 4200 Дж = 2217600 Дж</a:t>
            </a:r>
          </a:p>
          <a:p>
            <a:pPr algn="ctr">
              <a:buFontTx/>
              <a:buNone/>
              <a:defRPr/>
            </a:pPr>
            <a:r>
              <a:rPr lang="ru-RU" dirty="0"/>
              <a:t>Δ</a:t>
            </a:r>
            <a:r>
              <a:rPr lang="en-US" dirty="0"/>
              <a:t>U</a:t>
            </a:r>
            <a:r>
              <a:rPr lang="ru-RU" dirty="0"/>
              <a:t> =  с </a:t>
            </a:r>
            <a:r>
              <a:rPr lang="en-US" dirty="0"/>
              <a:t>m </a:t>
            </a:r>
            <a:r>
              <a:rPr lang="ru-RU" dirty="0"/>
              <a:t>(</a:t>
            </a:r>
            <a:r>
              <a:rPr lang="en-US" dirty="0"/>
              <a:t>t</a:t>
            </a:r>
            <a:r>
              <a:rPr lang="ru-RU" baseline="-25000" dirty="0"/>
              <a:t>2 </a:t>
            </a:r>
            <a:r>
              <a:rPr lang="ru-RU" dirty="0"/>
              <a:t>- </a:t>
            </a:r>
            <a:r>
              <a:rPr lang="en-US" dirty="0"/>
              <a:t>t</a:t>
            </a:r>
            <a:r>
              <a:rPr lang="ru-RU" baseline="-25000" dirty="0"/>
              <a:t>1</a:t>
            </a:r>
            <a:r>
              <a:rPr lang="ru-RU" dirty="0"/>
              <a:t>) – </a:t>
            </a:r>
            <a:r>
              <a:rPr lang="en-US" dirty="0"/>
              <a:t>A</a:t>
            </a:r>
            <a:endParaRPr lang="ru-RU" dirty="0"/>
          </a:p>
          <a:p>
            <a:pPr algn="ctr">
              <a:buFontTx/>
              <a:buNone/>
              <a:defRPr/>
            </a:pPr>
            <a:r>
              <a:rPr lang="ru-RU" dirty="0"/>
              <a:t>Δ</a:t>
            </a:r>
            <a:r>
              <a:rPr lang="en-US" dirty="0"/>
              <a:t>U</a:t>
            </a:r>
            <a:r>
              <a:rPr lang="ru-RU" dirty="0"/>
              <a:t> = с ∙</a:t>
            </a:r>
            <a:r>
              <a:rPr lang="en-US" dirty="0"/>
              <a:t>m</a:t>
            </a:r>
            <a:r>
              <a:rPr lang="ru-RU" dirty="0"/>
              <a:t> ∙ </a:t>
            </a:r>
            <a:r>
              <a:rPr lang="en-US" dirty="0"/>
              <a:t>t</a:t>
            </a:r>
            <a:r>
              <a:rPr lang="ru-RU" baseline="-25000" dirty="0"/>
              <a:t>2</a:t>
            </a:r>
            <a:r>
              <a:rPr lang="ru-RU" dirty="0"/>
              <a:t> – с ∙ </a:t>
            </a:r>
            <a:r>
              <a:rPr lang="en-US" dirty="0"/>
              <a:t>m </a:t>
            </a:r>
            <a:r>
              <a:rPr lang="ru-RU" dirty="0"/>
              <a:t>∙ </a:t>
            </a:r>
            <a:r>
              <a:rPr lang="en-US" dirty="0"/>
              <a:t>t</a:t>
            </a:r>
            <a:r>
              <a:rPr lang="ru-RU" baseline="-25000" dirty="0"/>
              <a:t>1</a:t>
            </a:r>
            <a:r>
              <a:rPr lang="ru-RU" dirty="0"/>
              <a:t> - </a:t>
            </a:r>
            <a:r>
              <a:rPr lang="en-US" dirty="0"/>
              <a:t>A</a:t>
            </a:r>
            <a:endParaRPr lang="ru-RU" dirty="0"/>
          </a:p>
          <a:p>
            <a:pPr algn="ctr">
              <a:buFontTx/>
              <a:buNone/>
              <a:defRPr/>
            </a:pPr>
            <a:r>
              <a:rPr lang="ru-RU" dirty="0"/>
              <a:t>Δ</a:t>
            </a:r>
            <a:r>
              <a:rPr lang="en-US" dirty="0"/>
              <a:t>U</a:t>
            </a:r>
            <a:r>
              <a:rPr lang="ru-RU" dirty="0"/>
              <a:t>  + с ∙ </a:t>
            </a:r>
            <a:r>
              <a:rPr lang="en-US" dirty="0"/>
              <a:t>m</a:t>
            </a:r>
            <a:r>
              <a:rPr lang="ru-RU" dirty="0"/>
              <a:t> ∙ </a:t>
            </a:r>
            <a:r>
              <a:rPr lang="en-US" dirty="0"/>
              <a:t>t</a:t>
            </a:r>
            <a:r>
              <a:rPr lang="ru-RU" baseline="-25000" dirty="0"/>
              <a:t>1</a:t>
            </a:r>
            <a:r>
              <a:rPr lang="ru-RU" dirty="0"/>
              <a:t> + </a:t>
            </a:r>
            <a:r>
              <a:rPr lang="en-US" dirty="0"/>
              <a:t>A</a:t>
            </a:r>
            <a:r>
              <a:rPr lang="ru-RU" dirty="0"/>
              <a:t> = с ∙ </a:t>
            </a:r>
            <a:r>
              <a:rPr lang="en-US" dirty="0"/>
              <a:t>m</a:t>
            </a:r>
            <a:r>
              <a:rPr lang="ru-RU" dirty="0"/>
              <a:t> ∙ </a:t>
            </a:r>
            <a:r>
              <a:rPr lang="en-US" dirty="0"/>
              <a:t>t</a:t>
            </a:r>
            <a:r>
              <a:rPr lang="ru-RU" baseline="-25000" dirty="0"/>
              <a:t>2</a:t>
            </a:r>
            <a:endParaRPr lang="ru-RU" dirty="0"/>
          </a:p>
          <a:p>
            <a:pPr algn="ctr">
              <a:buFontTx/>
              <a:buNone/>
              <a:defRPr/>
            </a:pPr>
            <a:r>
              <a:rPr lang="en-US" dirty="0"/>
              <a:t>t</a:t>
            </a:r>
            <a:r>
              <a:rPr lang="ru-RU" baseline="-25000" dirty="0"/>
              <a:t>2</a:t>
            </a:r>
            <a:r>
              <a:rPr lang="ru-RU" dirty="0"/>
              <a:t> = (Δ</a:t>
            </a:r>
            <a:r>
              <a:rPr lang="en-US" dirty="0"/>
              <a:t>U</a:t>
            </a:r>
            <a:r>
              <a:rPr lang="ru-RU" dirty="0"/>
              <a:t> + с ∙ </a:t>
            </a:r>
            <a:r>
              <a:rPr lang="en-US" dirty="0"/>
              <a:t>m</a:t>
            </a:r>
            <a:r>
              <a:rPr lang="ru-RU" dirty="0"/>
              <a:t> ∙ </a:t>
            </a:r>
            <a:r>
              <a:rPr lang="en-US" dirty="0"/>
              <a:t>t</a:t>
            </a:r>
            <a:r>
              <a:rPr lang="ru-RU" baseline="-25000" dirty="0"/>
              <a:t>1</a:t>
            </a:r>
            <a:r>
              <a:rPr lang="ru-RU" dirty="0"/>
              <a:t> + </a:t>
            </a:r>
            <a:r>
              <a:rPr lang="en-US" dirty="0"/>
              <a:t>A</a:t>
            </a:r>
            <a:r>
              <a:rPr lang="ru-RU" dirty="0"/>
              <a:t>) /( с ∙ </a:t>
            </a:r>
            <a:r>
              <a:rPr lang="en-US" dirty="0"/>
              <a:t>m</a:t>
            </a:r>
            <a:r>
              <a:rPr lang="ru-RU" dirty="0"/>
              <a:t>) 	 </a:t>
            </a:r>
          </a:p>
          <a:p>
            <a:pPr>
              <a:buFontTx/>
              <a:buNone/>
              <a:defRPr/>
            </a:pPr>
            <a:r>
              <a:rPr lang="en-US" dirty="0"/>
              <a:t>t</a:t>
            </a:r>
            <a:r>
              <a:rPr lang="ru-RU" baseline="-25000" dirty="0"/>
              <a:t>2</a:t>
            </a:r>
            <a:r>
              <a:rPr lang="ru-RU" dirty="0"/>
              <a:t> = (-378000 Дж+3900 Дж/кг</a:t>
            </a:r>
            <a:r>
              <a:rPr lang="uk-UA" i="1" baseline="30000" dirty="0"/>
              <a:t> 0</a:t>
            </a:r>
            <a:r>
              <a:rPr lang="uk-UA" i="1" dirty="0"/>
              <a:t>С</a:t>
            </a:r>
            <a:r>
              <a:rPr lang="ru-RU" dirty="0"/>
              <a:t> ∙50 кг∙36,6</a:t>
            </a:r>
            <a:r>
              <a:rPr lang="uk-UA" i="1" baseline="30000" dirty="0"/>
              <a:t> 0</a:t>
            </a:r>
            <a:r>
              <a:rPr lang="uk-UA" i="1" dirty="0"/>
              <a:t>С </a:t>
            </a:r>
            <a:r>
              <a:rPr lang="ru-RU" dirty="0"/>
              <a:t>+600000 Дж)/(3900 Дж∙50 кг)=37,7</a:t>
            </a:r>
            <a:r>
              <a:rPr lang="uk-UA" i="1" baseline="30000" dirty="0"/>
              <a:t> 0</a:t>
            </a:r>
            <a:r>
              <a:rPr lang="uk-UA" i="1" dirty="0"/>
              <a:t>С</a:t>
            </a:r>
            <a:r>
              <a:rPr lang="ru-RU" dirty="0"/>
              <a:t> </a:t>
            </a:r>
          </a:p>
          <a:p>
            <a:pPr>
              <a:buFontTx/>
              <a:buNone/>
              <a:defRPr/>
            </a:pPr>
            <a:r>
              <a:rPr lang="uk-UA" i="1" dirty="0">
                <a:solidFill>
                  <a:schemeClr val="tx1"/>
                </a:solidFill>
              </a:rPr>
              <a:t>Відповідь</a:t>
            </a:r>
            <a:r>
              <a:rPr lang="ru-RU" i="1" dirty="0">
                <a:solidFill>
                  <a:schemeClr val="tx1"/>
                </a:solidFill>
              </a:rPr>
              <a:t>: t</a:t>
            </a:r>
            <a:r>
              <a:rPr lang="ru-RU" i="1" baseline="-25000" dirty="0">
                <a:solidFill>
                  <a:schemeClr val="tx1"/>
                </a:solidFill>
              </a:rPr>
              <a:t>2</a:t>
            </a:r>
            <a:r>
              <a:rPr lang="ru-RU" i="1" dirty="0">
                <a:solidFill>
                  <a:schemeClr val="tx1"/>
                </a:solidFill>
              </a:rPr>
              <a:t> = 37,7</a:t>
            </a:r>
            <a:r>
              <a:rPr lang="uk-UA" i="1" baseline="30000" dirty="0"/>
              <a:t> </a:t>
            </a:r>
            <a:r>
              <a:rPr lang="uk-UA" i="1" baseline="30000" dirty="0">
                <a:solidFill>
                  <a:schemeClr val="tx1"/>
                </a:solidFill>
              </a:rPr>
              <a:t>0</a:t>
            </a:r>
            <a:r>
              <a:rPr lang="uk-UA" i="1" dirty="0">
                <a:solidFill>
                  <a:schemeClr val="tx1"/>
                </a:solidFill>
              </a:rPr>
              <a:t>С</a:t>
            </a:r>
            <a:r>
              <a:rPr lang="ru-RU" i="1" dirty="0">
                <a:solidFill>
                  <a:schemeClr val="tx1"/>
                </a:solidFill>
              </a:rPr>
              <a:t> </a:t>
            </a:r>
            <a:r>
              <a:rPr lang="uk-UA" i="1" dirty="0">
                <a:solidFill>
                  <a:schemeClr val="tx1"/>
                </a:solidFill>
              </a:rPr>
              <a:t>. Підвищення температури супроводиться виділенням поту, поверхня тіла охолоджується, стає мокрою і холодною внаслідок випаровування поту.</a:t>
            </a:r>
            <a:endParaRPr lang="uk-UA" dirty="0"/>
          </a:p>
        </p:txBody>
      </p:sp>
      <p:sp>
        <p:nvSpPr>
          <p:cNvPr id="4" name="Управляющая кнопка: в начало 3">
            <a:hlinkClick r:id="rId2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Пятиугольник 5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4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0B33532-0E9F-77B2-1810-94936DCFC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500188"/>
            <a:ext cx="8258175" cy="4714875"/>
          </a:xfrm>
        </p:spPr>
        <p:txBody>
          <a:bodyPr>
            <a:normAutofit fontScale="85000" lnSpcReduction="10000"/>
          </a:bodyPr>
          <a:lstStyle/>
          <a:p>
            <a:pPr marL="92075" indent="358775" algn="just">
              <a:buFontTx/>
              <a:buNone/>
              <a:defRPr/>
            </a:pPr>
            <a:r>
              <a:rPr lang="uk-UA" i="1" dirty="0"/>
              <a:t>У 1646 р. У Італії в розкішному замку міланського герцога Л. Моро відбувся святковий хід, який очолив </a:t>
            </a:r>
            <a:r>
              <a:rPr lang="uk-UA" i="1" dirty="0" err="1"/>
              <a:t>“золотий</a:t>
            </a:r>
            <a:r>
              <a:rPr lang="uk-UA" i="1" dirty="0"/>
              <a:t> </a:t>
            </a:r>
            <a:r>
              <a:rPr lang="uk-UA" i="1" dirty="0" err="1"/>
              <a:t>хлопчик”</a:t>
            </a:r>
            <a:r>
              <a:rPr lang="uk-UA" i="1" dirty="0"/>
              <a:t>. Тіло хлопчика покрили золотою фарбою для забави дорогих гостей. Після свята про хлопчика забули, він незабаром помер. </a:t>
            </a:r>
          </a:p>
          <a:p>
            <a:pPr marL="92075" indent="358775" algn="just">
              <a:buFontTx/>
              <a:buNone/>
              <a:defRPr/>
            </a:pPr>
            <a:r>
              <a:rPr lang="uk-UA" i="1" dirty="0"/>
              <a:t>Яку кількість теплоти втратив </a:t>
            </a:r>
            <a:r>
              <a:rPr lang="uk-UA" b="1" i="1" dirty="0" err="1">
                <a:solidFill>
                  <a:srgbClr val="C00000"/>
                </a:solidFill>
              </a:rPr>
              <a:t>“золотий</a:t>
            </a:r>
            <a:r>
              <a:rPr lang="uk-UA" b="1" i="1" dirty="0">
                <a:solidFill>
                  <a:srgbClr val="C00000"/>
                </a:solidFill>
              </a:rPr>
              <a:t> </a:t>
            </a:r>
            <a:r>
              <a:rPr lang="uk-UA" b="1" i="1" dirty="0" err="1">
                <a:solidFill>
                  <a:srgbClr val="C00000"/>
                </a:solidFill>
              </a:rPr>
              <a:t>хлопчик”</a:t>
            </a:r>
            <a:r>
              <a:rPr lang="uk-UA" b="1" i="1" dirty="0">
                <a:solidFill>
                  <a:srgbClr val="C00000"/>
                </a:solidFill>
              </a:rPr>
              <a:t> </a:t>
            </a:r>
            <a:r>
              <a:rPr lang="uk-UA" i="1" dirty="0"/>
              <a:t>за ніч, якщо маса хлопчика 50кг, температура тіла його охолодилася від нормальної 36,6</a:t>
            </a:r>
            <a:r>
              <a:rPr lang="uk-UA" i="1" baseline="30000" dirty="0"/>
              <a:t> 0</a:t>
            </a:r>
            <a:r>
              <a:rPr lang="uk-UA" i="1" dirty="0"/>
              <a:t>С до температури смерті 26</a:t>
            </a:r>
            <a:r>
              <a:rPr lang="uk-UA" i="1" baseline="30000" dirty="0"/>
              <a:t> 0</a:t>
            </a:r>
            <a:r>
              <a:rPr lang="uk-UA" i="1" dirty="0"/>
              <a:t>С, середня питома теплоємність крові і шкіри</a:t>
            </a:r>
            <a:endParaRPr lang="ru-RU" i="1" dirty="0"/>
          </a:p>
          <a:p>
            <a:pPr marL="92075" indent="358775" algn="just">
              <a:buFontTx/>
              <a:buNone/>
              <a:defRPr/>
            </a:pPr>
            <a:endParaRPr lang="uk-UA" i="1" dirty="0"/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27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63" y="5715000"/>
            <a:ext cx="1450975" cy="82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Пятиугольник 8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5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D0F89B9-98F1-FA7B-2758-1440AB265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4525963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ru-RU" dirty="0"/>
              <a:t>Q</a:t>
            </a:r>
            <a:r>
              <a:rPr lang="uk-UA" dirty="0"/>
              <a:t> =               50 кг (26</a:t>
            </a:r>
            <a:r>
              <a:rPr lang="uk-UA" i="1" baseline="30000" dirty="0"/>
              <a:t> 0</a:t>
            </a:r>
            <a:r>
              <a:rPr lang="uk-UA" i="1" dirty="0"/>
              <a:t>С</a:t>
            </a:r>
            <a:r>
              <a:rPr lang="uk-UA" dirty="0"/>
              <a:t> -36,6</a:t>
            </a:r>
            <a:r>
              <a:rPr lang="uk-UA" i="1" baseline="30000" dirty="0"/>
              <a:t> </a:t>
            </a:r>
            <a:r>
              <a:rPr lang="uk-UA" i="1" baseline="30000" dirty="0" err="1"/>
              <a:t>0</a:t>
            </a:r>
            <a:r>
              <a:rPr lang="uk-UA" i="1" dirty="0" err="1"/>
              <a:t>С</a:t>
            </a:r>
            <a:r>
              <a:rPr lang="uk-UA" dirty="0"/>
              <a:t>) =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uk-UA" dirty="0"/>
              <a:t>=  - 2067000Дж</a:t>
            </a:r>
          </a:p>
          <a:p>
            <a:pPr>
              <a:buFontTx/>
              <a:buNone/>
              <a:defRPr/>
            </a:pP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Відповідь: </a:t>
            </a:r>
            <a:r>
              <a:rPr lang="ru-RU" i="1" dirty="0">
                <a:solidFill>
                  <a:schemeClr val="tx1">
                    <a:lumMod val="75000"/>
                  </a:schemeClr>
                </a:solidFill>
              </a:rPr>
              <a:t>Q</a:t>
            </a: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 = - 2067кДж. Хлопчик помер через порушення теплообміну і системи дихання. Постійність температури людини забезпечується за рахунок регуляції теплообміну. </a:t>
            </a:r>
            <a:endParaRPr lang="ru-RU" i="1" dirty="0">
              <a:solidFill>
                <a:schemeClr val="tx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endParaRPr lang="uk-UA" dirty="0"/>
          </a:p>
        </p:txBody>
      </p:sp>
      <p:sp>
        <p:nvSpPr>
          <p:cNvPr id="3379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379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313" y="1643063"/>
            <a:ext cx="1379537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3"/>
          <p:cNvPicPr>
            <a:picLocks noChangeAspect="1" noChangeArrowheads="1"/>
          </p:cNvPicPr>
          <p:nvPr/>
        </p:nvPicPr>
        <p:blipFill>
          <a:blip r:embed="rId3"/>
          <a:srcRect l="2014" t="14000" r="23341" b="3500"/>
          <a:stretch>
            <a:fillRect/>
          </a:stretch>
        </p:blipFill>
        <p:spPr bwMode="auto">
          <a:xfrm>
            <a:off x="7286625" y="357188"/>
            <a:ext cx="15827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Пятиугольник 8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5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879449A-09C6-6375-9B89-25C7162F3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763" indent="182563">
              <a:buFontTx/>
              <a:buNone/>
              <a:defRPr/>
            </a:pPr>
            <a:r>
              <a:rPr lang="uk-UA" sz="2800" i="1" dirty="0"/>
              <a:t>У хірургії для місцевого знеболення невеликих ділянок тіла застосовують етиловий спирт. Яка кількість теплоти витрачає тіло на випаровування ефіру, якщо на нього налито </a:t>
            </a:r>
            <a:r>
              <a:rPr lang="ru-RU" sz="2800" i="1" dirty="0"/>
              <a:t>20г</a:t>
            </a:r>
            <a:r>
              <a:rPr lang="uk-UA" sz="2800" i="1" dirty="0"/>
              <a:t> ефіру при 20</a:t>
            </a:r>
            <a:r>
              <a:rPr lang="uk-UA" sz="2800" i="1" baseline="30000" dirty="0"/>
              <a:t> 0</a:t>
            </a:r>
            <a:r>
              <a:rPr lang="uk-UA" sz="2800" i="1" dirty="0"/>
              <a:t>С</a:t>
            </a:r>
            <a:r>
              <a:rPr lang="ru-RU" sz="2800" i="1" dirty="0"/>
              <a:t> </a:t>
            </a:r>
            <a:r>
              <a:rPr lang="uk-UA" sz="2800" i="1" dirty="0"/>
              <a:t>? </a:t>
            </a:r>
            <a:endParaRPr lang="en-US" sz="2800" i="1" dirty="0"/>
          </a:p>
          <a:p>
            <a:pPr marL="4763" indent="182563">
              <a:buFontTx/>
              <a:buNone/>
              <a:defRPr/>
            </a:pPr>
            <a:r>
              <a:rPr lang="uk-UA" sz="2800" i="1" dirty="0"/>
              <a:t>Питома теплоємність ефіру 2,34</a:t>
            </a:r>
            <a:r>
              <a:rPr lang="en-US" sz="2800" i="1" dirty="0"/>
              <a:t> </a:t>
            </a:r>
            <a:r>
              <a:rPr lang="uk-UA" sz="2800" i="1" dirty="0"/>
              <a:t>кДж/(кгК)  </a:t>
            </a:r>
            <a:endParaRPr lang="en-US" sz="2800" i="1" dirty="0"/>
          </a:p>
          <a:p>
            <a:pPr marL="4763" indent="182563">
              <a:buFontTx/>
              <a:buNone/>
              <a:defRPr/>
            </a:pPr>
            <a:r>
              <a:rPr lang="uk-UA" sz="2800" i="1" dirty="0"/>
              <a:t>Питома теплота паротворення поту 2,45 </a:t>
            </a:r>
            <a:r>
              <a:rPr lang="uk-UA" sz="2800" i="1" dirty="0" err="1"/>
              <a:t>МДж</a:t>
            </a:r>
            <a:r>
              <a:rPr lang="uk-UA" sz="2800" i="1" dirty="0"/>
              <a:t>/кг. </a:t>
            </a:r>
            <a:endParaRPr lang="en-US" sz="2800" i="1" dirty="0"/>
          </a:p>
          <a:p>
            <a:pPr marL="4763" indent="182563">
              <a:buFontTx/>
              <a:buNone/>
              <a:defRPr/>
            </a:pPr>
            <a:r>
              <a:rPr lang="uk-UA" sz="2800" i="1" dirty="0"/>
              <a:t>Теплота </a:t>
            </a:r>
            <a:r>
              <a:rPr lang="ru-RU" sz="2800" i="1" dirty="0" err="1"/>
              <a:t>паро</a:t>
            </a:r>
            <a:r>
              <a:rPr lang="uk-UA" sz="2800" i="1" dirty="0" err="1"/>
              <a:t>утворенн</a:t>
            </a:r>
            <a:r>
              <a:rPr lang="ru-RU" sz="2800" i="1" dirty="0"/>
              <a:t>я </a:t>
            </a:r>
            <a:r>
              <a:rPr lang="uk-UA" sz="2800" i="1" dirty="0"/>
              <a:t>ефіру </a:t>
            </a:r>
            <a:r>
              <a:rPr lang="ru-RU" sz="2800" i="1" dirty="0"/>
              <a:t>при</a:t>
            </a:r>
            <a:r>
              <a:rPr lang="uk-UA" sz="2800" i="1" dirty="0"/>
              <a:t> температурі 36,6</a:t>
            </a:r>
            <a:r>
              <a:rPr lang="uk-UA" sz="2800" i="1" baseline="30000" dirty="0"/>
              <a:t> 0</a:t>
            </a:r>
            <a:r>
              <a:rPr lang="uk-UA" sz="2800" i="1" dirty="0"/>
              <a:t>С</a:t>
            </a:r>
            <a:r>
              <a:rPr lang="uk-UA" sz="2800" dirty="0"/>
              <a:t> –</a:t>
            </a:r>
            <a:r>
              <a:rPr lang="uk-UA" sz="2800" i="1" dirty="0"/>
              <a:t>  2,416 кДж/кг,</a:t>
            </a:r>
            <a:endParaRPr lang="en-US" sz="2800" i="1" dirty="0"/>
          </a:p>
          <a:p>
            <a:pPr marL="4763" indent="182563">
              <a:buFontTx/>
              <a:buNone/>
              <a:defRPr/>
            </a:pPr>
            <a:r>
              <a:rPr lang="uk-UA" sz="2800" i="1" dirty="0"/>
              <a:t> при температурі </a:t>
            </a:r>
            <a:r>
              <a:rPr lang="ru-RU" sz="2800" i="1" dirty="0"/>
              <a:t>6</a:t>
            </a:r>
            <a:r>
              <a:rPr lang="uk-UA" sz="2800" i="1" baseline="30000" dirty="0"/>
              <a:t> 0</a:t>
            </a:r>
            <a:r>
              <a:rPr lang="uk-UA" sz="2800" i="1" dirty="0"/>
              <a:t>С</a:t>
            </a:r>
            <a:r>
              <a:rPr lang="ru-RU" sz="2800" i="1" dirty="0"/>
              <a:t> </a:t>
            </a:r>
            <a:r>
              <a:rPr lang="uk-UA" sz="2800" dirty="0"/>
              <a:t>–</a:t>
            </a:r>
            <a:r>
              <a:rPr lang="uk-UA" sz="2800" i="1" dirty="0"/>
              <a:t> 2,486 кДж/кг</a:t>
            </a:r>
            <a:endParaRPr lang="ru-RU" sz="2800" i="1" dirty="0"/>
          </a:p>
          <a:p>
            <a:pPr>
              <a:defRPr/>
            </a:pPr>
            <a:endParaRPr lang="uk-UA" dirty="0"/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34821" name="Rectangle 6"/>
          <p:cNvSpPr>
            <a:spLocks noChangeArrowheads="1"/>
          </p:cNvSpPr>
          <p:nvPr/>
        </p:nvSpPr>
        <p:spPr bwMode="auto">
          <a:xfrm>
            <a:off x="0" y="333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uk-UA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900">
                <a:ea typeface="Calibri" pitchFamily="34" charset="0"/>
                <a:cs typeface="Times New Roman" pitchFamily="18" charset="0"/>
              </a:rPr>
              <a:t>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Управляющая кнопка: в начало 5">
            <a:hlinkClick r:id="rId2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Пятиугольник 7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6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2EE0565-BEC7-51F2-201C-395BC2EB3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Содержимое 2"/>
          <p:cNvSpPr>
            <a:spLocks noGrp="1"/>
          </p:cNvSpPr>
          <p:nvPr>
            <p:ph idx="1"/>
          </p:nvPr>
        </p:nvSpPr>
        <p:spPr>
          <a:xfrm>
            <a:off x="285750" y="2214563"/>
            <a:ext cx="7072313" cy="4357687"/>
          </a:xfrm>
        </p:spPr>
        <p:txBody>
          <a:bodyPr/>
          <a:lstStyle/>
          <a:p>
            <a:pPr marL="984250" indent="-268288">
              <a:buFontTx/>
              <a:buNone/>
              <a:defRPr/>
            </a:pPr>
            <a:r>
              <a:rPr lang="ru-RU" sz="2800" dirty="0"/>
              <a:t>Q</a:t>
            </a:r>
            <a:r>
              <a:rPr lang="uk-UA" sz="2800" baseline="-25000" dirty="0"/>
              <a:t>1</a:t>
            </a:r>
            <a:r>
              <a:rPr lang="uk-UA" sz="2800" dirty="0"/>
              <a:t> = с </a:t>
            </a:r>
            <a:r>
              <a:rPr lang="ru-RU" sz="2800" dirty="0" err="1"/>
              <a:t>m</a:t>
            </a:r>
            <a:r>
              <a:rPr lang="uk-UA" sz="2800" dirty="0"/>
              <a:t> (</a:t>
            </a:r>
            <a:r>
              <a:rPr lang="ru-RU" sz="2800" dirty="0" err="1"/>
              <a:t>t</a:t>
            </a:r>
            <a:r>
              <a:rPr lang="uk-UA" sz="2800" baseline="-25000" dirty="0"/>
              <a:t>2</a:t>
            </a:r>
            <a:r>
              <a:rPr lang="uk-UA" sz="2800" dirty="0"/>
              <a:t> – </a:t>
            </a:r>
            <a:r>
              <a:rPr lang="ru-RU" sz="2800" dirty="0" err="1"/>
              <a:t>t</a:t>
            </a:r>
            <a:r>
              <a:rPr lang="uk-UA" sz="2800" baseline="-25000" dirty="0"/>
              <a:t>1</a:t>
            </a:r>
            <a:r>
              <a:rPr lang="uk-UA" sz="2800" dirty="0"/>
              <a:t>)</a:t>
            </a:r>
          </a:p>
          <a:p>
            <a:pPr marL="984250" indent="-268288">
              <a:buFontTx/>
              <a:buNone/>
              <a:defRPr/>
            </a:pPr>
            <a:r>
              <a:rPr lang="uk-UA" sz="2800" dirty="0"/>
              <a:t>Q</a:t>
            </a:r>
            <a:r>
              <a:rPr lang="uk-UA" sz="2800" baseline="-25000" dirty="0"/>
              <a:t>2</a:t>
            </a:r>
            <a:r>
              <a:rPr lang="uk-UA" sz="2800" dirty="0"/>
              <a:t> = </a:t>
            </a:r>
            <a:r>
              <a:rPr lang="en-US" sz="2800" dirty="0"/>
              <a:t>r</a:t>
            </a:r>
            <a:r>
              <a:rPr lang="uk-UA" sz="2800" baseline="-25000" dirty="0"/>
              <a:t>е</a:t>
            </a:r>
            <a:r>
              <a:rPr lang="en-US" sz="2800" dirty="0"/>
              <a:t>m</a:t>
            </a:r>
            <a:endParaRPr lang="uk-UA" sz="2800" dirty="0"/>
          </a:p>
          <a:p>
            <a:pPr marL="984250" indent="-268288">
              <a:buFontTx/>
              <a:buNone/>
              <a:defRPr/>
            </a:pPr>
            <a:r>
              <a:rPr lang="en-US" sz="2800" dirty="0"/>
              <a:t>Q</a:t>
            </a:r>
            <a:r>
              <a:rPr lang="uk-UA" sz="2800" dirty="0"/>
              <a:t> = </a:t>
            </a:r>
            <a:r>
              <a:rPr lang="en-US" sz="2800" dirty="0"/>
              <a:t>Q</a:t>
            </a:r>
            <a:r>
              <a:rPr lang="uk-UA" sz="2800" baseline="-25000" dirty="0"/>
              <a:t>1</a:t>
            </a:r>
            <a:r>
              <a:rPr lang="uk-UA" sz="2800" dirty="0"/>
              <a:t> + </a:t>
            </a:r>
            <a:r>
              <a:rPr lang="en-US" sz="2800" dirty="0"/>
              <a:t>Q</a:t>
            </a:r>
            <a:r>
              <a:rPr lang="uk-UA" sz="2800" baseline="-25000" dirty="0"/>
              <a:t>2</a:t>
            </a:r>
          </a:p>
          <a:p>
            <a:pPr>
              <a:buFontTx/>
              <a:buNone/>
              <a:defRPr/>
            </a:pPr>
            <a:r>
              <a:rPr lang="ru-RU" sz="2800" dirty="0"/>
              <a:t>Q</a:t>
            </a:r>
            <a:r>
              <a:rPr lang="uk-UA" sz="2800" baseline="-25000" dirty="0"/>
              <a:t>1</a:t>
            </a:r>
            <a:r>
              <a:rPr lang="uk-UA" sz="2800" dirty="0"/>
              <a:t> = 0,02кг (36 –20) = 776,88 Дж</a:t>
            </a:r>
          </a:p>
          <a:p>
            <a:pPr>
              <a:buFontTx/>
              <a:buNone/>
              <a:defRPr/>
            </a:pPr>
            <a:r>
              <a:rPr lang="uk-UA" sz="2800" dirty="0"/>
              <a:t> </a:t>
            </a:r>
            <a:r>
              <a:rPr lang="en-US" sz="2800" dirty="0"/>
              <a:t>Q</a:t>
            </a:r>
            <a:r>
              <a:rPr lang="uk-UA" sz="2800" baseline="-25000" dirty="0"/>
              <a:t>2</a:t>
            </a:r>
            <a:r>
              <a:rPr lang="uk-UA" sz="2800" dirty="0"/>
              <a:t>= 2416</a:t>
            </a:r>
            <a:r>
              <a:rPr lang="ru-RU" sz="2800" dirty="0"/>
              <a:t> </a:t>
            </a:r>
            <a:r>
              <a:rPr lang="uk-UA" sz="2800" dirty="0"/>
              <a:t>0,02 кг =  48,32 Дж</a:t>
            </a:r>
          </a:p>
          <a:p>
            <a:pPr>
              <a:buFontTx/>
              <a:buNone/>
              <a:defRPr/>
            </a:pPr>
            <a:r>
              <a:rPr lang="en-US" sz="2800" dirty="0"/>
              <a:t>Q</a:t>
            </a:r>
            <a:r>
              <a:rPr lang="uk-UA" sz="2800" dirty="0"/>
              <a:t> = 776,88 Дж + 48,32 </a:t>
            </a:r>
            <a:r>
              <a:rPr lang="uk-UA" sz="2800" dirty="0" err="1"/>
              <a:t>Дж</a:t>
            </a:r>
            <a:r>
              <a:rPr lang="uk-UA" sz="2800" dirty="0"/>
              <a:t> = 825,2 </a:t>
            </a:r>
            <a:r>
              <a:rPr lang="uk-UA" sz="2800" dirty="0" err="1"/>
              <a:t>Дж</a:t>
            </a:r>
            <a:endParaRPr lang="uk-UA" sz="2800" dirty="0"/>
          </a:p>
          <a:p>
            <a:pPr>
              <a:buFontTx/>
              <a:buNone/>
              <a:defRPr/>
            </a:pPr>
            <a:endParaRPr lang="ru-RU" sz="2800" dirty="0"/>
          </a:p>
          <a:p>
            <a:pPr>
              <a:buFontTx/>
              <a:buNone/>
              <a:defRPr/>
            </a:pP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Відповідь: </a:t>
            </a:r>
            <a:r>
              <a:rPr lang="ru-RU" i="1" dirty="0">
                <a:solidFill>
                  <a:schemeClr val="tx1">
                    <a:lumMod val="75000"/>
                  </a:schemeClr>
                </a:solidFill>
              </a:rPr>
              <a:t>Q</a:t>
            </a: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 = 825,2 Дж</a:t>
            </a:r>
            <a:endParaRPr lang="ru-RU" i="1" dirty="0">
              <a:solidFill>
                <a:schemeClr val="tx1">
                  <a:lumMod val="75000"/>
                </a:schemeClr>
              </a:solidFill>
            </a:endParaRPr>
          </a:p>
          <a:p>
            <a:pPr>
              <a:defRPr/>
            </a:pPr>
            <a:endParaRPr lang="uk-UA" dirty="0"/>
          </a:p>
        </p:txBody>
      </p:sp>
      <p:pic>
        <p:nvPicPr>
          <p:cNvPr id="3584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5" y="142875"/>
            <a:ext cx="4014788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Пятиугольник 6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6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A8FAB7F-9D52-9609-287E-A4C93AD29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6869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44" y="5214950"/>
            <a:ext cx="15049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214290"/>
            <a:ext cx="17145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4" cstate="print"/>
          <a:srcRect l="14286" r="14285"/>
          <a:stretch>
            <a:fillRect/>
          </a:stretch>
        </p:blipFill>
        <p:spPr bwMode="auto">
          <a:xfrm>
            <a:off x="6858016" y="1857364"/>
            <a:ext cx="1071570" cy="1543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Управляющая кнопка: в начало 7">
            <a:hlinkClick r:id="rId5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7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6866" name="Содержимое 2"/>
          <p:cNvSpPr>
            <a:spLocks noGrp="1"/>
          </p:cNvSpPr>
          <p:nvPr>
            <p:ph idx="1"/>
          </p:nvPr>
        </p:nvSpPr>
        <p:spPr>
          <a:xfrm>
            <a:off x="357159" y="2143116"/>
            <a:ext cx="7215238" cy="4043366"/>
          </a:xfrm>
        </p:spPr>
        <p:txBody>
          <a:bodyPr/>
          <a:lstStyle/>
          <a:p>
            <a:pPr marL="88900" indent="268288">
              <a:buFontTx/>
              <a:buNone/>
            </a:pPr>
            <a:r>
              <a:rPr lang="uk-UA" sz="2800" i="1" dirty="0"/>
              <a:t>Простуджена дитина випила склянку гарячого молока. На скільки градусів підвищилася б температура тіла дитини масою 40 кг за відсутності </a:t>
            </a:r>
            <a:r>
              <a:rPr lang="uk-UA" sz="2800" i="1" dirty="0" err="1"/>
              <a:t>тепловіддачи</a:t>
            </a:r>
            <a:r>
              <a:rPr lang="uk-UA" sz="2800" i="1" dirty="0"/>
              <a:t> після випитої склянки молока, якщо вважати, що 17 кДж теплоти, які виділило молоко, пішли на нагрівання тіла? </a:t>
            </a:r>
          </a:p>
          <a:p>
            <a:pPr marL="88900" indent="268288">
              <a:buFontTx/>
              <a:buNone/>
            </a:pPr>
            <a:r>
              <a:rPr lang="uk-UA" sz="2800" i="1" dirty="0"/>
              <a:t>Питома теплоємність тіла дитини  </a:t>
            </a:r>
            <a:endParaRPr lang="ru-RU" sz="2800" i="1" dirty="0"/>
          </a:p>
          <a:p>
            <a:pPr marL="88900" indent="268288">
              <a:buFontTx/>
              <a:buNone/>
            </a:pPr>
            <a:endParaRPr lang="uk-UA" sz="2800" i="1" dirty="0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D0DE721-ED7A-9A03-D259-E18C822D0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500063" y="1571625"/>
            <a:ext cx="5143500" cy="4525963"/>
          </a:xfrm>
        </p:spPr>
        <p:txBody>
          <a:bodyPr/>
          <a:lstStyle/>
          <a:p>
            <a:pPr>
              <a:defRPr/>
            </a:pPr>
            <a:r>
              <a:rPr lang="ru-RU" dirty="0"/>
              <a:t>Q</a:t>
            </a:r>
            <a:r>
              <a:rPr lang="uk-UA" dirty="0"/>
              <a:t> = с </a:t>
            </a:r>
            <a:r>
              <a:rPr lang="ru-RU" dirty="0" err="1"/>
              <a:t>m</a:t>
            </a:r>
            <a:r>
              <a:rPr lang="ru-RU" dirty="0"/>
              <a:t> </a:t>
            </a:r>
            <a:r>
              <a:rPr lang="ru-RU" dirty="0" err="1"/>
              <a:t>Δt</a:t>
            </a:r>
            <a:endParaRPr lang="ru-RU" dirty="0"/>
          </a:p>
          <a:p>
            <a:pPr>
              <a:lnSpc>
                <a:spcPct val="200000"/>
              </a:lnSpc>
              <a:defRPr/>
            </a:pPr>
            <a:r>
              <a:rPr lang="ru-RU" dirty="0"/>
              <a:t>Δ</a:t>
            </a:r>
            <a:r>
              <a:rPr lang="en-US" dirty="0"/>
              <a:t>t </a:t>
            </a:r>
            <a:r>
              <a:rPr lang="uk-UA" dirty="0"/>
              <a:t>= </a:t>
            </a:r>
          </a:p>
          <a:p>
            <a:pPr>
              <a:lnSpc>
                <a:spcPct val="200000"/>
              </a:lnSpc>
              <a:defRPr/>
            </a:pPr>
            <a:r>
              <a:rPr lang="ru-RU" dirty="0"/>
              <a:t>Δ</a:t>
            </a:r>
            <a:r>
              <a:rPr lang="en-US" dirty="0"/>
              <a:t>t</a:t>
            </a:r>
            <a:r>
              <a:rPr lang="uk-UA" dirty="0"/>
              <a:t> =                  = 0,12 </a:t>
            </a:r>
            <a:r>
              <a:rPr lang="ru-RU" dirty="0"/>
              <a:t>К</a:t>
            </a:r>
          </a:p>
          <a:p>
            <a:pPr>
              <a:lnSpc>
                <a:spcPct val="200000"/>
              </a:lnSpc>
              <a:defRPr/>
            </a:pPr>
            <a:r>
              <a:rPr lang="uk-UA" dirty="0"/>
              <a:t>[</a:t>
            </a:r>
            <a:r>
              <a:rPr lang="ru-RU" dirty="0"/>
              <a:t>Δ</a:t>
            </a:r>
            <a:r>
              <a:rPr lang="en-US" dirty="0"/>
              <a:t>t</a:t>
            </a:r>
            <a:r>
              <a:rPr lang="uk-UA" dirty="0"/>
              <a:t>] = [             = </a:t>
            </a:r>
            <a:r>
              <a:rPr lang="ru-RU" dirty="0"/>
              <a:t>К </a:t>
            </a:r>
            <a:r>
              <a:rPr lang="uk-UA" dirty="0"/>
              <a:t>]</a:t>
            </a:r>
          </a:p>
          <a:p>
            <a:pPr>
              <a:lnSpc>
                <a:spcPct val="200000"/>
              </a:lnSpc>
              <a:defRPr/>
            </a:pP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Відповідь: </a:t>
            </a:r>
            <a:r>
              <a:rPr lang="ru-RU" i="1" dirty="0">
                <a:solidFill>
                  <a:schemeClr val="tx1">
                    <a:lumMod val="75000"/>
                  </a:schemeClr>
                </a:solidFill>
              </a:rPr>
              <a:t>Δ</a:t>
            </a:r>
            <a:r>
              <a:rPr lang="en-US" i="1" dirty="0">
                <a:solidFill>
                  <a:schemeClr val="tx1">
                    <a:lumMod val="75000"/>
                  </a:schemeClr>
                </a:solidFill>
              </a:rPr>
              <a:t>t</a:t>
            </a: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 = 0,12 </a:t>
            </a:r>
            <a:r>
              <a:rPr lang="ru-RU" i="1" dirty="0">
                <a:solidFill>
                  <a:schemeClr val="tx1">
                    <a:lumMod val="75000"/>
                  </a:schemeClr>
                </a:solidFill>
              </a:rPr>
              <a:t>К</a:t>
            </a:r>
          </a:p>
          <a:p>
            <a:pPr>
              <a:lnSpc>
                <a:spcPct val="200000"/>
              </a:lnSpc>
              <a:defRPr/>
            </a:pPr>
            <a:endParaRPr lang="ru-RU" dirty="0"/>
          </a:p>
          <a:p>
            <a:pPr>
              <a:lnSpc>
                <a:spcPct val="200000"/>
              </a:lnSpc>
              <a:defRPr/>
            </a:pPr>
            <a:endParaRPr lang="uk-UA" dirty="0"/>
          </a:p>
        </p:txBody>
      </p:sp>
      <p:sp>
        <p:nvSpPr>
          <p:cNvPr id="3789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789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500" y="2286000"/>
            <a:ext cx="601663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78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75" y="3429000"/>
            <a:ext cx="1676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789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4500563"/>
            <a:ext cx="1169988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8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80113" y="2428875"/>
            <a:ext cx="25685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Управляющая кнопка: в начало 10">
            <a:hlinkClick r:id="rId6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3" name="Пятиугольник 12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7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B39F542-60AC-B534-EC8F-1B165698E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763" indent="174625">
              <a:buFontTx/>
              <a:buNone/>
              <a:defRPr/>
            </a:pPr>
            <a:r>
              <a:rPr lang="uk-UA" sz="2800" i="1" dirty="0"/>
              <a:t>При важкій фізичній праці людина за день може виділити 10 л поту. Якби не було</a:t>
            </a:r>
            <a:r>
              <a:rPr lang="ru-RU" sz="2800" i="1" dirty="0"/>
              <a:t> </a:t>
            </a:r>
            <a:r>
              <a:rPr lang="ru-RU" sz="2800" i="1" dirty="0" err="1"/>
              <a:t>витрат</a:t>
            </a:r>
            <a:r>
              <a:rPr lang="ru-RU" sz="2800" i="1" dirty="0"/>
              <a:t> </a:t>
            </a:r>
            <a:r>
              <a:rPr lang="ru-RU" sz="2800" i="1" dirty="0" err="1"/>
              <a:t>енергії</a:t>
            </a:r>
            <a:r>
              <a:rPr lang="ru-RU" sz="2800" i="1" dirty="0"/>
              <a:t> на </a:t>
            </a:r>
            <a:r>
              <a:rPr lang="ru-RU" sz="2800" i="1" dirty="0" err="1"/>
              <a:t>випаровування</a:t>
            </a:r>
            <a:r>
              <a:rPr lang="ru-RU" sz="2800" i="1" dirty="0"/>
              <a:t>, то на </a:t>
            </a:r>
            <a:r>
              <a:rPr lang="ru-RU" sz="2800" i="1" dirty="0" err="1"/>
              <a:t>скільки</a:t>
            </a:r>
            <a:r>
              <a:rPr lang="ru-RU" sz="2800" i="1" dirty="0"/>
              <a:t> </a:t>
            </a:r>
            <a:r>
              <a:rPr lang="ru-RU" sz="2800" i="1" dirty="0" err="1"/>
              <a:t>градусів</a:t>
            </a:r>
            <a:r>
              <a:rPr lang="ru-RU" sz="2800" i="1" dirty="0"/>
              <a:t> </a:t>
            </a:r>
            <a:r>
              <a:rPr lang="ru-RU" sz="2800" i="1" dirty="0" err="1"/>
              <a:t>нагрілося</a:t>
            </a:r>
            <a:r>
              <a:rPr lang="ru-RU" sz="2800" i="1" dirty="0"/>
              <a:t> </a:t>
            </a:r>
            <a:r>
              <a:rPr lang="ru-RU" sz="2800" i="1" dirty="0" err="1"/>
              <a:t>би</a:t>
            </a:r>
            <a:r>
              <a:rPr lang="ru-RU" sz="2800" i="1" dirty="0"/>
              <a:t> </a:t>
            </a:r>
            <a:r>
              <a:rPr lang="ru-RU" sz="2800" i="1" dirty="0" err="1"/>
              <a:t>тіло</a:t>
            </a:r>
            <a:r>
              <a:rPr lang="ru-RU" sz="2800" i="1" dirty="0"/>
              <a:t> </a:t>
            </a:r>
            <a:r>
              <a:rPr lang="ru-RU" sz="2800" i="1" dirty="0" err="1"/>
              <a:t>людини</a:t>
            </a:r>
            <a:r>
              <a:rPr lang="ru-RU" sz="2800" i="1" dirty="0"/>
              <a:t> </a:t>
            </a:r>
            <a:r>
              <a:rPr lang="ru-RU" sz="2800" i="1" dirty="0" err="1"/>
              <a:t>масою</a:t>
            </a:r>
            <a:r>
              <a:rPr lang="ru-RU" sz="2800" i="1" dirty="0"/>
              <a:t> 70 кг </a:t>
            </a:r>
            <a:r>
              <a:rPr lang="ru-RU" sz="2800" i="1" dirty="0" err="1"/>
              <a:t>внаслідок</a:t>
            </a:r>
            <a:r>
              <a:rPr lang="ru-RU" sz="2800" i="1" dirty="0"/>
              <a:t> </a:t>
            </a:r>
            <a:r>
              <a:rPr lang="ru-RU" sz="2800" i="1" dirty="0" err="1"/>
              <a:t>такої</a:t>
            </a:r>
            <a:r>
              <a:rPr lang="ru-RU" sz="2800" i="1" dirty="0"/>
              <a:t> </a:t>
            </a:r>
            <a:r>
              <a:rPr lang="ru-RU" sz="2800" i="1" dirty="0" err="1"/>
              <a:t>праці</a:t>
            </a:r>
            <a:r>
              <a:rPr lang="ru-RU" sz="2800" i="1" dirty="0"/>
              <a:t>? </a:t>
            </a:r>
          </a:p>
          <a:p>
            <a:pPr marL="4763" indent="-4763">
              <a:buFontTx/>
              <a:buNone/>
              <a:defRPr/>
            </a:pPr>
            <a:r>
              <a:rPr lang="uk-UA" sz="2800" i="1" dirty="0"/>
              <a:t>Питома теплоємність тіла людини 3470        , питома теплота пароутворення поту 2,3МДж/кг, густина поту 1000кг/м</a:t>
            </a:r>
            <a:r>
              <a:rPr lang="uk-UA" sz="2800" i="1" baseline="30000" dirty="0"/>
              <a:t>3</a:t>
            </a:r>
            <a:r>
              <a:rPr lang="uk-UA" sz="2800" i="1" dirty="0"/>
              <a:t>  .</a:t>
            </a:r>
            <a:endParaRPr lang="ru-RU" sz="2800" i="1" dirty="0"/>
          </a:p>
          <a:p>
            <a:pPr>
              <a:defRPr/>
            </a:pPr>
            <a:endParaRPr lang="uk-UA" dirty="0"/>
          </a:p>
        </p:txBody>
      </p:sp>
      <p:sp>
        <p:nvSpPr>
          <p:cNvPr id="389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891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08900" y="3643313"/>
            <a:ext cx="57785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Rectangle 3"/>
          <p:cNvSpPr>
            <a:spLocks noChangeArrowheads="1"/>
          </p:cNvSpPr>
          <p:nvPr/>
        </p:nvSpPr>
        <p:spPr bwMode="auto">
          <a:xfrm>
            <a:off x="0" y="428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uk-UA">
                <a:cs typeface="Times New Roman" pitchFamily="18" charset="0"/>
              </a:rPr>
              <a:t>, </a:t>
            </a:r>
            <a:endParaRPr lang="uk-UA"/>
          </a:p>
        </p:txBody>
      </p:sp>
      <p:sp>
        <p:nvSpPr>
          <p:cNvPr id="7" name="Управляющая кнопка: в начало 6">
            <a:hlinkClick r:id="rId3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Пятиугольник 8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8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85C131E-8960-D951-2991-6724F0C2A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  <a:defRPr/>
            </a:pPr>
            <a:r>
              <a:rPr lang="en-US" dirty="0"/>
              <a:t>Q</a:t>
            </a:r>
            <a:r>
              <a:rPr lang="uk-UA" baseline="-25000" dirty="0"/>
              <a:t>п</a:t>
            </a:r>
            <a:r>
              <a:rPr lang="uk-UA" dirty="0"/>
              <a:t> = </a:t>
            </a:r>
            <a:r>
              <a:rPr lang="en-US" dirty="0"/>
              <a:t>Q</a:t>
            </a:r>
            <a:r>
              <a:rPr lang="uk-UA" baseline="-25000" dirty="0"/>
              <a:t>т</a:t>
            </a:r>
          </a:p>
          <a:p>
            <a:pPr>
              <a:buFontTx/>
              <a:buNone/>
              <a:defRPr/>
            </a:pPr>
            <a:r>
              <a:rPr lang="en-US" dirty="0"/>
              <a:t>r</a:t>
            </a:r>
            <a:r>
              <a:rPr lang="uk-UA" baseline="-25000" dirty="0"/>
              <a:t>п</a:t>
            </a:r>
            <a:r>
              <a:rPr lang="en-US" dirty="0"/>
              <a:t>m</a:t>
            </a:r>
            <a:r>
              <a:rPr lang="uk-UA" baseline="-25000" dirty="0"/>
              <a:t>п</a:t>
            </a:r>
            <a:r>
              <a:rPr lang="uk-UA" dirty="0"/>
              <a:t> = </a:t>
            </a:r>
            <a:r>
              <a:rPr lang="en-US" dirty="0"/>
              <a:t>c</a:t>
            </a:r>
            <a:r>
              <a:rPr lang="uk-UA" baseline="-25000" dirty="0"/>
              <a:t>т</a:t>
            </a:r>
            <a:r>
              <a:rPr lang="en-US" dirty="0"/>
              <a:t>m</a:t>
            </a:r>
            <a:r>
              <a:rPr lang="uk-UA" baseline="-25000" dirty="0"/>
              <a:t>т</a:t>
            </a:r>
            <a:r>
              <a:rPr lang="ru-RU" dirty="0"/>
              <a:t>Δ</a:t>
            </a:r>
            <a:r>
              <a:rPr lang="en-US" dirty="0"/>
              <a:t>t</a:t>
            </a:r>
            <a:r>
              <a:rPr lang="uk-UA" baseline="-25000" dirty="0"/>
              <a:t>т</a:t>
            </a:r>
          </a:p>
          <a:p>
            <a:pPr>
              <a:buFontTx/>
              <a:buNone/>
              <a:defRPr/>
            </a:pPr>
            <a:r>
              <a:rPr lang="en-US" dirty="0"/>
              <a:t>r</a:t>
            </a:r>
            <a:r>
              <a:rPr lang="uk-UA" baseline="-25000" dirty="0"/>
              <a:t>п</a:t>
            </a:r>
            <a:r>
              <a:rPr lang="en-US" dirty="0"/>
              <a:t>V</a:t>
            </a:r>
            <a:r>
              <a:rPr lang="uk-UA" baseline="-25000" dirty="0"/>
              <a:t>п</a:t>
            </a:r>
            <a:r>
              <a:rPr lang="en-US" dirty="0"/>
              <a:t>ρ</a:t>
            </a:r>
            <a:r>
              <a:rPr lang="uk-UA" baseline="-25000" dirty="0"/>
              <a:t>п</a:t>
            </a:r>
            <a:r>
              <a:rPr lang="uk-UA" dirty="0"/>
              <a:t> = </a:t>
            </a:r>
            <a:r>
              <a:rPr lang="en-US" dirty="0"/>
              <a:t>c</a:t>
            </a:r>
            <a:r>
              <a:rPr lang="uk-UA" baseline="-25000" dirty="0"/>
              <a:t>т</a:t>
            </a:r>
            <a:r>
              <a:rPr lang="en-US" dirty="0"/>
              <a:t>m</a:t>
            </a:r>
            <a:r>
              <a:rPr lang="uk-UA" baseline="-25000" dirty="0"/>
              <a:t>т</a:t>
            </a:r>
            <a:r>
              <a:rPr lang="ru-RU" dirty="0"/>
              <a:t>Δ</a:t>
            </a:r>
            <a:r>
              <a:rPr lang="en-US" dirty="0"/>
              <a:t>t</a:t>
            </a:r>
            <a:r>
              <a:rPr lang="uk-UA" baseline="-25000" dirty="0"/>
              <a:t>т</a:t>
            </a:r>
            <a:endParaRPr lang="ru-RU" dirty="0"/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ru-RU" dirty="0"/>
              <a:t>Δ</a:t>
            </a:r>
            <a:r>
              <a:rPr lang="en-US" dirty="0"/>
              <a:t>t</a:t>
            </a:r>
            <a:r>
              <a:rPr lang="uk-UA" baseline="-25000" dirty="0"/>
              <a:t>т</a:t>
            </a:r>
            <a:r>
              <a:rPr lang="uk-UA" dirty="0"/>
              <a:t> = </a:t>
            </a:r>
          </a:p>
          <a:p>
            <a:pPr>
              <a:lnSpc>
                <a:spcPct val="200000"/>
              </a:lnSpc>
              <a:buFontTx/>
              <a:buNone/>
              <a:defRPr/>
            </a:pPr>
            <a:r>
              <a:rPr lang="ru-RU" dirty="0"/>
              <a:t>   Δ</a:t>
            </a:r>
            <a:r>
              <a:rPr lang="en-US" dirty="0"/>
              <a:t>t</a:t>
            </a:r>
            <a:r>
              <a:rPr lang="uk-UA" baseline="-25000" dirty="0"/>
              <a:t>т </a:t>
            </a:r>
            <a:r>
              <a:rPr lang="uk-UA" dirty="0"/>
              <a:t>=</a:t>
            </a:r>
            <a:r>
              <a:rPr lang="uk-UA" baseline="-25000" dirty="0"/>
              <a:t>                                       </a:t>
            </a:r>
            <a:r>
              <a:rPr lang="uk-UA" dirty="0"/>
              <a:t>= </a:t>
            </a:r>
            <a:r>
              <a:rPr lang="uk-UA" baseline="-25000" dirty="0"/>
              <a:t>                           </a:t>
            </a:r>
            <a:r>
              <a:rPr lang="uk-UA" dirty="0"/>
              <a:t>= 94,7 К</a:t>
            </a:r>
            <a:r>
              <a:rPr lang="uk-UA" baseline="-25000" dirty="0"/>
              <a:t> </a:t>
            </a:r>
            <a:endParaRPr lang="ru-RU" dirty="0"/>
          </a:p>
          <a:p>
            <a:pPr>
              <a:buFontTx/>
              <a:buNone/>
              <a:defRPr/>
            </a:pP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Відповідь: </a:t>
            </a:r>
            <a:r>
              <a:rPr lang="ru-RU" i="1" dirty="0">
                <a:solidFill>
                  <a:schemeClr val="tx1">
                    <a:lumMod val="75000"/>
                  </a:schemeClr>
                </a:solidFill>
              </a:rPr>
              <a:t>Δ</a:t>
            </a:r>
            <a:r>
              <a:rPr lang="en-US" i="1" dirty="0">
                <a:solidFill>
                  <a:schemeClr val="tx1">
                    <a:lumMod val="75000"/>
                  </a:schemeClr>
                </a:solidFill>
              </a:rPr>
              <a:t>t</a:t>
            </a:r>
            <a:r>
              <a:rPr lang="uk-UA" i="1" baseline="-25000" dirty="0">
                <a:solidFill>
                  <a:schemeClr val="tx1">
                    <a:lumMod val="75000"/>
                  </a:schemeClr>
                </a:solidFill>
              </a:rPr>
              <a:t>т</a:t>
            </a:r>
            <a:r>
              <a:rPr lang="uk-UA" i="1" dirty="0">
                <a:solidFill>
                  <a:schemeClr val="tx1">
                    <a:lumMod val="75000"/>
                  </a:schemeClr>
                </a:solidFill>
              </a:rPr>
              <a:t> = 94,7 К</a:t>
            </a:r>
            <a:endParaRPr lang="ru-RU" i="1" dirty="0">
              <a:solidFill>
                <a:schemeClr val="tx1">
                  <a:lumMod val="75000"/>
                </a:schemeClr>
              </a:solidFill>
            </a:endParaRPr>
          </a:p>
          <a:p>
            <a:pPr>
              <a:defRPr/>
            </a:pPr>
            <a:r>
              <a:rPr lang="uk-UA" dirty="0"/>
              <a:t> </a:t>
            </a:r>
            <a:endParaRPr lang="ru-RU" dirty="0"/>
          </a:p>
          <a:p>
            <a:pPr>
              <a:lnSpc>
                <a:spcPct val="150000"/>
              </a:lnSpc>
              <a:defRPr/>
            </a:pPr>
            <a:endParaRPr lang="ru-RU" dirty="0"/>
          </a:p>
          <a:p>
            <a:pPr>
              <a:defRPr/>
            </a:pPr>
            <a:endParaRPr lang="uk-UA" dirty="0"/>
          </a:p>
        </p:txBody>
      </p:sp>
      <p:sp>
        <p:nvSpPr>
          <p:cNvPr id="3994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994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813" y="3429000"/>
            <a:ext cx="642937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994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75" y="4214813"/>
            <a:ext cx="26860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4" name="Rectangle 5"/>
          <p:cNvSpPr>
            <a:spLocks noChangeArrowheads="1"/>
          </p:cNvSpPr>
          <p:nvPr/>
        </p:nvSpPr>
        <p:spPr bwMode="auto">
          <a:xfrm>
            <a:off x="0" y="876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uk-UA" sz="2200" baseline="-30000">
                <a:cs typeface="Times New Roman" pitchFamily="18" charset="0"/>
              </a:rPr>
              <a:t> </a:t>
            </a:r>
            <a:r>
              <a:rPr lang="ru-RU" sz="900"/>
              <a:t> </a:t>
            </a:r>
            <a:endParaRPr lang="ru-RU"/>
          </a:p>
        </p:txBody>
      </p:sp>
      <p:sp>
        <p:nvSpPr>
          <p:cNvPr id="3994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9946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0" y="4286250"/>
            <a:ext cx="19526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7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214313"/>
            <a:ext cx="4214813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Управляющая кнопка: в начало 11">
            <a:hlinkClick r:id="rId6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" name="Пятиугольник 13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8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CB32679-2035-44E4-7573-68342B423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214282" y="1071546"/>
            <a:ext cx="7072342" cy="857256"/>
          </a:xfrm>
        </p:spPr>
        <p:txBody>
          <a:bodyPr/>
          <a:lstStyle/>
          <a:p>
            <a:br>
              <a:rPr lang="uk-UA" sz="3200" dirty="0">
                <a:solidFill>
                  <a:srgbClr val="C00000"/>
                </a:solidFill>
              </a:rPr>
            </a:br>
            <a:r>
              <a:rPr lang="uk-UA" sz="3200" dirty="0">
                <a:solidFill>
                  <a:srgbClr val="C00000"/>
                </a:solidFill>
                <a:latin typeface="Comic Sans MS" pitchFamily="66" charset="0"/>
              </a:rPr>
              <a:t>ПРО ЗАМОРОЖЕНОГО КОСМОНАВТА</a:t>
            </a: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>
          <a:xfrm>
            <a:off x="3571868" y="1714488"/>
            <a:ext cx="5186363" cy="2714625"/>
          </a:xfrm>
        </p:spPr>
        <p:txBody>
          <a:bodyPr/>
          <a:lstStyle/>
          <a:p>
            <a:r>
              <a:rPr lang="uk-UA" i="1" dirty="0"/>
              <a:t>якщо раптом космонавт опиниться у відкритому космосі …і далеко від найближчих зірок...</a:t>
            </a:r>
          </a:p>
        </p:txBody>
      </p:sp>
      <p:pic>
        <p:nvPicPr>
          <p:cNvPr id="4096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857628"/>
            <a:ext cx="3167063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Рисунок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357438"/>
            <a:ext cx="31432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начало 5">
            <a:hlinkClick r:id="rId4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7" name="Пятиугольник 6"/>
          <p:cNvSpPr/>
          <p:nvPr/>
        </p:nvSpPr>
        <p:spPr>
          <a:xfrm>
            <a:off x="357158" y="500042"/>
            <a:ext cx="4143404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Задача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№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9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E959049-E67E-3EA8-1991-97C044724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500188"/>
            <a:ext cx="7643812" cy="5000625"/>
          </a:xfrm>
        </p:spPr>
        <p:txBody>
          <a:bodyPr>
            <a:normAutofit fontScale="85000" lnSpcReduction="10000"/>
          </a:bodyPr>
          <a:lstStyle/>
          <a:p>
            <a:pPr marL="179388" indent="268288">
              <a:buFontTx/>
              <a:buBlip>
                <a:blip r:embed="rId2"/>
              </a:buBlip>
              <a:defRPr/>
            </a:pPr>
            <a:r>
              <a:rPr lang="uk-UA" dirty="0"/>
              <a:t> </a:t>
            </a:r>
            <a:r>
              <a:rPr lang="uk-UA" i="1" dirty="0"/>
              <a:t>якщо космонавт знаходиться в герметичному скафандрі без теплоізоляції, </a:t>
            </a:r>
            <a:r>
              <a:rPr lang="uk-UA" i="1" dirty="0">
                <a:solidFill>
                  <a:srgbClr val="C00000"/>
                </a:solidFill>
              </a:rPr>
              <a:t>то на 1 </a:t>
            </a:r>
            <a:r>
              <a:rPr lang="uk-UA" i="1" baseline="30000" dirty="0">
                <a:solidFill>
                  <a:srgbClr val="C00000"/>
                </a:solidFill>
              </a:rPr>
              <a:t>0</a:t>
            </a:r>
            <a:r>
              <a:rPr lang="uk-UA" i="1" dirty="0">
                <a:solidFill>
                  <a:srgbClr val="C00000"/>
                </a:solidFill>
              </a:rPr>
              <a:t>С</a:t>
            </a:r>
            <a:r>
              <a:rPr lang="uk-UA" i="1" dirty="0"/>
              <a:t> </a:t>
            </a:r>
            <a:r>
              <a:rPr lang="uk-UA" i="1" dirty="0">
                <a:solidFill>
                  <a:srgbClr val="C00000"/>
                </a:solidFill>
              </a:rPr>
              <a:t> він охолодиться </a:t>
            </a:r>
            <a:r>
              <a:rPr lang="uk-UA" b="1" dirty="0">
                <a:solidFill>
                  <a:srgbClr val="C00000"/>
                </a:solidFill>
                <a:latin typeface="Times New Roman"/>
                <a:cs typeface="Times New Roman"/>
              </a:rPr>
              <a:t>≈</a:t>
            </a:r>
            <a:r>
              <a:rPr lang="uk-UA" i="1" dirty="0">
                <a:solidFill>
                  <a:srgbClr val="C00000"/>
                </a:solidFill>
              </a:rPr>
              <a:t> за 40 </a:t>
            </a:r>
            <a:r>
              <a:rPr lang="uk-UA" i="1" dirty="0" err="1">
                <a:solidFill>
                  <a:srgbClr val="C00000"/>
                </a:solidFill>
              </a:rPr>
              <a:t>хв</a:t>
            </a:r>
            <a:r>
              <a:rPr lang="uk-UA" i="1" dirty="0">
                <a:solidFill>
                  <a:srgbClr val="C00000"/>
                </a:solidFill>
              </a:rPr>
              <a:t>,</a:t>
            </a:r>
            <a:r>
              <a:rPr lang="uk-UA" i="1" dirty="0"/>
              <a:t> навіть якщо поверхня його скафандра буде абсолютно чорною, найефективніше поглинаючою енергію.</a:t>
            </a:r>
          </a:p>
          <a:p>
            <a:pPr marL="179388" indent="268288">
              <a:buFontTx/>
              <a:buBlip>
                <a:blip r:embed="rId2"/>
              </a:buBlip>
              <a:defRPr/>
            </a:pPr>
            <a:r>
              <a:rPr lang="uk-UA" i="1" dirty="0"/>
              <a:t>Насправді космонавту у вакуумі загрожує </a:t>
            </a:r>
            <a:r>
              <a:rPr lang="uk-UA" i="1" dirty="0">
                <a:solidFill>
                  <a:srgbClr val="C00000"/>
                </a:solidFill>
              </a:rPr>
              <a:t>перегрів,</a:t>
            </a:r>
            <a:r>
              <a:rPr lang="uk-UA" i="1" dirty="0"/>
              <a:t> </a:t>
            </a:r>
            <a:r>
              <a:rPr lang="uk-UA" i="1" dirty="0">
                <a:solidFill>
                  <a:srgbClr val="C00000"/>
                </a:solidFill>
              </a:rPr>
              <a:t>потужність тепловиділення людського тіла складає </a:t>
            </a:r>
            <a:r>
              <a:rPr lang="uk-UA" b="1" dirty="0">
                <a:solidFill>
                  <a:srgbClr val="C00000"/>
                </a:solidFill>
                <a:latin typeface="Times New Roman"/>
                <a:cs typeface="Times New Roman"/>
              </a:rPr>
              <a:t>≈</a:t>
            </a:r>
            <a:r>
              <a:rPr lang="uk-UA" i="1" dirty="0">
                <a:solidFill>
                  <a:srgbClr val="C00000"/>
                </a:solidFill>
              </a:rPr>
              <a:t> 100 Вт</a:t>
            </a:r>
            <a:r>
              <a:rPr lang="uk-UA" i="1" dirty="0"/>
              <a:t>;</a:t>
            </a:r>
          </a:p>
          <a:p>
            <a:pPr marL="179388" indent="268288">
              <a:buFontTx/>
              <a:buBlip>
                <a:blip r:embed="rId2"/>
              </a:buBlip>
              <a:defRPr/>
            </a:pPr>
            <a:r>
              <a:rPr lang="uk-UA" i="1" dirty="0"/>
              <a:t> ефективне відведення тепла складає одну з важливих проблем для конструкторів космічних скафандрів.</a:t>
            </a:r>
            <a:endParaRPr lang="ru-RU" i="1" dirty="0"/>
          </a:p>
          <a:p>
            <a:pPr>
              <a:defRPr/>
            </a:pPr>
            <a:endParaRPr lang="uk-UA" dirty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 cstate="print"/>
          <a:srcRect l="6914" t="9160" r="13581" b="8396"/>
          <a:stretch>
            <a:fillRect/>
          </a:stretch>
        </p:blipFill>
        <p:spPr bwMode="auto">
          <a:xfrm>
            <a:off x="7286644" y="4357694"/>
            <a:ext cx="1428760" cy="2236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в начало 4">
            <a:hlinkClick r:id="rId4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Пятиугольник 5"/>
          <p:cNvSpPr/>
          <p:nvPr/>
        </p:nvSpPr>
        <p:spPr>
          <a:xfrm>
            <a:off x="285720" y="428604"/>
            <a:ext cx="7072362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i="1" dirty="0">
                <a:solidFill>
                  <a:srgbClr val="C00000"/>
                </a:solidFill>
                <a:latin typeface="Comic Sans MS" pitchFamily="66" charset="0"/>
              </a:rPr>
              <a:t>Версія №1 </a:t>
            </a:r>
            <a:r>
              <a:rPr lang="uk-UA" sz="4000" i="1" dirty="0" err="1">
                <a:solidFill>
                  <a:srgbClr val="C00000"/>
                </a:solidFill>
                <a:latin typeface="Comic Sans MS" pitchFamily="66" charset="0"/>
              </a:rPr>
              <a:t>–перегрівання</a:t>
            </a:r>
            <a:r>
              <a:rPr lang="uk-UA" sz="4000" i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endParaRPr lang="uk-UA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521371A-133A-346E-43DC-4C79BE8BD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28736"/>
            <a:ext cx="8501062" cy="5072077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Температура тіла людини 310 К,</a:t>
            </a:r>
          </a:p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 площа випромінювання </a:t>
            </a:r>
            <a:r>
              <a:rPr lang="uk-UA" sz="3100" b="1" i="1" dirty="0">
                <a:latin typeface="Times New Roman"/>
                <a:cs typeface="Times New Roman"/>
              </a:rPr>
              <a:t>≈</a:t>
            </a:r>
            <a:r>
              <a:rPr lang="uk-UA" sz="3100" i="1" dirty="0"/>
              <a:t> 2 м</a:t>
            </a:r>
            <a:r>
              <a:rPr lang="uk-UA" sz="3100" i="1" baseline="30000" dirty="0"/>
              <a:t>2</a:t>
            </a:r>
          </a:p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 Випромінювання чорного тіла </a:t>
            </a:r>
            <a:r>
              <a:rPr lang="uk-UA" sz="3100" b="1" i="1" dirty="0">
                <a:latin typeface="Times New Roman"/>
                <a:cs typeface="Times New Roman"/>
              </a:rPr>
              <a:t>≈</a:t>
            </a:r>
            <a:r>
              <a:rPr lang="uk-UA" sz="3100" i="1" dirty="0"/>
              <a:t> 1047 Ват.</a:t>
            </a:r>
          </a:p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 Тепловиділення людини 55-75 Ват ( до100 Ват). </a:t>
            </a:r>
          </a:p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В результаті випромінюється </a:t>
            </a:r>
            <a:r>
              <a:rPr lang="uk-UA" sz="3100" b="1" i="1" dirty="0">
                <a:latin typeface="Times New Roman"/>
                <a:cs typeface="Times New Roman"/>
              </a:rPr>
              <a:t>≈ </a:t>
            </a:r>
            <a:r>
              <a:rPr lang="uk-UA" sz="3100" i="1" dirty="0"/>
              <a:t>947 Ват енергії. </a:t>
            </a:r>
          </a:p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>
                <a:solidFill>
                  <a:srgbClr val="C00000"/>
                </a:solidFill>
              </a:rPr>
              <a:t>Людина остигне на 1</a:t>
            </a:r>
            <a:r>
              <a:rPr lang="uk-UA" sz="3100" i="1" baseline="30000" dirty="0">
                <a:solidFill>
                  <a:srgbClr val="C00000"/>
                </a:solidFill>
              </a:rPr>
              <a:t>0</a:t>
            </a:r>
            <a:r>
              <a:rPr lang="uk-UA" sz="3100" i="1" dirty="0">
                <a:solidFill>
                  <a:srgbClr val="C00000"/>
                </a:solidFill>
              </a:rPr>
              <a:t>С за </a:t>
            </a:r>
            <a:r>
              <a:rPr lang="uk-UA" sz="3100" b="1" i="1" dirty="0">
                <a:solidFill>
                  <a:srgbClr val="C00000"/>
                </a:solidFill>
                <a:latin typeface="Times New Roman"/>
                <a:cs typeface="Times New Roman"/>
              </a:rPr>
              <a:t>≈</a:t>
            </a:r>
            <a:r>
              <a:rPr lang="uk-UA" sz="3100" i="1" dirty="0">
                <a:solidFill>
                  <a:srgbClr val="C00000"/>
                </a:solidFill>
              </a:rPr>
              <a:t> 440 с</a:t>
            </a:r>
            <a:r>
              <a:rPr lang="uk-UA" sz="3100" b="1" i="1" dirty="0">
                <a:solidFill>
                  <a:srgbClr val="C00000"/>
                </a:solidFill>
                <a:latin typeface="Times New Roman"/>
                <a:cs typeface="Times New Roman"/>
              </a:rPr>
              <a:t> ≈ </a:t>
            </a:r>
            <a:r>
              <a:rPr lang="uk-UA" sz="3100" i="1" dirty="0">
                <a:solidFill>
                  <a:srgbClr val="C00000"/>
                </a:solidFill>
              </a:rPr>
              <a:t>7 хв. </a:t>
            </a:r>
          </a:p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Для того, щоб людина не замерзла у відкритому космосі, </a:t>
            </a:r>
            <a:r>
              <a:rPr lang="uk-UA" sz="3100" i="1" dirty="0">
                <a:solidFill>
                  <a:srgbClr val="C00000"/>
                </a:solidFill>
              </a:rPr>
              <a:t>скафандр повинен бути білим або дзеркальним</a:t>
            </a:r>
            <a:r>
              <a:rPr lang="uk-UA" sz="3100" i="1" dirty="0"/>
              <a:t>, щоб знизити випромінювання з 1047 Ват до рівня тепловиділення</a:t>
            </a:r>
          </a:p>
          <a:p>
            <a:pPr marL="179388" indent="268288"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uk-UA" sz="3100" i="1" dirty="0"/>
              <a:t>Для зменшення випромінювання можна згорнутися в позу ембріона, так зменшується площа випромінювання.</a:t>
            </a:r>
            <a:endParaRPr lang="ru-RU" sz="3100" i="1" dirty="0"/>
          </a:p>
          <a:p>
            <a:pPr>
              <a:defRPr/>
            </a:pPr>
            <a:endParaRPr lang="uk-UA" dirty="0"/>
          </a:p>
        </p:txBody>
      </p:sp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85728"/>
            <a:ext cx="2649428" cy="1819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 начало 4">
            <a:hlinkClick r:id="rId4" action="ppaction://hlinksldjump" highlightClick="1"/>
          </p:cNvPr>
          <p:cNvSpPr/>
          <p:nvPr/>
        </p:nvSpPr>
        <p:spPr>
          <a:xfrm>
            <a:off x="8215313" y="6143625"/>
            <a:ext cx="757237" cy="50006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Пятиугольник 5"/>
          <p:cNvSpPr/>
          <p:nvPr/>
        </p:nvSpPr>
        <p:spPr>
          <a:xfrm>
            <a:off x="214282" y="500042"/>
            <a:ext cx="6572296" cy="714380"/>
          </a:xfrm>
          <a:prstGeom prst="homePlate">
            <a:avLst/>
          </a:prstGeom>
          <a:solidFill>
            <a:srgbClr val="CCFF33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i="1" dirty="0">
                <a:solidFill>
                  <a:srgbClr val="C00000"/>
                </a:solidFill>
                <a:latin typeface="Comic Sans MS" pitchFamily="66" charset="0"/>
              </a:rPr>
              <a:t>Версія №</a:t>
            </a:r>
            <a:r>
              <a:rPr lang="en-US" sz="4000" i="1" dirty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uk-UA" sz="4000" i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uk-UA" sz="4000" i="1" dirty="0" err="1">
                <a:solidFill>
                  <a:srgbClr val="C00000"/>
                </a:solidFill>
                <a:latin typeface="Comic Sans MS" pitchFamily="66" charset="0"/>
              </a:rPr>
              <a:t>–замороження</a:t>
            </a:r>
            <a:r>
              <a:rPr lang="uk-UA" sz="4000" i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endParaRPr lang="uk-UA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BD9C5610-2255-B3FA-8F1B-0DB1FFDE2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6858048" cy="676294"/>
          </a:xfrm>
        </p:spPr>
        <p:txBody>
          <a:bodyPr/>
          <a:lstStyle/>
          <a:p>
            <a:r>
              <a:rPr lang="uk-UA" sz="3200" dirty="0"/>
              <a:t>ВЛАСНІ СПОСТЕРЕЖЕННЯ</a:t>
            </a:r>
            <a:br>
              <a:rPr lang="ru-RU" sz="4800" dirty="0"/>
            </a:br>
            <a:endParaRPr lang="uk-UA" dirty="0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285720" y="1428736"/>
            <a:ext cx="4929222" cy="3143272"/>
          </a:xfrm>
        </p:spPr>
        <p:txBody>
          <a:bodyPr>
            <a:normAutofit fontScale="92500" lnSpcReduction="10000"/>
          </a:bodyPr>
          <a:lstStyle/>
          <a:p>
            <a:pPr marL="179388" indent="177800">
              <a:buSzPct val="91000"/>
              <a:buFontTx/>
              <a:buBlip>
                <a:blip r:embed="rId2"/>
              </a:buBlip>
              <a:defRPr/>
            </a:pPr>
            <a:r>
              <a:rPr lang="uk-UA" sz="2400" i="1" dirty="0"/>
              <a:t>…Захворів… «перезаймався» спортом… </a:t>
            </a:r>
          </a:p>
          <a:p>
            <a:pPr marL="179388" indent="177800">
              <a:buSzPct val="91000"/>
              <a:buFontTx/>
              <a:buBlip>
                <a:blip r:embed="rId2"/>
              </a:buBlip>
              <a:defRPr/>
            </a:pPr>
            <a:r>
              <a:rPr lang="uk-UA" sz="2400" i="1" dirty="0"/>
              <a:t> Підвищення температури …</a:t>
            </a:r>
          </a:p>
          <a:p>
            <a:pPr marL="174625" indent="273050">
              <a:buSzPct val="78000"/>
              <a:buFontTx/>
              <a:buBlip>
                <a:blip r:embed="rId2"/>
              </a:buBlip>
              <a:defRPr/>
            </a:pPr>
            <a:r>
              <a:rPr lang="uk-UA" sz="2400" i="1" dirty="0"/>
              <a:t>Фізика медичного термометра…</a:t>
            </a:r>
          </a:p>
          <a:p>
            <a:pPr marL="174625" indent="273050">
              <a:buSzPct val="78000"/>
              <a:buFontTx/>
              <a:buBlip>
                <a:blip r:embed="rId2"/>
              </a:buBlip>
              <a:defRPr/>
            </a:pPr>
            <a:r>
              <a:rPr lang="uk-UA" sz="2400" i="1" dirty="0"/>
              <a:t>Фізика у чайнику та чай з фізикою…</a:t>
            </a:r>
          </a:p>
          <a:p>
            <a:pPr marL="174625" indent="273050">
              <a:buSzPct val="78000"/>
              <a:buFontTx/>
              <a:buBlip>
                <a:blip r:embed="rId2"/>
              </a:buBlip>
              <a:defRPr/>
            </a:pPr>
            <a:r>
              <a:rPr lang="uk-UA" sz="2400" i="1" dirty="0"/>
              <a:t>Теплові явища в медичних процедурах…</a:t>
            </a:r>
          </a:p>
          <a:p>
            <a:pPr marL="174625" indent="273050">
              <a:buSzPct val="78000"/>
              <a:buFontTx/>
              <a:buBlip>
                <a:blip r:embed="rId2"/>
              </a:buBlip>
              <a:defRPr/>
            </a:pPr>
            <a:endParaRPr lang="uk-UA" sz="2400" i="1" dirty="0"/>
          </a:p>
          <a:p>
            <a:pPr marL="179388" indent="177800">
              <a:buSzPct val="91000"/>
              <a:buFontTx/>
              <a:buBlip>
                <a:blip r:embed="rId2"/>
              </a:buBlip>
              <a:defRPr/>
            </a:pPr>
            <a:endParaRPr lang="uk-UA" sz="2400" i="1" dirty="0"/>
          </a:p>
        </p:txBody>
      </p:sp>
      <p:pic>
        <p:nvPicPr>
          <p:cNvPr id="6" name="Рисунок 5" descr="D:\FOTO\Foto\ NIKON\DSCN0121.JPG"/>
          <p:cNvPicPr/>
          <p:nvPr/>
        </p:nvPicPr>
        <p:blipFill>
          <a:blip r:embed="rId3" cstate="print"/>
          <a:srcRect t="11762" r="24671" b="12318"/>
          <a:stretch>
            <a:fillRect/>
          </a:stretch>
        </p:blipFill>
        <p:spPr bwMode="auto">
          <a:xfrm>
            <a:off x="5143504" y="1357298"/>
            <a:ext cx="3524250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B95967A-C189-0F07-F69A-58A5AAE7E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 </a:t>
            </a:r>
            <a:r>
              <a:rPr lang="uk-UA" sz="3600"/>
              <a:t>корисні посилання</a:t>
            </a:r>
          </a:p>
        </p:txBody>
      </p:sp>
      <p:sp>
        <p:nvSpPr>
          <p:cNvPr id="50179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20000"/>
          </a:bodyPr>
          <a:lstStyle/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Біофізика</a:t>
            </a: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на уроках </a:t>
            </a:r>
            <a:r>
              <a:rPr lang="ru-RU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фізики</a:t>
            </a: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Ц.Б. Кац, 1988 </a:t>
            </a:r>
            <a:r>
              <a:rPr lang="ru-RU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Загальний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курс ф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зиолог</a:t>
            </a:r>
            <a:r>
              <a:rPr lang="uk-UA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ії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людини і тварин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/ п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 </a:t>
            </a:r>
            <a:r>
              <a:rPr lang="ru-RU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ред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А. Д. </a:t>
            </a:r>
            <a:r>
              <a:rPr lang="ru-RU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Ноздрачева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 М., 1991. кн. 2.</a:t>
            </a: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</a:t>
            </a:r>
            <a:r>
              <a:rPr lang="uk-UA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мательная</a:t>
            </a: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фізика</a:t>
            </a: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Кн.1,2. Перельман Я.І., 1976 </a:t>
            </a:r>
            <a:r>
              <a:rPr lang="ru-RU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Мак-</a:t>
            </a:r>
            <a:r>
              <a:rPr lang="ru-RU" sz="1900" spc="35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Мюрей</a:t>
            </a: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В. </a:t>
            </a:r>
            <a:r>
              <a:rPr lang="ru-RU" sz="1900" spc="35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Обм</a:t>
            </a:r>
            <a:r>
              <a:rPr lang="uk-UA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 </a:t>
            </a:r>
            <a:r>
              <a:rPr lang="uk-UA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речовин у людини</a:t>
            </a: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М., 1980.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spc="4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Нортон А., </a:t>
            </a:r>
            <a:r>
              <a:rPr lang="ru-RU" sz="1900" spc="4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Эдхолм</a:t>
            </a:r>
            <a:r>
              <a:rPr lang="ru-RU" sz="1900" spc="4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О. </a:t>
            </a:r>
            <a:r>
              <a:rPr lang="uk-UA" sz="1900" spc="4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Людина</a:t>
            </a:r>
            <a:r>
              <a:rPr lang="ru-RU" sz="1900" spc="4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uk-UA" sz="1900" spc="4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умовах</a:t>
            </a:r>
            <a:r>
              <a:rPr lang="ru-RU" sz="1900" spc="4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холода. М., 1957.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Основ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ф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5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зиолог</a:t>
            </a:r>
            <a:r>
              <a:rPr lang="uk-UA" sz="1900" spc="5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ії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/ п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 ред. П. </a:t>
            </a:r>
            <a:r>
              <a:rPr lang="ru-RU" sz="1900" spc="5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Стерки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М., 1984.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Слоним А. Д. </a:t>
            </a:r>
            <a:r>
              <a:rPr lang="uk-UA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ru-RU" sz="1900" spc="35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волюц</a:t>
            </a:r>
            <a:r>
              <a:rPr lang="uk-UA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RU" sz="1900" spc="35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терморегуляц</a:t>
            </a:r>
            <a:r>
              <a:rPr lang="uk-UA" sz="1900" spc="35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ії</a:t>
            </a:r>
            <a:r>
              <a:rPr lang="ru-RU" sz="1900" spc="35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Л., 1986.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</a:t>
            </a:r>
            <a:r>
              <a:rPr lang="uk-UA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2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зиолог</a:t>
            </a:r>
            <a:r>
              <a:rPr lang="uk-UA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я    </a:t>
            </a:r>
            <a:r>
              <a:rPr lang="ru-RU" sz="1900" spc="2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терморегуляц</a:t>
            </a:r>
            <a:r>
              <a:rPr lang="uk-UA" sz="1900" spc="2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ії</a:t>
            </a: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  <a:r>
              <a:rPr lang="uk-UA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Керівництво</a:t>
            </a: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ф</a:t>
            </a:r>
            <a:r>
              <a:rPr lang="uk-UA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2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зиолог</a:t>
            </a:r>
            <a:r>
              <a:rPr lang="uk-UA" sz="1900" spc="2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ії</a:t>
            </a: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/ п</a:t>
            </a:r>
            <a:r>
              <a:rPr lang="uk-UA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2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   ред.</a:t>
            </a:r>
            <a:r>
              <a:rPr lang="ru-RU" sz="1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К. П. 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5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ванова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Л., 1984.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зиолог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людини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рос/ 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uk-UA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 ред. </a:t>
            </a:r>
            <a:r>
              <a:rPr lang="ru-RU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Н.А.Агаджаняна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В.И.Циркина</a:t>
            </a:r>
            <a:r>
              <a:rPr lang="ru-RU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СПб., 1998.</a:t>
            </a:r>
          </a:p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1900" spc="5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олог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людини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рос/ 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 ред. Р. Шмидта, Г. </a:t>
            </a:r>
            <a:r>
              <a:rPr lang="ru-RU" sz="1900" spc="5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Тевса</a:t>
            </a:r>
            <a:r>
              <a:rPr lang="ru-RU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М., 1986. Т. 4.</a:t>
            </a: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sz="1900" spc="5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https://uk.wikipedia.org/</a:t>
            </a:r>
            <a:endParaRPr lang="uk-UA" sz="1900" spc="50" dirty="0">
              <a:solidFill>
                <a:srgbClr val="0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n-US" sz="1900" dirty="0">
                <a:hlinkClick r:id="rId3"/>
              </a:rPr>
              <a:t>www.dni.ru/society/</a:t>
            </a:r>
            <a:endParaRPr lang="uk-UA" sz="1900" dirty="0"/>
          </a:p>
          <a:p>
            <a:pPr marL="514350" indent="-514350">
              <a:lnSpc>
                <a:spcPct val="80000"/>
              </a:lnSpc>
              <a:buFontTx/>
              <a:buAutoNum type="arabicPeriod"/>
            </a:pPr>
            <a:endParaRPr lang="uk-UA" sz="20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143875" y="5857875"/>
            <a:ext cx="828675" cy="9001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1145FE8-9E22-E26D-CDA9-8EB53C964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Н_Сіверський ліцей №1. Бельдяга Олена .2023</a:t>
            </a:r>
            <a:endParaRPr lang="uk-UA"/>
          </a:p>
        </p:txBody>
      </p:sp>
    </p:spTree>
  </p:cSld>
  <p:clrMapOvr>
    <a:masterClrMapping/>
  </p:clrMapOvr>
  <p:transition advTm="13000"/>
</p:sld>
</file>

<file path=ppt/theme/theme1.xml><?xml version="1.0" encoding="utf-8"?>
<a:theme xmlns:a="http://schemas.openxmlformats.org/drawingml/2006/main" name="Тема29">
  <a:themeElements>
    <a:clrScheme name="Default Design 3">
      <a:dk1>
        <a:srgbClr val="85218F"/>
      </a:dk1>
      <a:lt1>
        <a:srgbClr val="FFFFFF"/>
      </a:lt1>
      <a:dk2>
        <a:srgbClr val="F9DBF3"/>
      </a:dk2>
      <a:lt2>
        <a:srgbClr val="808080"/>
      </a:lt2>
      <a:accent1>
        <a:srgbClr val="9461CD"/>
      </a:accent1>
      <a:accent2>
        <a:srgbClr val="4E8DDA"/>
      </a:accent2>
      <a:accent3>
        <a:srgbClr val="FFFFFF"/>
      </a:accent3>
      <a:accent4>
        <a:srgbClr val="711B79"/>
      </a:accent4>
      <a:accent5>
        <a:srgbClr val="C8B7E3"/>
      </a:accent5>
      <a:accent6>
        <a:srgbClr val="467FC5"/>
      </a:accent6>
      <a:hlink>
        <a:srgbClr val="3FBB83"/>
      </a:hlink>
      <a:folHlink>
        <a:srgbClr val="C98C4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2E3038"/>
        </a:dk1>
        <a:lt1>
          <a:srgbClr val="FFFFFF"/>
        </a:lt1>
        <a:dk2>
          <a:srgbClr val="DDDDDD"/>
        </a:dk2>
        <a:lt2>
          <a:srgbClr val="808080"/>
        </a:lt2>
        <a:accent1>
          <a:srgbClr val="5ECC4C"/>
        </a:accent1>
        <a:accent2>
          <a:srgbClr val="DE4A98"/>
        </a:accent2>
        <a:accent3>
          <a:srgbClr val="FFFFFF"/>
        </a:accent3>
        <a:accent4>
          <a:srgbClr val="26272E"/>
        </a:accent4>
        <a:accent5>
          <a:srgbClr val="B6E2B2"/>
        </a:accent5>
        <a:accent6>
          <a:srgbClr val="C94289"/>
        </a:accent6>
        <a:hlink>
          <a:srgbClr val="B89642"/>
        </a:hlink>
        <a:folHlink>
          <a:srgbClr val="4EA4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52A4"/>
        </a:dk1>
        <a:lt1>
          <a:srgbClr val="FFFFFF"/>
        </a:lt1>
        <a:dk2>
          <a:srgbClr val="DBEFF9"/>
        </a:dk2>
        <a:lt2>
          <a:srgbClr val="808080"/>
        </a:lt2>
        <a:accent1>
          <a:srgbClr val="5A87BE"/>
        </a:accent1>
        <a:accent2>
          <a:srgbClr val="DC5270"/>
        </a:accent2>
        <a:accent3>
          <a:srgbClr val="FFFFFF"/>
        </a:accent3>
        <a:accent4>
          <a:srgbClr val="00458B"/>
        </a:accent4>
        <a:accent5>
          <a:srgbClr val="B5C3DB"/>
        </a:accent5>
        <a:accent6>
          <a:srgbClr val="C74965"/>
        </a:accent6>
        <a:hlink>
          <a:srgbClr val="53B630"/>
        </a:hlink>
        <a:folHlink>
          <a:srgbClr val="D45F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5218F"/>
        </a:dk1>
        <a:lt1>
          <a:srgbClr val="FFFFFF"/>
        </a:lt1>
        <a:dk2>
          <a:srgbClr val="F9DBF3"/>
        </a:dk2>
        <a:lt2>
          <a:srgbClr val="808080"/>
        </a:lt2>
        <a:accent1>
          <a:srgbClr val="9461CD"/>
        </a:accent1>
        <a:accent2>
          <a:srgbClr val="4E8DDA"/>
        </a:accent2>
        <a:accent3>
          <a:srgbClr val="FFFFFF"/>
        </a:accent3>
        <a:accent4>
          <a:srgbClr val="711B79"/>
        </a:accent4>
        <a:accent5>
          <a:srgbClr val="C8B7E3"/>
        </a:accent5>
        <a:accent6>
          <a:srgbClr val="467FC5"/>
        </a:accent6>
        <a:hlink>
          <a:srgbClr val="3FBB83"/>
        </a:hlink>
        <a:folHlink>
          <a:srgbClr val="C98C4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Тема29</Template>
  <TotalTime>1391</TotalTime>
  <Words>2982</Words>
  <Application>Microsoft Office PowerPoint</Application>
  <PresentationFormat>Екран (4:3)</PresentationFormat>
  <Paragraphs>308</Paragraphs>
  <Slides>41</Slides>
  <Notes>3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41</vt:i4>
      </vt:variant>
    </vt:vector>
  </HeadingPairs>
  <TitlesOfParts>
    <vt:vector size="51" baseType="lpstr">
      <vt:lpstr>Arial</vt:lpstr>
      <vt:lpstr>Arial Black</vt:lpstr>
      <vt:lpstr>Bookman Old Style</vt:lpstr>
      <vt:lpstr>Calibri</vt:lpstr>
      <vt:lpstr>Cambria Math</vt:lpstr>
      <vt:lpstr>Comic Sans MS</vt:lpstr>
      <vt:lpstr>Consolas</vt:lpstr>
      <vt:lpstr>Corbel</vt:lpstr>
      <vt:lpstr>Times New Roman</vt:lpstr>
      <vt:lpstr>Тема29</vt:lpstr>
      <vt:lpstr>Механізми терморегуляції організму людини</vt:lpstr>
      <vt:lpstr>Мета роботи</vt:lpstr>
      <vt:lpstr>Зміст роботи</vt:lpstr>
      <vt:lpstr>І закон ТД</vt:lpstr>
      <vt:lpstr>Енергообмін у природі</vt:lpstr>
      <vt:lpstr>Жива клітина</vt:lpstr>
      <vt:lpstr>Тепловироблення</vt:lpstr>
      <vt:lpstr>Механізми теплопродукування і тепловіддачі</vt:lpstr>
      <vt:lpstr>Механізми теплопродукування і тепловіддачі</vt:lpstr>
      <vt:lpstr>Гомойотермні організми  </vt:lpstr>
      <vt:lpstr>Тепловий баланс організму</vt:lpstr>
      <vt:lpstr>Презентація PowerPoint</vt:lpstr>
      <vt:lpstr>Джерела тепла в організмі</vt:lpstr>
      <vt:lpstr>АТФ : C10H16N5O13P3</vt:lpstr>
      <vt:lpstr>Класифікація механізмів теплопродукції</vt:lpstr>
      <vt:lpstr>Презентація PowerPoint</vt:lpstr>
      <vt:lpstr>1. Теплопровідність</vt:lpstr>
      <vt:lpstr>2. Тепловипромінювання</vt:lpstr>
      <vt:lpstr>3.  Конвекція. </vt:lpstr>
      <vt:lpstr>4.  Випаровування </vt:lpstr>
      <vt:lpstr>4.  Випаровування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ПРО ЗАМОРОЖЕНОГО КОСМОНАВТА</vt:lpstr>
      <vt:lpstr>Презентація PowerPoint</vt:lpstr>
      <vt:lpstr>Презентація PowerPoint</vt:lpstr>
      <vt:lpstr>ВЛАСНІ СПОСТЕРЕЖЕННЯ </vt:lpstr>
      <vt:lpstr> корисні посилання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Олена Бельдяга</cp:lastModifiedBy>
  <cp:revision>138</cp:revision>
  <dcterms:created xsi:type="dcterms:W3CDTF">2010-09-26T13:33:06Z</dcterms:created>
  <dcterms:modified xsi:type="dcterms:W3CDTF">2023-12-07T14:35:38Z</dcterms:modified>
</cp:coreProperties>
</file>