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2" r:id="rId2"/>
    <p:sldId id="261" r:id="rId3"/>
    <p:sldId id="270" r:id="rId4"/>
    <p:sldId id="256" r:id="rId5"/>
    <p:sldId id="257" r:id="rId6"/>
    <p:sldId id="258" r:id="rId7"/>
    <p:sldId id="259" r:id="rId8"/>
    <p:sldId id="268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9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03.05.2022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qi8Ko9fV3oY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hyperlink" Target="https://www.youtube.com/channel/UCYtu9EnlIk3Nph-Yj_nHd6A" TargetMode="Externa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jpg"/><Relationship Id="rId11" Type="http://schemas.openxmlformats.org/officeDocument/2006/relationships/image" Target="../media/image5.png"/><Relationship Id="rId5" Type="http://schemas.microsoft.com/office/2007/relationships/hdphoto" Target="../media/hdphoto1.wdp"/><Relationship Id="rId10" Type="http://schemas.openxmlformats.org/officeDocument/2006/relationships/hyperlink" Target="https://youtu.be/qi8Ko9fV3oY" TargetMode="External"/><Relationship Id="rId4" Type="http://schemas.openxmlformats.org/officeDocument/2006/relationships/image" Target="../media/image2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image" Target="../media/image2.png"/><Relationship Id="rId16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microsoft.com/office/2007/relationships/hdphoto" Target="../media/hdphoto3.wdp"/><Relationship Id="rId15" Type="http://schemas.openxmlformats.org/officeDocument/2006/relationships/hyperlink" Target="https://youtu.be/qi8Ko9fV3oY" TargetMode="External"/><Relationship Id="rId10" Type="http://schemas.openxmlformats.org/officeDocument/2006/relationships/image" Target="../media/image14.png"/><Relationship Id="rId4" Type="http://schemas.openxmlformats.org/officeDocument/2006/relationships/image" Target="../media/image9.png"/><Relationship Id="rId9" Type="http://schemas.openxmlformats.org/officeDocument/2006/relationships/image" Target="../media/image13.png"/><Relationship Id="rId14" Type="http://schemas.microsoft.com/office/2007/relationships/hdphoto" Target="../media/hdphoto4.wdp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4.wdp"/><Relationship Id="rId5" Type="http://schemas.openxmlformats.org/officeDocument/2006/relationships/image" Target="../media/image17.png"/><Relationship Id="rId10" Type="http://schemas.openxmlformats.org/officeDocument/2006/relationships/image" Target="../media/image5.png"/><Relationship Id="rId4" Type="http://schemas.openxmlformats.org/officeDocument/2006/relationships/image" Target="../media/image18.png"/><Relationship Id="rId9" Type="http://schemas.openxmlformats.org/officeDocument/2006/relationships/hyperlink" Target="https://youtu.be/qi8Ko9fV3oY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qi8Ko9fV3oY" TargetMode="External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hyperlink" Target="https://youtu.be/qi8Ko9fV3oY" TargetMode="External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qi8Ko9fV3oY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6.wdp"/><Relationship Id="rId5" Type="http://schemas.openxmlformats.org/officeDocument/2006/relationships/image" Target="../media/image20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microsoft.com/office/2007/relationships/hdphoto" Target="../media/hdphoto1.wdp"/><Relationship Id="rId7" Type="http://schemas.openxmlformats.org/officeDocument/2006/relationships/hyperlink" Target="https://youtu.be/qi8Ko9fV3oY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7.wdp"/><Relationship Id="rId5" Type="http://schemas.openxmlformats.org/officeDocument/2006/relationships/image" Target="../media/image21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026D80F-9A23-42C0-92CF-6AA5AE78EF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489" y="377761"/>
            <a:ext cx="8697528" cy="4892359"/>
          </a:xfrm>
          <a:prstGeom prst="rect">
            <a:avLst/>
          </a:prstGeom>
        </p:spPr>
      </p:pic>
      <p:pic>
        <p:nvPicPr>
          <p:cNvPr id="1033" name="Picture 9" descr="рисунок, мультфильм, Royaltyfree">
            <a:extLst>
              <a:ext uri="{FF2B5EF4-FFF2-40B4-BE49-F238E27FC236}">
                <a16:creationId xmlns:a16="http://schemas.microsoft.com/office/drawing/2014/main" id="{5F9D4E35-0C8C-48F4-AB5D-E03117663E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3125" b="97375" l="10000" r="90000">
                        <a14:foregroundMark x1="40444" y1="9000" x2="44556" y2="4000"/>
                        <a14:foregroundMark x1="47111" y1="2500" x2="53667" y2="3125"/>
                        <a14:foregroundMark x1="53667" y1="3125" x2="55556" y2="4750"/>
                        <a14:foregroundMark x1="49222" y1="27250" x2="50444" y2="27750"/>
                        <a14:foregroundMark x1="19556" y1="31750" x2="24333" y2="32125"/>
                        <a14:foregroundMark x1="24111" y1="27250" x2="23778" y2="28500"/>
                        <a14:foregroundMark x1="74222" y1="38750" x2="80444" y2="36625"/>
                        <a14:foregroundMark x1="80444" y1="36625" x2="81889" y2="37375"/>
                        <a14:foregroundMark x1="72889" y1="38875" x2="74000" y2="40375"/>
                        <a14:foregroundMark x1="49667" y1="39875" x2="50889" y2="48000"/>
                        <a14:foregroundMark x1="50889" y1="48000" x2="49000" y2="53250"/>
                        <a14:foregroundMark x1="54000" y1="39625" x2="54667" y2="53250"/>
                        <a14:foregroundMark x1="44000" y1="90750" x2="41111" y2="97250"/>
                        <a14:foregroundMark x1="41111" y1="97250" x2="41111" y2="9737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680" r="14691"/>
          <a:stretch/>
        </p:blipFill>
        <p:spPr bwMode="auto">
          <a:xfrm flipH="1">
            <a:off x="8098669" y="1847092"/>
            <a:ext cx="3925212" cy="5010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7"/>
            <a:extLst>
              <a:ext uri="{FF2B5EF4-FFF2-40B4-BE49-F238E27FC236}">
                <a16:creationId xmlns:a16="http://schemas.microsoft.com/office/drawing/2014/main" id="{2DEE8119-DC56-45DB-B8B9-2742F141A78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231" y="5475949"/>
            <a:ext cx="3706467" cy="144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43540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B4D3A4F-E2A5-48F7-9DD7-84675FCD68D8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22577"/>
            <a:ext cx="4935607" cy="4535423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pic>
        <p:nvPicPr>
          <p:cNvPr id="5" name="Рисунок 4">
            <a:hlinkClick r:id="rId7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6159" y="7499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7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6172200" y="4105656"/>
            <a:ext cx="3310128" cy="484632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Рисунок 8">
            <a:hlinkClick r:id="rId10"/>
            <a:extLst>
              <a:ext uri="{FF2B5EF4-FFF2-40B4-BE49-F238E27FC236}">
                <a16:creationId xmlns:a16="http://schemas.microsoft.com/office/drawing/2014/main" id="{030AF902-18E2-4D65-B9A3-88CFA628BC2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079" y="5467895"/>
            <a:ext cx="3706467" cy="144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978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Google Shape;2212;p43">
            <a:extLst>
              <a:ext uri="{FF2B5EF4-FFF2-40B4-BE49-F238E27FC236}">
                <a16:creationId xmlns:a16="http://schemas.microsoft.com/office/drawing/2014/main" id="{671DEB4F-408B-4C8C-A195-C72D578C76EA}"/>
              </a:ext>
            </a:extLst>
          </p:cNvPr>
          <p:cNvSpPr/>
          <p:nvPr/>
        </p:nvSpPr>
        <p:spPr>
          <a:xfrm>
            <a:off x="1753128" y="566320"/>
            <a:ext cx="5112774" cy="755303"/>
          </a:xfrm>
          <a:prstGeom prst="rect">
            <a:avLst/>
          </a:prstGeom>
          <a:blipFill rotWithShape="1">
            <a:blip r:embed="rId4">
              <a:alphaModFix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 l="-9146" t="-122713" r="-9001" b="-203142"/>
            </a:stretch>
          </a:blipFill>
          <a:ln w="38100" cap="flat" cmpd="sng">
            <a:solidFill>
              <a:srgbClr val="689F38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126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8" name="Google Shape;2212;p43">
            <a:extLst>
              <a:ext uri="{FF2B5EF4-FFF2-40B4-BE49-F238E27FC236}">
                <a16:creationId xmlns:a16="http://schemas.microsoft.com/office/drawing/2014/main" id="{92A53AEB-6A89-4B18-8AFE-C0B2DA5406EF}"/>
              </a:ext>
            </a:extLst>
          </p:cNvPr>
          <p:cNvSpPr/>
          <p:nvPr/>
        </p:nvSpPr>
        <p:spPr>
          <a:xfrm>
            <a:off x="2539557" y="1852422"/>
            <a:ext cx="5107466" cy="727587"/>
          </a:xfrm>
          <a:prstGeom prst="rect">
            <a:avLst/>
          </a:prstGeom>
          <a:blipFill rotWithShape="1">
            <a:blip r:embed="rId4">
              <a:alphaModFix/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sharpenSoften amount="25000"/>
                      </a14:imgEffect>
                    </a14:imgLayer>
                  </a14:imgProps>
                </a:ext>
              </a:extLst>
            </a:blip>
            <a:stretch>
              <a:fillRect l="-11554" t="-325431" r="-10829" b="-16647"/>
            </a:stretch>
          </a:blipFill>
          <a:ln w="38100" cap="flat" cmpd="sng">
            <a:solidFill>
              <a:srgbClr val="689F38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126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sp>
        <p:nvSpPr>
          <p:cNvPr id="9" name="Google Shape;2195;p42">
            <a:extLst>
              <a:ext uri="{FF2B5EF4-FFF2-40B4-BE49-F238E27FC236}">
                <a16:creationId xmlns:a16="http://schemas.microsoft.com/office/drawing/2014/main" id="{71E85647-8EE0-4026-8743-025C8C8FBB74}"/>
              </a:ext>
            </a:extLst>
          </p:cNvPr>
          <p:cNvSpPr/>
          <p:nvPr/>
        </p:nvSpPr>
        <p:spPr>
          <a:xfrm>
            <a:off x="2954244" y="3326743"/>
            <a:ext cx="5107465" cy="780054"/>
          </a:xfrm>
          <a:prstGeom prst="rect">
            <a:avLst/>
          </a:prstGeom>
          <a:blipFill rotWithShape="1">
            <a:blip r:embed="rId6">
              <a:alphaModFix/>
            </a:blip>
            <a:stretch>
              <a:fillRect l="-10296" t="-302852" r="-11956" b="-9490"/>
            </a:stretch>
          </a:blipFill>
          <a:ln w="38100" cap="flat" cmpd="sng">
            <a:solidFill>
              <a:srgbClr val="689F38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38100" dir="13500000" algn="br" rotWithShape="0">
              <a:prstClr val="black">
                <a:alpha val="40000"/>
              </a:prst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126">
                <a:latin typeface="Calibri"/>
                <a:ea typeface="Calibri"/>
                <a:cs typeface="Calibri"/>
                <a:sym typeface="Calibri"/>
              </a:rPr>
              <a:t> </a:t>
            </a:r>
            <a:endParaRPr/>
          </a:p>
        </p:txBody>
      </p:sp>
      <p:pic>
        <p:nvPicPr>
          <p:cNvPr id="10" name="Google Shape;321;p28">
            <a:extLst>
              <a:ext uri="{FF2B5EF4-FFF2-40B4-BE49-F238E27FC236}">
                <a16:creationId xmlns:a16="http://schemas.microsoft.com/office/drawing/2014/main" id="{F059E690-1488-4007-8EE5-2BA7717F55C6}"/>
              </a:ext>
            </a:extLst>
          </p:cNvPr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 rot="20440662">
            <a:off x="7798835" y="1804334"/>
            <a:ext cx="633384" cy="614553"/>
          </a:xfrm>
          <a:prstGeom prst="ellipse">
            <a:avLst/>
          </a:prstGeom>
          <a:noFill/>
          <a:ln>
            <a:noFill/>
          </a:ln>
          <a:effectLst>
            <a:glow rad="101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11" name="Прямоугольник 10">
            <a:extLst>
              <a:ext uri="{FF2B5EF4-FFF2-40B4-BE49-F238E27FC236}">
                <a16:creationId xmlns:a16="http://schemas.microsoft.com/office/drawing/2014/main" id="{D8BF901F-F182-465A-A335-D42D930E50F4}"/>
              </a:ext>
            </a:extLst>
          </p:cNvPr>
          <p:cNvSpPr/>
          <p:nvPr/>
        </p:nvSpPr>
        <p:spPr>
          <a:xfrm>
            <a:off x="9278071" y="1841841"/>
            <a:ext cx="2175064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Протон </a:t>
            </a:r>
            <a:endParaRPr lang="uk-UA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D2C41D0-ECFF-4D51-B3B4-A02F4FE1D0BF}"/>
                  </a:ext>
                </a:extLst>
              </p:cNvPr>
              <p:cNvSpPr txBox="1"/>
              <p:nvPr/>
            </p:nvSpPr>
            <p:spPr>
              <a:xfrm>
                <a:off x="8477019" y="1738256"/>
                <a:ext cx="967573" cy="72083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ru-RU" sz="4400" b="1" i="1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</m:t>
                          </m:r>
                        </m:sub>
                        <m:sup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  <m:e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𝐇</m:t>
                          </m:r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 </m:t>
                          </m:r>
                        </m:e>
                      </m:sPre>
                    </m:oMath>
                  </m:oMathPara>
                </a14:m>
                <a:endParaRPr lang="ru-RU" sz="4400" b="1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2D2C41D0-ECFF-4D51-B3B4-A02F4FE1D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77019" y="1738256"/>
                <a:ext cx="967573" cy="720838"/>
              </a:xfrm>
              <a:prstGeom prst="rect">
                <a:avLst/>
              </a:prstGeom>
              <a:blipFill>
                <a:blip r:embed="rId8"/>
                <a:stretch>
                  <a:fillRect b="-6780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3" name="Google Shape;362;p28">
            <a:extLst>
              <a:ext uri="{FF2B5EF4-FFF2-40B4-BE49-F238E27FC236}">
                <a16:creationId xmlns:a16="http://schemas.microsoft.com/office/drawing/2014/main" id="{E90B8056-91B6-4E3D-8D9A-C8E35CBE975F}"/>
              </a:ext>
            </a:extLst>
          </p:cNvPr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 rot="20440662">
            <a:off x="8170536" y="3358774"/>
            <a:ext cx="640358" cy="632997"/>
          </a:xfrm>
          <a:prstGeom prst="ellipse">
            <a:avLst/>
          </a:prstGeom>
          <a:noFill/>
          <a:ln>
            <a:noFill/>
          </a:ln>
          <a:effectLst>
            <a:glow rad="101600">
              <a:schemeClr val="accent5">
                <a:satMod val="175000"/>
                <a:alpha val="40000"/>
              </a:schemeClr>
            </a:glow>
          </a:effec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A1EDA2C-F73B-47EA-BFE0-D0447E8134B8}"/>
                  </a:ext>
                </a:extLst>
              </p:cNvPr>
              <p:cNvSpPr txBox="1"/>
              <p:nvPr/>
            </p:nvSpPr>
            <p:spPr>
              <a:xfrm>
                <a:off x="8816688" y="3260056"/>
                <a:ext cx="776815" cy="72404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ru-RU" sz="4400" b="1" i="1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𝟎</m:t>
                          </m:r>
                        </m:sub>
                        <m:sup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𝟏</m:t>
                          </m:r>
                        </m:sup>
                        <m:e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𝐧</m:t>
                          </m:r>
                        </m:e>
                      </m:sPre>
                    </m:oMath>
                  </m:oMathPara>
                </a14:m>
                <a:endParaRPr lang="ru-RU" sz="4400" b="1" dirty="0"/>
              </a:p>
            </p:txBody>
          </p:sp>
        </mc:Choice>
        <mc:Fallback xmlns=""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EA1EDA2C-F73B-47EA-BFE0-D0447E8134B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16688" y="3260056"/>
                <a:ext cx="776815" cy="724044"/>
              </a:xfrm>
              <a:prstGeom prst="rect">
                <a:avLst/>
              </a:prstGeom>
              <a:blipFill>
                <a:blip r:embed="rId10"/>
                <a:stretch>
                  <a:fillRect b="-588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B91E99D-28F4-4C59-A8B6-CFF56E873A72}"/>
              </a:ext>
            </a:extLst>
          </p:cNvPr>
          <p:cNvSpPr/>
          <p:nvPr/>
        </p:nvSpPr>
        <p:spPr>
          <a:xfrm>
            <a:off x="9593503" y="3352106"/>
            <a:ext cx="2252278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</a:rPr>
              <a:t>Нейтрон</a:t>
            </a:r>
            <a:endParaRPr lang="uk-UA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E85A7D10-B5F6-4CC7-85D1-3867F2566CB3}"/>
              </a:ext>
            </a:extLst>
          </p:cNvPr>
          <p:cNvGrpSpPr/>
          <p:nvPr/>
        </p:nvGrpSpPr>
        <p:grpSpPr>
          <a:xfrm>
            <a:off x="7036642" y="385246"/>
            <a:ext cx="857574" cy="895869"/>
            <a:chOff x="7932305" y="4267803"/>
            <a:chExt cx="857574" cy="895869"/>
          </a:xfrm>
          <a:effectLst>
            <a:glow rad="101600">
              <a:schemeClr val="accent2">
                <a:satMod val="175000"/>
                <a:alpha val="40000"/>
              </a:schemeClr>
            </a:glow>
          </a:effectLst>
        </p:grpSpPr>
        <p:pic>
          <p:nvPicPr>
            <p:cNvPr id="17" name="Google Shape;395;p29">
              <a:extLst>
                <a:ext uri="{FF2B5EF4-FFF2-40B4-BE49-F238E27FC236}">
                  <a16:creationId xmlns:a16="http://schemas.microsoft.com/office/drawing/2014/main" id="{6D13A256-F5AC-4ED8-9CB4-E89CF98424B4}"/>
                </a:ext>
              </a:extLst>
            </p:cNvPr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8290306" y="4390508"/>
              <a:ext cx="499573" cy="494476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18" name="Google Shape;396;p29">
              <a:extLst>
                <a:ext uri="{FF2B5EF4-FFF2-40B4-BE49-F238E27FC236}">
                  <a16:creationId xmlns:a16="http://schemas.microsoft.com/office/drawing/2014/main" id="{7136AE56-C876-4F90-B46F-66CC77BF4D64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8026564" y="4267803"/>
              <a:ext cx="518455" cy="503042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0" name="Google Shape;397;p29">
              <a:extLst>
                <a:ext uri="{FF2B5EF4-FFF2-40B4-BE49-F238E27FC236}">
                  <a16:creationId xmlns:a16="http://schemas.microsoft.com/office/drawing/2014/main" id="{D0E3778D-A287-41A1-A06E-4BF925E1CDAA}"/>
                </a:ext>
              </a:extLst>
            </p:cNvPr>
            <p:cNvPicPr preferRelativeResize="0"/>
            <p:nvPr/>
          </p:nvPicPr>
          <p:blipFill rotWithShape="1">
            <a:blip r:embed="rId11">
              <a:alphaModFix/>
            </a:blip>
            <a:srcRect/>
            <a:stretch/>
          </p:blipFill>
          <p:spPr>
            <a:xfrm>
              <a:off x="7932305" y="4570206"/>
              <a:ext cx="499573" cy="494476"/>
            </a:xfrm>
            <a:prstGeom prst="ellipse">
              <a:avLst/>
            </a:prstGeom>
            <a:noFill/>
            <a:ln>
              <a:noFill/>
            </a:ln>
          </p:spPr>
        </p:pic>
        <p:pic>
          <p:nvPicPr>
            <p:cNvPr id="21" name="Google Shape;398;p29">
              <a:extLst>
                <a:ext uri="{FF2B5EF4-FFF2-40B4-BE49-F238E27FC236}">
                  <a16:creationId xmlns:a16="http://schemas.microsoft.com/office/drawing/2014/main" id="{480D1678-E870-4588-A0D5-7BF42C2BE16B}"/>
                </a:ext>
              </a:extLst>
            </p:cNvPr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8225762" y="4660630"/>
              <a:ext cx="518455" cy="503042"/>
            </a:xfrm>
            <a:prstGeom prst="ellipse">
              <a:avLst/>
            </a:prstGeom>
            <a:noFill/>
            <a:ln>
              <a:noFill/>
            </a:ln>
          </p:spPr>
        </p:pic>
      </p:grpSp>
      <p:sp>
        <p:nvSpPr>
          <p:cNvPr id="22" name="Прямоугольник 21">
            <a:extLst>
              <a:ext uri="{FF2B5EF4-FFF2-40B4-BE49-F238E27FC236}">
                <a16:creationId xmlns:a16="http://schemas.microsoft.com/office/drawing/2014/main" id="{EEF131F0-E9C2-4566-B812-00C3EAD67DF1}"/>
              </a:ext>
            </a:extLst>
          </p:cNvPr>
          <p:cNvSpPr/>
          <p:nvPr/>
        </p:nvSpPr>
        <p:spPr>
          <a:xfrm>
            <a:off x="9024230" y="43352"/>
            <a:ext cx="3963763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endParaRPr lang="uk-UA" sz="32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00"/>
              </a:solidFill>
              <a:effectLst>
                <a:outerShdw blurRad="60007" dist="310007" dir="7680000" sy="30000" kx="1300200" algn="ctr" rotWithShape="0">
                  <a:prstClr val="black">
                    <a:alpha val="32000"/>
                  </a:prstClr>
                </a:outerShdw>
              </a:effectLst>
              <a:latin typeface="AdonisC" panose="02000803070000090003" pitchFamily="50" charset="-52"/>
            </a:endParaRPr>
          </a:p>
          <a:p>
            <a:r>
              <a:rPr lang="uk-UA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 panose="020B0604020202020204" pitchFamily="34" charset="0"/>
                <a:sym typeface="Symbol" panose="05050102010706020507" pitchFamily="18" charset="2"/>
              </a:rPr>
              <a:t>-частинка</a:t>
            </a:r>
            <a:endParaRPr lang="uk-UA" sz="36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54D83E18-5636-403C-B572-6C194F805252}"/>
                  </a:ext>
                </a:extLst>
              </p:cNvPr>
              <p:cNvSpPr txBox="1"/>
              <p:nvPr/>
            </p:nvSpPr>
            <p:spPr>
              <a:xfrm>
                <a:off x="7894216" y="469252"/>
                <a:ext cx="1150315" cy="71904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Pre>
                        <m:sPrePr>
                          <m:ctrlPr>
                            <a:rPr lang="ru-RU" sz="4400" b="1" i="1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</m:ctrlPr>
                        </m:sPrePr>
                        <m:sub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  <m:sup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𝟒</m:t>
                          </m:r>
                        </m:sup>
                        <m:e>
                          <m:r>
                            <a:rPr lang="en-US" sz="4400" b="1" i="0" smtClean="0">
                              <a:solidFill>
                                <a:srgbClr val="FFFF00"/>
                              </a:solidFill>
                              <a:effectLst>
                                <a:outerShdw blurRad="38100" dist="38100" dir="2700000" algn="tl">
                                  <a:srgbClr val="000000">
                                    <a:alpha val="43137"/>
                                  </a:srgbClr>
                                </a:outerShdw>
                              </a:effectLst>
                              <a:latin typeface="Cambria Math" panose="02040503050406030204" pitchFamily="18" charset="0"/>
                            </a:rPr>
                            <m:t>𝐇𝐞</m:t>
                          </m:r>
                        </m:e>
                      </m:sPre>
                    </m:oMath>
                  </m:oMathPara>
                </a14:m>
                <a:endParaRPr lang="ru-RU" sz="4400" b="1" dirty="0"/>
              </a:p>
            </p:txBody>
          </p:sp>
        </mc:Choice>
        <mc:Fallback xmlns="">
          <p:sp>
            <p:nvSpPr>
              <p:cNvPr id="23" name="TextBox 22">
                <a:extLst>
                  <a:ext uri="{FF2B5EF4-FFF2-40B4-BE49-F238E27FC236}">
                    <a16:creationId xmlns:a16="http://schemas.microsoft.com/office/drawing/2014/main" id="{54D83E18-5636-403C-B572-6C194F8052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94216" y="469252"/>
                <a:ext cx="1150315" cy="719043"/>
              </a:xfrm>
              <a:prstGeom prst="rect">
                <a:avLst/>
              </a:prstGeom>
              <a:blipFill>
                <a:blip r:embed="rId12"/>
                <a:stretch>
                  <a:fillRect b="-593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54D883A-EF72-42A8-8561-01FDC000325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6219" y="3308548"/>
            <a:ext cx="2811669" cy="3484025"/>
          </a:xfrm>
          <a:prstGeom prst="rect">
            <a:avLst/>
          </a:prstGeom>
        </p:spPr>
      </p:pic>
      <p:pic>
        <p:nvPicPr>
          <p:cNvPr id="24" name="Рисунок 23">
            <a:hlinkClick r:id="rId15"/>
            <a:extLst>
              <a:ext uri="{FF2B5EF4-FFF2-40B4-BE49-F238E27FC236}">
                <a16:creationId xmlns:a16="http://schemas.microsoft.com/office/drawing/2014/main" id="{4380437B-7502-4F85-B109-4AD43096AF4D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231" y="5475949"/>
            <a:ext cx="3706467" cy="144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5340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5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1" grpId="0"/>
      <p:bldP spid="12" grpId="0"/>
      <p:bldP spid="14" grpId="0"/>
      <p:bldP spid="15" grpId="0"/>
      <p:bldP spid="22" grpId="0"/>
      <p:bldP spid="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320272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Визначте енергетичний вихід ядерної реакції</a:t>
            </a:r>
          </a:p>
          <a:p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1E091D50-E3B4-47A8-ADEC-99D41E7BF3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059195" y="3234906"/>
            <a:ext cx="1795984" cy="359196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FD3E4235-F1F1-4647-81E6-3D59A94444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6219" y="2370102"/>
            <a:ext cx="3569012" cy="442247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05C125B-CFA8-483D-9770-0E10C7B31375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60441" t="24256" r="17881" b="69839"/>
          <a:stretch/>
        </p:blipFill>
        <p:spPr>
          <a:xfrm>
            <a:off x="2981560" y="1736437"/>
            <a:ext cx="6106959" cy="935830"/>
          </a:xfrm>
          <a:prstGeom prst="rect">
            <a:avLst/>
          </a:prstGeom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7" name="Рисунок 6">
            <a:hlinkClick r:id="rId9"/>
            <a:extLst>
              <a:ext uri="{FF2B5EF4-FFF2-40B4-BE49-F238E27FC236}">
                <a16:creationId xmlns:a16="http://schemas.microsoft.com/office/drawing/2014/main" id="{8381B89A-4D5F-43A6-9D89-E04CB094DEA5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231" y="5475949"/>
            <a:ext cx="3706467" cy="144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73494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кількість енергії виділиться під час поділу ядер усіх атомів Урану-235, які містяться в 1,95 кг урану? Уважайте, що внаслідок кожного поділу ядра виділяється енергія 200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МеВ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</a:t>
            </a:r>
            <a:br>
              <a:rPr lang="uk-UA" sz="4000" dirty="0"/>
            </a:br>
            <a:endParaRPr lang="uk-UA" sz="4000" b="1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24CEE52-EA98-4FEA-B430-9A11C4B0B3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219232" y="3234906"/>
            <a:ext cx="1795984" cy="3591969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4DF3BA91-C7CD-4394-9068-FA9476D3FB8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231" y="5475949"/>
            <a:ext cx="3706467" cy="144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81304"/>
            <a:ext cx="11484864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маса Урану-235 знадобиться, щоб за рахунок енергії поділу ядер атомів нагріти 10 000 т води на 10 °С? Уважайте, що внаслідок кожного поділу ядра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виділяється енергія 200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МеВ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. </a:t>
            </a:r>
            <a:br>
              <a:rPr lang="uk-UA" sz="4000" dirty="0"/>
            </a:b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C391633-04CF-4490-AAE2-A651C24550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173226" y="2818569"/>
            <a:ext cx="1925494" cy="3850989"/>
          </a:xfrm>
          <a:prstGeom prst="rect">
            <a:avLst/>
          </a:prstGeom>
        </p:spPr>
      </p:pic>
      <p:pic>
        <p:nvPicPr>
          <p:cNvPr id="8" name="Рисунок 7">
            <a:hlinkClick r:id="rId5"/>
            <a:extLst>
              <a:ext uri="{FF2B5EF4-FFF2-40B4-BE49-F238E27FC236}">
                <a16:creationId xmlns:a16="http://schemas.microsoft.com/office/drawing/2014/main" id="{653D79B5-1FBA-4A33-861B-E0415CB430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231" y="5475949"/>
            <a:ext cx="3706467" cy="144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6520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Яка енергія виділиться внаслідок реакції термоядерного синтезу: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37485" y="2902009"/>
            <a:ext cx="1977995" cy="395599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78F74D-8FC1-4C73-8793-207A9DF7600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0682" t="24647" r="39015" b="68250"/>
          <a:stretch/>
        </p:blipFill>
        <p:spPr>
          <a:xfrm>
            <a:off x="3545015" y="2254420"/>
            <a:ext cx="5179018" cy="1019205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DBEBC657-E444-48FB-A106-ACC4F0B7EA6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231" y="5475949"/>
            <a:ext cx="3706467" cy="144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00054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  <a:cs typeface="Arial"/>
                <a:sym typeface="Arial"/>
              </a:rPr>
              <a:t>Виділяється чи поглинається енергія в ядерній реакції</a:t>
            </a:r>
            <a:endParaRPr lang="uk-UA" sz="4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donisC" panose="02000803070000090003" pitchFamily="50" charset="-52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2387FE33-8481-4D49-B6EF-B081EAAA1A1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34610" y="2702354"/>
            <a:ext cx="2043972" cy="4087945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923F957-48FF-4A99-BE49-58390CE8C88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40378" t="25051" r="38561" b="69697"/>
          <a:stretch/>
        </p:blipFill>
        <p:spPr>
          <a:xfrm>
            <a:off x="2843964" y="2386119"/>
            <a:ext cx="6452266" cy="905164"/>
          </a:xfrm>
          <a:prstGeom prst="rect">
            <a:avLst/>
          </a:prstGeom>
          <a:effectLst>
            <a:glow rad="139700">
              <a:schemeClr val="accent6">
                <a:satMod val="175000"/>
                <a:alpha val="40000"/>
              </a:schemeClr>
            </a:glow>
          </a:effectLst>
        </p:spPr>
      </p:pic>
      <p:pic>
        <p:nvPicPr>
          <p:cNvPr id="9" name="Рисунок 8">
            <a:hlinkClick r:id="rId7"/>
            <a:extLst>
              <a:ext uri="{FF2B5EF4-FFF2-40B4-BE49-F238E27FC236}">
                <a16:creationId xmlns:a16="http://schemas.microsoft.com/office/drawing/2014/main" id="{E1CA27D5-F79C-4F76-8193-AA9453780BE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231" y="5475949"/>
            <a:ext cx="3706467" cy="1445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1312</TotalTime>
  <Words>111</Words>
  <Application>Microsoft Office PowerPoint</Application>
  <PresentationFormat>Широкоэкранный</PresentationFormat>
  <Paragraphs>22</Paragraphs>
  <Slides>8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AdonisC</vt:lpstr>
      <vt:lpstr>Arial</vt:lpstr>
      <vt:lpstr>Calibri</vt:lpstr>
      <vt:lpstr>Cambria Math</vt:lpstr>
      <vt:lpstr>Gill Sans MT</vt:lpstr>
      <vt:lpstr>Symbol</vt:lpstr>
      <vt:lpstr>Галерея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189</cp:revision>
  <dcterms:created xsi:type="dcterms:W3CDTF">2021-03-14T07:47:54Z</dcterms:created>
  <dcterms:modified xsi:type="dcterms:W3CDTF">2022-05-03T12:14:44Z</dcterms:modified>
</cp:coreProperties>
</file>