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8" r:id="rId4"/>
    <p:sldId id="257" r:id="rId5"/>
    <p:sldId id="259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8NxM4YA2Xqg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8NxM4YA2Xqg" TargetMode="External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8NxM4YA2Xq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8NxM4YA2Xq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8NxM4YA2Xq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8NxM4YA2Xq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microsoft.com/office/2007/relationships/hdphoto" Target="../media/hdphoto7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A723723B-BFCE-F2B3-43D8-B697A539426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15" y="5727273"/>
            <a:ext cx="2269396" cy="62939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4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Яка кількість теплоти виділяється в навколишнє середовище при кристалізації 200 г свинцю, взятого при температурі плавлення?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Picture 2" descr="Результат пошуку зображень за запитом &quot;плавления материалов&quot;">
            <a:extLst>
              <a:ext uri="{FF2B5EF4-FFF2-40B4-BE49-F238E27FC236}">
                <a16:creationId xmlns:a16="http://schemas.microsoft.com/office/drawing/2014/main" id="{1D804F22-F1F4-CBCF-571A-977B0AF636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03"/>
          <a:stretch/>
        </p:blipFill>
        <p:spPr bwMode="auto">
          <a:xfrm>
            <a:off x="4022754" y="3132117"/>
            <a:ext cx="5240721" cy="351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61F2DE8-9828-CBE8-5A0C-FFB5725DCF5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57263" y="2553948"/>
            <a:ext cx="2356821" cy="4238625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D8AEC659-FCF3-A440-37F9-0823AA47FB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15" y="5727273"/>
            <a:ext cx="2269396" cy="62939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4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7" y="133363"/>
            <a:ext cx="11598287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Для плавлення шматка парафіну масою 400 г, взятого при температурі плавлення, потрібно 60 кДж тепла. Знайдіть питому теплоту плавлення парафіну.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11" name="Picture 2" descr="Результат пошуку зображень за запитом &quot;плавление парафину&quot;">
            <a:extLst>
              <a:ext uri="{FF2B5EF4-FFF2-40B4-BE49-F238E27FC236}">
                <a16:creationId xmlns:a16="http://schemas.microsoft.com/office/drawing/2014/main" id="{F78AB9AC-1EA1-6E61-7DDA-135B15F29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745" y="3320754"/>
            <a:ext cx="4538509" cy="3403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7040274-EB3C-7273-7E62-D4229BE6005F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9697" y="2619375"/>
            <a:ext cx="2356821" cy="4238625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DA171427-AB2F-4193-FD72-2CC534E9A4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15" y="5727273"/>
            <a:ext cx="2269396" cy="62939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4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2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кількість тепла необхідна для плавлення 100 г олова, взятого при температурі 32 °С? Зобразіть цей процес на графіку.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2" descr="Результат пошуку зображень за запитом &quot;плавление олова&quot;">
            <a:extLst>
              <a:ext uri="{FF2B5EF4-FFF2-40B4-BE49-F238E27FC236}">
                <a16:creationId xmlns:a16="http://schemas.microsoft.com/office/drawing/2014/main" id="{9DB7AFB1-DB80-9D13-C465-58BFA96BB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680" y="2924120"/>
            <a:ext cx="3843712" cy="384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E106A4A-E52D-7240-9243-5074D9ECEA0F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72079" y="2529207"/>
            <a:ext cx="2356821" cy="4238625"/>
          </a:xfrm>
          <a:prstGeom prst="rect">
            <a:avLst/>
          </a:prstGeom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7D2ADE10-96D0-198F-E754-C65552CE2E0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15" y="5727273"/>
            <a:ext cx="2269396" cy="62939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4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9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кількість теплоти необхідна, щоб роз-плавити 500 г льоду, взятого при темпера-турі 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-10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°С, а потім воду нагріти до 20 °С?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B40100F-F404-5589-3664-D29C9D8F10A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96919" y="2619375"/>
            <a:ext cx="2356821" cy="42386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C02B093-E84A-732F-250B-9C0A40689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74" b="94872" l="9091" r="92614">
                        <a14:foregroundMark x1="5114" y1="4274" x2="84659" y2="4701"/>
                        <a14:foregroundMark x1="84659" y1="4701" x2="89205" y2="4274"/>
                        <a14:foregroundMark x1="14773" y1="92308" x2="82955" y2="93590"/>
                        <a14:foregroundMark x1="82955" y1="93590" x2="83523" y2="93162"/>
                        <a14:foregroundMark x1="88068" y1="44444" x2="86364" y2="65385"/>
                        <a14:foregroundMark x1="89773" y1="70940" x2="89205" y2="91880"/>
                        <a14:foregroundMark x1="17614" y1="94017" x2="36932" y2="94444"/>
                        <a14:foregroundMark x1="92614" y1="7265" x2="89205" y2="16239"/>
                        <a14:foregroundMark x1="17045" y1="94872" x2="32386" y2="940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73431" y="3657482"/>
            <a:ext cx="2307116" cy="306741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E7A7B3E-CB05-EB51-9FD3-443ED3EEE2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419" b="93590" l="9091" r="95455">
                        <a14:foregroundMark x1="13636" y1="5128" x2="90909" y2="11538"/>
                        <a14:foregroundMark x1="15341" y1="91026" x2="60227" y2="92735"/>
                        <a14:foregroundMark x1="60227" y1="92735" x2="86364" y2="92308"/>
                        <a14:foregroundMark x1="86364" y1="92308" x2="86364" y2="91880"/>
                        <a14:foregroundMark x1="21023" y1="94017" x2="35795" y2="94017"/>
                        <a14:foregroundMark x1="25000" y1="4274" x2="69886" y2="3846"/>
                        <a14:foregroundMark x1="69886" y1="3846" x2="90909" y2="4274"/>
                        <a14:foregroundMark x1="95455" y1="4274" x2="89773" y2="13675"/>
                        <a14:foregroundMark x1="90341" y1="70940" x2="90341" y2="914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10147" y="3657369"/>
            <a:ext cx="2307116" cy="3067416"/>
          </a:xfrm>
          <a:prstGeom prst="rect">
            <a:avLst/>
          </a:prstGeom>
        </p:spPr>
      </p:pic>
      <p:pic>
        <p:nvPicPr>
          <p:cNvPr id="10" name="Рисунок 9">
            <a:hlinkClick r:id="rId9"/>
            <a:extLst>
              <a:ext uri="{FF2B5EF4-FFF2-40B4-BE49-F238E27FC236}">
                <a16:creationId xmlns:a16="http://schemas.microsoft.com/office/drawing/2014/main" id="{F2D759A5-5FDA-E1AE-D3EB-0486626814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15" y="5727273"/>
            <a:ext cx="2269396" cy="62939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4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7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2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сталевій коробці масою 250 г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розплавля-ють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100 г свинцю. Яка кількість теплоти витратилася на теплові процеси, якщо початкова температура тіл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становила 27 °С?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Picture 2" descr="Результат пошуку зображень за запитом &quot;плавления свинца&quot;">
            <a:extLst>
              <a:ext uri="{FF2B5EF4-FFF2-40B4-BE49-F238E27FC236}">
                <a16:creationId xmlns:a16="http://schemas.microsoft.com/office/drawing/2014/main" id="{9C65A512-80A6-D92D-25FF-4A2958787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39" y="3602475"/>
            <a:ext cx="5515701" cy="310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8633B88-0306-59E3-1915-852A09E4FEC9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96919" y="2619375"/>
            <a:ext cx="2356821" cy="4238625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594AC38F-01E9-38CA-71C4-B6D0CD3D8D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15" y="5727273"/>
            <a:ext cx="2269396" cy="629391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4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9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1959</TotalTime>
  <Words>159</Words>
  <Application>Microsoft Office PowerPoint</Application>
  <PresentationFormat>Широкий екран</PresentationFormat>
  <Paragraphs>15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241</cp:revision>
  <dcterms:created xsi:type="dcterms:W3CDTF">2021-03-14T07:47:54Z</dcterms:created>
  <dcterms:modified xsi:type="dcterms:W3CDTF">2022-11-01T16:23:25Z</dcterms:modified>
</cp:coreProperties>
</file>