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61" r:id="rId2"/>
    <p:sldId id="256" r:id="rId3"/>
    <p:sldId id="258" r:id="rId4"/>
    <p:sldId id="257" r:id="rId5"/>
    <p:sldId id="259" r:id="rId6"/>
    <p:sldId id="268" r:id="rId7"/>
    <p:sldId id="277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70C0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53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7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hyperlink" Target="https://youtu.be/0HTvWfNOsyk" TargetMode="Externa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image" Target="../media/image6.png"/><Relationship Id="rId5" Type="http://schemas.microsoft.com/office/2007/relationships/hdphoto" Target="../media/hdphoto1.wdp"/><Relationship Id="rId10" Type="http://schemas.microsoft.com/office/2007/relationships/hdphoto" Target="../media/hdphoto2.wdp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0HTvWfNOsyk" TargetMode="External"/><Relationship Id="rId5" Type="http://schemas.microsoft.com/office/2007/relationships/hdphoto" Target="../media/hdphoto3.wdp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0HTvWfNOsyk" TargetMode="External"/><Relationship Id="rId5" Type="http://schemas.microsoft.com/office/2007/relationships/hdphoto" Target="../media/hdphoto3.wdp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0HTvWfNOsyk" TargetMode="External"/><Relationship Id="rId5" Type="http://schemas.microsoft.com/office/2007/relationships/hdphoto" Target="../media/hdphoto3.wdp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0HTvWfNOsyk" TargetMode="External"/><Relationship Id="rId5" Type="http://schemas.microsoft.com/office/2007/relationships/hdphoto" Target="../media/hdphoto3.wdp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0HTvWfNOsyk" TargetMode="External"/><Relationship Id="rId5" Type="http://schemas.microsoft.com/office/2007/relationships/hdphoto" Target="../media/hdphoto3.wdp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0HTvWfNOsyk" TargetMode="External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microsoft.com/office/2007/relationships/hdphoto" Target="../media/hdphoto4.wdp"/><Relationship Id="rId4" Type="http://schemas.openxmlformats.org/officeDocument/2006/relationships/image" Target="../media/image9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787" y="598546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1960" y="509016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6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3852539" y="4221018"/>
            <a:ext cx="4809562" cy="746881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9D82DBE-2139-4FA9-9C7B-17EBBF791D9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363" y="2567870"/>
            <a:ext cx="4029637" cy="431542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EF8AC9-7C65-4FEC-91F9-8276F1AE9A1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084" y="2567870"/>
            <a:ext cx="1145236" cy="1145236"/>
          </a:xfrm>
          <a:prstGeom prst="rect">
            <a:avLst/>
          </a:prstGeom>
        </p:spPr>
      </p:pic>
      <p:pic>
        <p:nvPicPr>
          <p:cNvPr id="6" name="Рисунок 5">
            <a:hlinkClick r:id="rId12"/>
            <a:extLst>
              <a:ext uri="{FF2B5EF4-FFF2-40B4-BE49-F238E27FC236}">
                <a16:creationId xmlns:a16="http://schemas.microsoft.com/office/drawing/2014/main" id="{EAD1661B-30D3-D7D8-45BE-F5D0FEC47C7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883" y="5239919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1320272" cy="44012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dirty="0">
                <a:solidFill>
                  <a:schemeClr val="bg1"/>
                </a:solidFill>
                <a:latin typeface="AdonisC" panose="02000803070000090003" pitchFamily="50" charset="-52"/>
              </a:rPr>
              <a:t>Світловий промінь переходить із повітря у прозору рідину. Якщо кут падіння променя становить 45°, то кут заломлення дорівнює 30°. На який кут відхи­ляється промінь від початкового напряму? Знайдіть </a:t>
            </a:r>
          </a:p>
          <a:p>
            <a:r>
              <a:rPr lang="uk-UA" sz="4000" b="1" dirty="0">
                <a:solidFill>
                  <a:schemeClr val="bg1"/>
                </a:solidFill>
                <a:latin typeface="AdonisC" panose="02000803070000090003" pitchFamily="50" charset="-52"/>
              </a:rPr>
              <a:t>показник заломлення рідини.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FD3E4235-F1F1-4647-81E6-3D59A94444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053" y="3363573"/>
            <a:ext cx="2767263" cy="3429000"/>
          </a:xfrm>
          <a:prstGeom prst="rect">
            <a:avLst/>
          </a:prstGeom>
        </p:spPr>
      </p:pic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1297C894-0AFA-3B3E-79CC-03541B04470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47" y="5799198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7731"/>
            <a:ext cx="11484864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Світло падає на плоску межу поділу двох прозорих середовищ. Кут між падаючим і заломленим променями становить 170</a:t>
            </a:r>
            <a:r>
              <a:rPr lang="uk-UA" sz="4000" b="1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0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 ,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а кут падіння - 40</a:t>
            </a:r>
            <a:r>
              <a:rPr lang="uk-UA" sz="4000" b="1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0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 . Визначити кут заломлення променя.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79294AE6-B990-4F2C-8994-95C3E42541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6223" y="3489385"/>
            <a:ext cx="2665531" cy="3302940"/>
          </a:xfrm>
          <a:prstGeom prst="rect">
            <a:avLst/>
          </a:prstGeom>
        </p:spPr>
      </p:pic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30383414-4B81-70FA-5364-22C79E4099A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03" y="5785026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65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32458"/>
            <a:ext cx="11484864" cy="44627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b="1" dirty="0">
                <a:solidFill>
                  <a:schemeClr val="bg1"/>
                </a:solidFill>
                <a:latin typeface="AdonisC" panose="02000803070000090003" pitchFamily="50" charset="-52"/>
              </a:rPr>
              <a:t>Промінь світла потрапляє на поверхню води від підводного джерела освітлення під кутом 35°. Під яким кутом він вийде у повітря? Чи вийде світловий промінь із води в повітря, якщо кут падіння становитиме 50°? </a:t>
            </a:r>
          </a:p>
          <a:p>
            <a:r>
              <a:rPr lang="uk-UA" sz="4000" b="1" dirty="0">
                <a:solidFill>
                  <a:schemeClr val="bg1"/>
                </a:solidFill>
                <a:latin typeface="AdonisC" panose="02000803070000090003" pitchFamily="50" charset="-52"/>
              </a:rPr>
              <a:t>Чому?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79F69F6-F04C-412E-82D8-EB42BD911F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1169" y="3456395"/>
            <a:ext cx="2767263" cy="3429000"/>
          </a:xfrm>
          <a:prstGeom prst="rect">
            <a:avLst/>
          </a:prstGeom>
        </p:spPr>
      </p:pic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15219BD8-FBD2-ED98-EDBC-F4B1FCE1D6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467" y="5837929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7" y="253872"/>
            <a:ext cx="11662941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b="1" dirty="0">
                <a:solidFill>
                  <a:schemeClr val="bg1"/>
                </a:solidFill>
                <a:latin typeface="AdonisC" panose="02000803070000090003" pitchFamily="50" charset="-52"/>
              </a:rPr>
              <a:t>Промінь світла потрапляє на поверхню води під кутом 50°. Під яким кутом повинен впасти промінь на поверхню плексигласу (n=1,5), якщо кут заломлення був таким самим.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DDF6C87-2573-430D-8A9C-79511D3361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00450" y="3555060"/>
            <a:ext cx="2665531" cy="3302940"/>
          </a:xfrm>
          <a:prstGeom prst="rect">
            <a:avLst/>
          </a:prstGeom>
        </p:spPr>
      </p:pic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CFE0E634-4EB5-F8DF-6116-8FCFE6136EB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31" y="5786956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5.</a:t>
            </a:r>
          </a:p>
          <a:p>
            <a:r>
              <a:rPr lang="uk-UA" sz="4000" b="1" dirty="0">
                <a:solidFill>
                  <a:schemeClr val="bg1"/>
                </a:solidFill>
                <a:latin typeface="AdonisC" panose="02000803070000090003" pitchFamily="50" charset="-52"/>
              </a:rPr>
              <a:t>Промінь світла падає під кутом 60° з повітря на поверхню деякого прозорого середовища. Заломлений промінь змістився на 15° щодо свого початкового напрямку. Визначте швидкість поширення світла в другому середовищі, якщо у повітрі швидкість </a:t>
            </a:r>
          </a:p>
          <a:p>
            <a:r>
              <a:rPr lang="uk-UA" sz="4000" b="1" dirty="0">
                <a:solidFill>
                  <a:schemeClr val="bg1"/>
                </a:solidFill>
                <a:latin typeface="AdonisC" panose="02000803070000090003" pitchFamily="50" charset="-52"/>
              </a:rPr>
              <a:t>світла 3∙10</a:t>
            </a:r>
            <a:r>
              <a:rPr lang="uk-UA" sz="4000" b="1" baseline="30000" dirty="0">
                <a:solidFill>
                  <a:schemeClr val="bg1"/>
                </a:solidFill>
                <a:latin typeface="AdonisC" panose="02000803070000090003" pitchFamily="50" charset="-52"/>
              </a:rPr>
              <a:t>8</a:t>
            </a:r>
            <a:r>
              <a:rPr lang="uk-UA" sz="4000" b="1" dirty="0">
                <a:solidFill>
                  <a:schemeClr val="bg1"/>
                </a:solidFill>
                <a:latin typeface="AdonisC" panose="02000803070000090003" pitchFamily="50" charset="-52"/>
              </a:rPr>
              <a:t> м/с.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0AAEB542-02E9-4895-8C22-5B98F728B3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8217" y="3489385"/>
            <a:ext cx="2767263" cy="3429000"/>
          </a:xfrm>
          <a:prstGeom prst="rect">
            <a:avLst/>
          </a:prstGeom>
        </p:spPr>
      </p:pic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3CCE0EEA-6D6E-082A-EBBE-34A2DA987C1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704" y="5744273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6.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 якому з випадків а–г на рисунку правильно показано хід світлового променя, що зазнав заломлення, падаючи з повітря на поверхню прозорого матеріалу?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FC3A251F-A74A-46AE-8CD5-147AAB057F6A}"/>
              </a:ext>
            </a:extLst>
          </p:cNvPr>
          <p:cNvSpPr/>
          <p:nvPr/>
        </p:nvSpPr>
        <p:spPr>
          <a:xfrm>
            <a:off x="6412769" y="6223163"/>
            <a:ext cx="101600" cy="11789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6E6333DF-25B6-4443-803D-E70A5FF6D2A2}"/>
              </a:ext>
            </a:extLst>
          </p:cNvPr>
          <p:cNvSpPr/>
          <p:nvPr/>
        </p:nvSpPr>
        <p:spPr>
          <a:xfrm>
            <a:off x="5333287" y="6268518"/>
            <a:ext cx="101600" cy="11789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2B4F34B-5B0A-611F-36D0-590D1445697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9394" t="35152" r="26439" b="45474"/>
          <a:stretch/>
        </p:blipFill>
        <p:spPr>
          <a:xfrm>
            <a:off x="1228436" y="3589857"/>
            <a:ext cx="7850910" cy="1937222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0AAEB542-02E9-4895-8C22-5B98F728B3C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7665" y="3429000"/>
            <a:ext cx="2767263" cy="3429000"/>
          </a:xfrm>
          <a:prstGeom prst="rect">
            <a:avLst/>
          </a:prstGeom>
        </p:spPr>
      </p:pic>
      <p:pic>
        <p:nvPicPr>
          <p:cNvPr id="10" name="Рисунок 9">
            <a:hlinkClick r:id="rId8"/>
            <a:extLst>
              <a:ext uri="{FF2B5EF4-FFF2-40B4-BE49-F238E27FC236}">
                <a16:creationId xmlns:a16="http://schemas.microsoft.com/office/drawing/2014/main" id="{04CC717B-ECCA-3310-F8E7-71AAEA58302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99" y="5783519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676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1768</TotalTime>
  <Words>232</Words>
  <Application>Microsoft Office PowerPoint</Application>
  <PresentationFormat>Широкий екран</PresentationFormat>
  <Paragraphs>17</Paragraphs>
  <Slides>7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AdonisC</vt:lpstr>
      <vt:lpstr>Arial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204</cp:revision>
  <dcterms:created xsi:type="dcterms:W3CDTF">2021-03-14T07:47:54Z</dcterms:created>
  <dcterms:modified xsi:type="dcterms:W3CDTF">2022-10-30T19:25:18Z</dcterms:modified>
</cp:coreProperties>
</file>