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8" r:id="rId4"/>
    <p:sldId id="257" r:id="rId5"/>
    <p:sldId id="268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26.11.2022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hyperlink" Target="https://youtu.be/IJ998ytggLc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IJ998ytggLc" TargetMode="External"/><Relationship Id="rId3" Type="http://schemas.microsoft.com/office/2007/relationships/hdphoto" Target="../media/hdphoto1.wdp"/><Relationship Id="rId7" Type="http://schemas.microsoft.com/office/2007/relationships/hdphoto" Target="../media/hdphoto4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3.wdp"/><Relationship Id="rId4" Type="http://schemas.openxmlformats.org/officeDocument/2006/relationships/image" Target="../media/image8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IJ998ytggLc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IJ998ytggLc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microsoft.com/office/2007/relationships/hdphoto" Target="../media/hdphoto1.wdp"/><Relationship Id="rId7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microsoft.com/office/2007/relationships/hdphoto" Target="../media/hdphoto5.wdp"/><Relationship Id="rId10" Type="http://schemas.openxmlformats.org/officeDocument/2006/relationships/image" Target="../media/image7.png"/><Relationship Id="rId4" Type="http://schemas.openxmlformats.org/officeDocument/2006/relationships/image" Target="../media/image11.png"/><Relationship Id="rId9" Type="http://schemas.openxmlformats.org/officeDocument/2006/relationships/hyperlink" Target="https://youtu.be/IJ998ytggLc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IJ998ytggLc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9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453793" y="9398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3" name="Рисунок 12">
            <a:hlinkClick r:id="rId12"/>
            <a:extLst>
              <a:ext uri="{FF2B5EF4-FFF2-40B4-BE49-F238E27FC236}">
                <a16:creationId xmlns:a16="http://schemas.microsoft.com/office/drawing/2014/main" id="{90A333AE-62B4-8DF6-DB35-6C44F546D87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94" y="593305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Суміш, яка складається з 5 кг бензину та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3 кг спирту, повністю згоряє. Яка кількість теплоти при цьому виділяється?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Picture 2" descr="Результат пошуку зображень за запитом &quot;burning gasoline&quot;">
            <a:extLst>
              <a:ext uri="{FF2B5EF4-FFF2-40B4-BE49-F238E27FC236}">
                <a16:creationId xmlns:a16="http://schemas.microsoft.com/office/drawing/2014/main" id="{28624147-31F2-FCFB-028F-B304296F13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9191" y="2862608"/>
            <a:ext cx="5510052" cy="3099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рисунок, мультфильм, Royaltyfree">
            <a:extLst>
              <a:ext uri="{FF2B5EF4-FFF2-40B4-BE49-F238E27FC236}">
                <a16:creationId xmlns:a16="http://schemas.microsoft.com/office/drawing/2014/main" id="{0C5EC4DB-6D39-0E94-C7A9-242FE6C8D7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8832978" y="2805297"/>
            <a:ext cx="3174618" cy="405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2AF74153-A603-7D5F-BCCA-20C7361DFD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94" y="593305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9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133363"/>
            <a:ext cx="11484864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спиртівці нагріли 200 г води від 15 °С до 75 °С. При цьому згоріло 6 г спирту. Знайдіть ККД нагрівальної установки.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Picture 2" descr="Результат пошуку зображень за запитом &quot;на спиртовке вода&quot;">
            <a:extLst>
              <a:ext uri="{FF2B5EF4-FFF2-40B4-BE49-F238E27FC236}">
                <a16:creationId xmlns:a16="http://schemas.microsoft.com/office/drawing/2014/main" id="{4AE81ECD-B588-580E-CC81-163FABB1E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858" y="2977743"/>
            <a:ext cx="5204191" cy="2927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Мультфильм мужской персонаж, Разное, ребенок, рука png | PNGWing">
            <a:extLst>
              <a:ext uri="{FF2B5EF4-FFF2-40B4-BE49-F238E27FC236}">
                <a16:creationId xmlns:a16="http://schemas.microsoft.com/office/drawing/2014/main" id="{1EB99F69-7DC2-422F-7E33-A15DB8E74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344" b="99414" l="10000" r="90000">
                        <a14:foregroundMark x1="43696" y1="9277" x2="47826" y2="3516"/>
                        <a14:foregroundMark x1="47826" y1="3516" x2="63478" y2="6934"/>
                        <a14:foregroundMark x1="63478" y1="6934" x2="66087" y2="14258"/>
                        <a14:foregroundMark x1="66087" y1="14258" x2="65761" y2="16699"/>
                        <a14:foregroundMark x1="48261" y1="2344" x2="50435" y2="3516"/>
                        <a14:foregroundMark x1="53913" y1="91016" x2="50217" y2="97363"/>
                        <a14:foregroundMark x1="50217" y1="97363" x2="45652" y2="98438"/>
                        <a14:foregroundMark x1="60870" y1="99414" x2="65326" y2="99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656" y="2266868"/>
            <a:ext cx="4004769" cy="445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26653394-11B1-12D7-B0F0-75F0B58A70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94" y="593305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4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Скільки треба спалити сухих дров, щоб нагріти 1,5 кг води від 25 до 85 °С, якщо для нагрівання води витрачається 65%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теплоти, що виділяється під час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згорання сухих дров?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Picture 2" descr="Результат пошуку зображень за запитом &quot;горят дрова&quot;">
            <a:extLst>
              <a:ext uri="{FF2B5EF4-FFF2-40B4-BE49-F238E27FC236}">
                <a16:creationId xmlns:a16="http://schemas.microsoft.com/office/drawing/2014/main" id="{E1F3B2B4-DA52-60BC-B1AB-84B5DB0C93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5445" y="3953303"/>
            <a:ext cx="4632050" cy="267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человек в фиолетовой рубашке, персонаж мультфильма предпринимателя,  мультфильм молодого человека, раскрашенный вручную, Акварельная живопись,  фиолетовый png | PNGEgg">
            <a:extLst>
              <a:ext uri="{FF2B5EF4-FFF2-40B4-BE49-F238E27FC236}">
                <a16:creationId xmlns:a16="http://schemas.microsoft.com/office/drawing/2014/main" id="{D6C96765-C611-8F56-376E-4DD0D67989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471" b="96397" l="10000" r="90000">
                        <a14:foregroundMark x1="48556" y1="22353" x2="55222" y2="22206"/>
                        <a14:foregroundMark x1="38222" y1="13309" x2="39333" y2="10294"/>
                        <a14:foregroundMark x1="53000" y1="2647" x2="62444" y2="5956"/>
                        <a14:foregroundMark x1="62444" y1="5956" x2="62444" y2="6103"/>
                        <a14:foregroundMark x1="47333" y1="1912" x2="56111" y2="1544"/>
                        <a14:foregroundMark x1="41444" y1="31544" x2="50667" y2="47206"/>
                        <a14:foregroundMark x1="38889" y1="30588" x2="48556" y2="48162"/>
                        <a14:foregroundMark x1="48556" y1="48162" x2="47667" y2="58897"/>
                        <a14:foregroundMark x1="39556" y1="30956" x2="32778" y2="45662"/>
                        <a14:foregroundMark x1="32778" y1="45662" x2="47667" y2="60294"/>
                        <a14:foregroundMark x1="61556" y1="32500" x2="63667" y2="48162"/>
                        <a14:foregroundMark x1="63667" y1="48162" x2="54556" y2="52941"/>
                        <a14:foregroundMark x1="54556" y1="52941" x2="79222" y2="43309"/>
                        <a14:foregroundMark x1="72222" y1="40588" x2="83111" y2="42059"/>
                        <a14:foregroundMark x1="83111" y1="42059" x2="76444" y2="47206"/>
                        <a14:foregroundMark x1="84889" y1="42206" x2="74111" y2="47794"/>
                        <a14:foregroundMark x1="83556" y1="41544" x2="77556" y2="46103"/>
                        <a14:foregroundMark x1="87333" y1="43088" x2="87333" y2="43088"/>
                        <a14:foregroundMark x1="85889" y1="42794" x2="85889" y2="42794"/>
                        <a14:foregroundMark x1="85667" y1="42353" x2="87556" y2="42794"/>
                        <a14:foregroundMark x1="35444" y1="29706" x2="33333" y2="33897"/>
                        <a14:foregroundMark x1="85444" y1="42059" x2="88667" y2="42206"/>
                        <a14:foregroundMark x1="83889" y1="45000" x2="87111" y2="43456"/>
                        <a14:foregroundMark x1="77556" y1="49265" x2="82778" y2="46029"/>
                        <a14:foregroundMark x1="54444" y1="56691" x2="58778" y2="63235"/>
                        <a14:foregroundMark x1="58778" y1="63235" x2="61778" y2="82059"/>
                        <a14:foregroundMark x1="63444" y1="51397" x2="61333" y2="59853"/>
                        <a14:foregroundMark x1="50000" y1="60441" x2="43556" y2="85956"/>
                        <a14:foregroundMark x1="43667" y1="85588" x2="41556" y2="92500"/>
                        <a14:foregroundMark x1="41556" y1="92500" x2="42000" y2="963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057630" y="2105894"/>
            <a:ext cx="3144971" cy="475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7"/>
            <a:extLst>
              <a:ext uri="{FF2B5EF4-FFF2-40B4-BE49-F238E27FC236}">
                <a16:creationId xmlns:a16="http://schemas.microsoft.com/office/drawing/2014/main" id="{309F90B4-E2D8-E467-36F2-AAB710E7728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94" y="593305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Яка кількість теплоти виділиться при повному згорянні 30 кг палива кам’яного вугілля? Скільки води можна нагріти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від 15°С до 55 °С цією кількістю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теплоти?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Picture 2" descr="Мультфильм мужской персонаж, Разное, ребенок, рука png | PNGWing">
            <a:extLst>
              <a:ext uri="{FF2B5EF4-FFF2-40B4-BE49-F238E27FC236}">
                <a16:creationId xmlns:a16="http://schemas.microsoft.com/office/drawing/2014/main" id="{4CC36275-7C73-6B70-FB4C-27CB4D029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44" b="99414" l="10000" r="90000">
                        <a14:foregroundMark x1="43696" y1="9277" x2="47826" y2="3516"/>
                        <a14:foregroundMark x1="47826" y1="3516" x2="63478" y2="6934"/>
                        <a14:foregroundMark x1="63478" y1="6934" x2="66087" y2="14258"/>
                        <a14:foregroundMark x1="66087" y1="14258" x2="65761" y2="16699"/>
                        <a14:foregroundMark x1="48261" y1="2344" x2="50435" y2="3516"/>
                        <a14:foregroundMark x1="53913" y1="91016" x2="50217" y2="97363"/>
                        <a14:foregroundMark x1="50217" y1="97363" x2="45652" y2="98438"/>
                        <a14:foregroundMark x1="60870" y1="99414" x2="65326" y2="9941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042" y="2276105"/>
            <a:ext cx="4004769" cy="445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CFE67FAC-FE4A-0A1C-2DB6-3C5568FECDD9}"/>
              </a:ext>
            </a:extLst>
          </p:cNvPr>
          <p:cNvGrpSpPr/>
          <p:nvPr/>
        </p:nvGrpSpPr>
        <p:grpSpPr>
          <a:xfrm>
            <a:off x="4656631" y="3361852"/>
            <a:ext cx="4256459" cy="3363046"/>
            <a:chOff x="4656631" y="3361852"/>
            <a:chExt cx="4256459" cy="3363046"/>
          </a:xfrm>
        </p:grpSpPr>
        <p:pic>
          <p:nvPicPr>
            <p:cNvPr id="2050" name="Picture 2" descr="Важно! Самовозгорание угля - Статьи - 267 ПСЧ 6 ПСО ФПС ГПС ГУ МЧС России  по Свердловской области - Органы и учреждения - Безопасность - Волчанский  городской округ">
              <a:extLst>
                <a:ext uri="{FF2B5EF4-FFF2-40B4-BE49-F238E27FC236}">
                  <a16:creationId xmlns:a16="http://schemas.microsoft.com/office/drawing/2014/main" id="{7A897A4A-9643-293E-D0A3-73E0F7FB13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89236" y="4189516"/>
              <a:ext cx="3823854" cy="25353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чайник png | PNGWing">
              <a:extLst>
                <a:ext uri="{FF2B5EF4-FFF2-40B4-BE49-F238E27FC236}">
                  <a16:creationId xmlns:a16="http://schemas.microsoft.com/office/drawing/2014/main" id="{D876F62B-ACBC-B469-A592-6ABE7B100DC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6522" b="83370" l="2283" r="97935">
                          <a14:foregroundMark x1="9022" y1="23261" x2="15435" y2="29348"/>
                          <a14:foregroundMark x1="15435" y1="29348" x2="9239" y2="25978"/>
                          <a14:foregroundMark x1="9239" y1="25978" x2="8261" y2="26848"/>
                          <a14:foregroundMark x1="8152" y1="17391" x2="1630" y2="25543"/>
                          <a14:foregroundMark x1="1630" y1="25543" x2="4130" y2="36196"/>
                          <a14:foregroundMark x1="4130" y1="36196" x2="14891" y2="39783"/>
                          <a14:foregroundMark x1="14891" y1="39783" x2="20326" y2="32935"/>
                          <a14:foregroundMark x1="20326" y1="32935" x2="21630" y2="23261"/>
                          <a14:foregroundMark x1="21630" y1="23261" x2="13478" y2="19674"/>
                          <a14:foregroundMark x1="13478" y1="19674" x2="6413" y2="19674"/>
                          <a14:foregroundMark x1="26413" y1="36630" x2="25652" y2="43587"/>
                          <a14:foregroundMark x1="25652" y1="43587" x2="30326" y2="44457"/>
                          <a14:foregroundMark x1="57500" y1="29457" x2="60543" y2="22391"/>
                          <a14:foregroundMark x1="60543" y1="22391" x2="68043" y2="16848"/>
                          <a14:foregroundMark x1="68043" y1="16848" x2="79239" y2="16630"/>
                          <a14:foregroundMark x1="79239" y1="16630" x2="87717" y2="20435"/>
                          <a14:foregroundMark x1="87717" y1="20435" x2="88804" y2="21522"/>
                          <a14:foregroundMark x1="55000" y1="34891" x2="53478" y2="42826"/>
                          <a14:foregroundMark x1="53478" y1="42826" x2="53261" y2="42935"/>
                          <a14:foregroundMark x1="52935" y1="35435" x2="52609" y2="46087"/>
                          <a14:foregroundMark x1="52609" y1="46087" x2="55761" y2="31413"/>
                          <a14:foregroundMark x1="87935" y1="27826" x2="89674" y2="38804"/>
                          <a14:foregroundMark x1="89674" y1="38804" x2="88913" y2="25435"/>
                          <a14:foregroundMark x1="89891" y1="38913" x2="89565" y2="42935"/>
                          <a14:foregroundMark x1="91848" y1="51957" x2="89348" y2="65761"/>
                          <a14:foregroundMark x1="89348" y1="65761" x2="80652" y2="73587"/>
                          <a14:foregroundMark x1="80652" y1="73587" x2="82609" y2="74565"/>
                          <a14:foregroundMark x1="96848" y1="59891" x2="95652" y2="67935"/>
                          <a14:foregroundMark x1="95652" y1="67935" x2="81522" y2="80435"/>
                          <a14:foregroundMark x1="81522" y1="80435" x2="66196" y2="83478"/>
                          <a14:foregroundMark x1="96413" y1="55652" x2="97065" y2="64457"/>
                          <a14:foregroundMark x1="97065" y1="64457" x2="95000" y2="73913"/>
                          <a14:foregroundMark x1="95000" y1="73913" x2="94457" y2="74457"/>
                          <a14:foregroundMark x1="99022" y1="60652" x2="97935" y2="71957"/>
                          <a14:foregroundMark x1="97935" y1="71957" x2="97391" y2="72609"/>
                          <a14:foregroundMark x1="69348" y1="31522" x2="68587" y2="33370"/>
                          <a14:foregroundMark x1="36630" y1="52391" x2="34783" y2="51848"/>
                          <a14:foregroundMark x1="69565" y1="40109" x2="73587" y2="39348"/>
                          <a14:foregroundMark x1="69783" y1="40435" x2="74891" y2="39239"/>
                          <a14:foregroundMark x1="75978" y1="38804" x2="70109" y2="42174"/>
                          <a14:foregroundMark x1="75978" y1="39348" x2="71413" y2="41630"/>
                          <a14:foregroundMark x1="2500" y1="20652" x2="2283" y2="35543"/>
                          <a14:foregroundMark x1="53478" y1="35435" x2="51630" y2="46848"/>
                          <a14:foregroundMark x1="52065" y1="40000" x2="52065" y2="47717"/>
                          <a14:foregroundMark x1="53043" y1="34565" x2="51957" y2="45761"/>
                          <a14:foregroundMark x1="51957" y1="45761" x2="52283" y2="46739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333" b="10713"/>
            <a:stretch/>
          </p:blipFill>
          <p:spPr bwMode="auto">
            <a:xfrm>
              <a:off x="4656631" y="3361852"/>
              <a:ext cx="3530600" cy="26816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0412DF38-0219-4035-6839-F816C2482CA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94" y="593305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нагрівнику із ККД 40% в алюмінієвій каструлі масою 2 кг необхідно довести до кипіння 4 л води, що має температуру 20 °С. Визначте витрати гасу на нагрівання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води й каструлі.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pic>
        <p:nvPicPr>
          <p:cNvPr id="3" name="Picture 2" descr="Кастрюля с паром на огне газовой плиты, приготовление пищи, изолированные  на белом | Премиум векторы">
            <a:extLst>
              <a:ext uri="{FF2B5EF4-FFF2-40B4-BE49-F238E27FC236}">
                <a16:creationId xmlns:a16="http://schemas.microsoft.com/office/drawing/2014/main" id="{C036A5A2-7ABA-B3FB-E00E-FE2683F9AC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28" t="25486" r="15766" b="21846"/>
          <a:stretch/>
        </p:blipFill>
        <p:spPr bwMode="auto">
          <a:xfrm>
            <a:off x="5101735" y="3571008"/>
            <a:ext cx="4174265" cy="3153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9" descr="рисунок, мультфильм, Royaltyfree">
            <a:extLst>
              <a:ext uri="{FF2B5EF4-FFF2-40B4-BE49-F238E27FC236}">
                <a16:creationId xmlns:a16="http://schemas.microsoft.com/office/drawing/2014/main" id="{46196E44-0721-7ACD-78B8-A43CD4EEAE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9017382" y="2805297"/>
            <a:ext cx="3174618" cy="4052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8AC5D796-85D4-9D6B-5576-3574662316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94" y="5933059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2128</TotalTime>
  <Words>188</Words>
  <Application>Microsoft Office PowerPoint</Application>
  <PresentationFormat>Широкий екран</PresentationFormat>
  <Paragraphs>20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262</cp:revision>
  <dcterms:created xsi:type="dcterms:W3CDTF">2021-03-14T07:47:54Z</dcterms:created>
  <dcterms:modified xsi:type="dcterms:W3CDTF">2022-11-26T20:30:48Z</dcterms:modified>
</cp:coreProperties>
</file>