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780" r:id="rId2"/>
  </p:sldMasterIdLst>
  <p:notesMasterIdLst>
    <p:notesMasterId r:id="rId22"/>
  </p:notesMasterIdLst>
  <p:sldIdLst>
    <p:sldId id="256" r:id="rId3"/>
    <p:sldId id="282" r:id="rId4"/>
    <p:sldId id="259" r:id="rId5"/>
    <p:sldId id="260" r:id="rId6"/>
    <p:sldId id="283" r:id="rId7"/>
    <p:sldId id="258" r:id="rId8"/>
    <p:sldId id="270" r:id="rId9"/>
    <p:sldId id="279" r:id="rId10"/>
    <p:sldId id="278" r:id="rId11"/>
    <p:sldId id="262" r:id="rId12"/>
    <p:sldId id="264" r:id="rId13"/>
    <p:sldId id="276" r:id="rId14"/>
    <p:sldId id="266" r:id="rId15"/>
    <p:sldId id="274" r:id="rId16"/>
    <p:sldId id="275" r:id="rId17"/>
    <p:sldId id="277" r:id="rId18"/>
    <p:sldId id="267" r:id="rId19"/>
    <p:sldId id="268" r:id="rId20"/>
    <p:sldId id="269"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70" d="100"/>
          <a:sy n="70" d="100"/>
        </p:scale>
        <p:origin x="139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3EB786-9C48-444D-AE88-26712B630727}" type="datetimeFigureOut">
              <a:rPr lang="ru-RU" smtClean="0"/>
              <a:t>26.12.2024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DEA264-EBFA-4BF2-9328-26CA332BD82B}" type="slidenum">
              <a:rPr lang="ru-RU" smtClean="0"/>
              <a:t>‹#›</a:t>
            </a:fld>
            <a:endParaRPr lang="ru-RU"/>
          </a:p>
        </p:txBody>
      </p:sp>
    </p:spTree>
    <p:extLst>
      <p:ext uri="{BB962C8B-B14F-4D97-AF65-F5344CB8AC3E}">
        <p14:creationId xmlns:p14="http://schemas.microsoft.com/office/powerpoint/2010/main" val="29286871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4DEA264-EBFA-4BF2-9328-26CA332BD82B}" type="slidenum">
              <a:rPr lang="ru-RU" smtClean="0"/>
              <a:t>2</a:t>
            </a:fld>
            <a:endParaRPr lang="ru-RU"/>
          </a:p>
        </p:txBody>
      </p:sp>
    </p:spTree>
    <p:extLst>
      <p:ext uri="{BB962C8B-B14F-4D97-AF65-F5344CB8AC3E}">
        <p14:creationId xmlns:p14="http://schemas.microsoft.com/office/powerpoint/2010/main" val="2092787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4DEA264-EBFA-4BF2-9328-26CA332BD82B}" type="slidenum">
              <a:rPr lang="ru-RU" smtClean="0"/>
              <a:t>7</a:t>
            </a:fld>
            <a:endParaRPr lang="ru-RU"/>
          </a:p>
        </p:txBody>
      </p:sp>
    </p:spTree>
    <p:extLst>
      <p:ext uri="{BB962C8B-B14F-4D97-AF65-F5344CB8AC3E}">
        <p14:creationId xmlns:p14="http://schemas.microsoft.com/office/powerpoint/2010/main" val="3085898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51E67656-3ED7-482D-B0E1-B483EB130B80}" type="datetimeFigureOut">
              <a:rPr lang="ru-RU">
                <a:solidFill>
                  <a:prstClr val="black">
                    <a:tint val="75000"/>
                  </a:prstClr>
                </a:solidFill>
              </a:rPr>
              <a:pPr>
                <a:defRPr/>
              </a:pPr>
              <a:t>26.12.2024</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DD142796-E7E4-45A7-8628-977E78B2D576}"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2237485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06E743CB-D6C0-4B3D-825F-5D2FF75BF98B}" type="datetimeFigureOut">
              <a:rPr lang="ru-RU">
                <a:solidFill>
                  <a:prstClr val="black">
                    <a:tint val="75000"/>
                  </a:prstClr>
                </a:solidFill>
              </a:rPr>
              <a:pPr>
                <a:defRPr/>
              </a:pPr>
              <a:t>26.12.2024</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1A654EA8-2513-43DC-A797-F85D519B83A3}"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420539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2E65DA7D-965A-4A48-8CEF-D38B50C93458}" type="datetimeFigureOut">
              <a:rPr lang="ru-RU">
                <a:solidFill>
                  <a:prstClr val="black">
                    <a:tint val="75000"/>
                  </a:prstClr>
                </a:solidFill>
              </a:rPr>
              <a:pPr>
                <a:defRPr/>
              </a:pPr>
              <a:t>26.12.2024</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0E7FAD8A-D370-4142-9B43-4FF42E26BC1F}"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1850325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C5736D49-CA9B-4217-AD8C-7E3B32F9667B}" type="datetimeFigureOut">
              <a:rPr lang="ru-RU">
                <a:solidFill>
                  <a:prstClr val="black">
                    <a:tint val="75000"/>
                  </a:prstClr>
                </a:solidFill>
              </a:rPr>
              <a:pPr>
                <a:defRPr/>
              </a:pPr>
              <a:t>26.12.2024</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BF93DEDB-3596-46EA-9E0C-D968E49EAA9C}"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2321656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0B562187-8AEF-41F6-8218-DE1019725340}" type="datetimeFigureOut">
              <a:rPr lang="ru-RU">
                <a:solidFill>
                  <a:prstClr val="black">
                    <a:tint val="75000"/>
                  </a:prstClr>
                </a:solidFill>
              </a:rPr>
              <a:pPr>
                <a:defRPr/>
              </a:pPr>
              <a:t>26.12.2024</a:t>
            </a:fld>
            <a:endParaRPr lang="ru-RU">
              <a:solidFill>
                <a:prstClr val="black">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9" name="Номер слайда 5"/>
          <p:cNvSpPr>
            <a:spLocks noGrp="1"/>
          </p:cNvSpPr>
          <p:nvPr>
            <p:ph type="sldNum" sz="quarter" idx="12"/>
          </p:nvPr>
        </p:nvSpPr>
        <p:spPr/>
        <p:txBody>
          <a:bodyPr/>
          <a:lstStyle>
            <a:lvl1pPr>
              <a:defRPr/>
            </a:lvl1pPr>
          </a:lstStyle>
          <a:p>
            <a:pPr>
              <a:defRPr/>
            </a:pPr>
            <a:fld id="{8118523A-1642-487C-AAD8-C058B366B188}"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926190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1FE46D52-8DE2-4A49-A485-38EFFA63E950}" type="datetimeFigureOut">
              <a:rPr lang="ru-RU">
                <a:solidFill>
                  <a:prstClr val="black">
                    <a:tint val="75000"/>
                  </a:prstClr>
                </a:solidFill>
              </a:rPr>
              <a:pPr>
                <a:defRPr/>
              </a:pPr>
              <a:t>26.12.2024</a:t>
            </a:fld>
            <a:endParaRPr lang="ru-RU">
              <a:solidFill>
                <a:prstClr val="black">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5" name="Номер слайда 5"/>
          <p:cNvSpPr>
            <a:spLocks noGrp="1"/>
          </p:cNvSpPr>
          <p:nvPr>
            <p:ph type="sldNum" sz="quarter" idx="12"/>
          </p:nvPr>
        </p:nvSpPr>
        <p:spPr/>
        <p:txBody>
          <a:bodyPr/>
          <a:lstStyle>
            <a:lvl1pPr>
              <a:defRPr/>
            </a:lvl1pPr>
          </a:lstStyle>
          <a:p>
            <a:pPr>
              <a:defRPr/>
            </a:pPr>
            <a:fld id="{05333CD8-5C4D-4C7C-9129-4A1A651E7CBA}"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3368336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FBC09E09-A025-4E4F-A282-9DA3843CB02E}" type="datetimeFigureOut">
              <a:rPr lang="ru-RU">
                <a:solidFill>
                  <a:prstClr val="black">
                    <a:tint val="75000"/>
                  </a:prstClr>
                </a:solidFill>
              </a:rPr>
              <a:pPr>
                <a:defRPr/>
              </a:pPr>
              <a:t>26.12.2024</a:t>
            </a:fld>
            <a:endParaRPr lang="ru-RU">
              <a:solidFill>
                <a:prstClr val="black">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4" name="Номер слайда 5"/>
          <p:cNvSpPr>
            <a:spLocks noGrp="1"/>
          </p:cNvSpPr>
          <p:nvPr>
            <p:ph type="sldNum" sz="quarter" idx="12"/>
          </p:nvPr>
        </p:nvSpPr>
        <p:spPr/>
        <p:txBody>
          <a:bodyPr/>
          <a:lstStyle>
            <a:lvl1pPr>
              <a:defRPr/>
            </a:lvl1pPr>
          </a:lstStyle>
          <a:p>
            <a:pPr>
              <a:defRPr/>
            </a:pPr>
            <a:fld id="{5D98D189-1E28-4745-A7F3-D1CA64C09105}"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1332583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8ECE483C-36B7-480A-94AE-B90A66A713E6}" type="datetimeFigureOut">
              <a:rPr lang="ru-RU">
                <a:solidFill>
                  <a:prstClr val="black">
                    <a:tint val="75000"/>
                  </a:prstClr>
                </a:solidFill>
              </a:rPr>
              <a:pPr>
                <a:defRPr/>
              </a:pPr>
              <a:t>26.12.2024</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BB5FA138-B0A5-4007-8AB9-9DC12B90F309}"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2894098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31B8FCBD-9C50-462D-A2D9-66D44C140688}" type="datetimeFigureOut">
              <a:rPr lang="ru-RU">
                <a:solidFill>
                  <a:prstClr val="black">
                    <a:tint val="75000"/>
                  </a:prstClr>
                </a:solidFill>
              </a:rPr>
              <a:pPr>
                <a:defRPr/>
              </a:pPr>
              <a:t>26.12.2024</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C909F4B8-0B67-4A47-BCE0-F22DBACE94A5}"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285738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8E1F2B9-6E6C-4C52-BDFC-16D4EC41D7AB}" type="datetimeFigureOut">
              <a:rPr lang="ru-RU">
                <a:solidFill>
                  <a:prstClr val="black">
                    <a:tint val="75000"/>
                  </a:prstClr>
                </a:solidFill>
              </a:rPr>
              <a:pPr>
                <a:defRPr/>
              </a:pPr>
              <a:t>26.12.2024</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3B2279A1-2AAA-4B89-832E-8C7E4A973225}"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234868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EBF1DED-A783-4F85-8D08-CE7815D8BBD4}" type="datetimeFigureOut">
              <a:rPr lang="ru-RU">
                <a:solidFill>
                  <a:prstClr val="black">
                    <a:tint val="75000"/>
                  </a:prstClr>
                </a:solidFill>
              </a:rPr>
              <a:pPr>
                <a:defRPr/>
              </a:pPr>
              <a:t>26.12.2024</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13AA72F3-FB7B-4897-9663-958AF012B6FB}"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2802396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2C95EBC8-7867-423C-9E96-C17A3A4207CB}" type="datetimeFigureOut">
              <a:rPr lang="ru-RU" smtClean="0"/>
              <a:t>26.12.2024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E23DB5-CCC2-42A9-B851-E685D14ED796}" type="slidenum">
              <a:rPr lang="ru-RU" smtClean="0"/>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C95EBC8-7867-423C-9E96-C17A3A4207CB}" type="datetimeFigureOut">
              <a:rPr lang="ru-RU" smtClean="0"/>
              <a:t>26.12.2024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E23DB5-CCC2-42A9-B851-E685D14ED796}"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C95EBC8-7867-423C-9E96-C17A3A4207CB}" type="datetimeFigureOut">
              <a:rPr lang="ru-RU" smtClean="0"/>
              <a:t>26.12.2024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E23DB5-CCC2-42A9-B851-E685D14ED796}" type="slidenum">
              <a:rPr lang="ru-RU" smtClean="0"/>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2C95EBC8-7867-423C-9E96-C17A3A4207CB}" type="datetimeFigureOut">
              <a:rPr lang="ru-RU" smtClean="0"/>
              <a:t>26.12.2024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DE23DB5-CCC2-42A9-B851-E685D14ED796}"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2C95EBC8-7867-423C-9E96-C17A3A4207CB}" type="datetimeFigureOut">
              <a:rPr lang="ru-RU" smtClean="0"/>
              <a:t>26.12.2024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DE23DB5-CCC2-42A9-B851-E685D14ED796}" type="slidenum">
              <a:rPr lang="ru-RU" smtClean="0"/>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2C95EBC8-7867-423C-9E96-C17A3A4207CB}" type="datetimeFigureOut">
              <a:rPr lang="ru-RU" smtClean="0"/>
              <a:t>26.12.2024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DE23DB5-CCC2-42A9-B851-E685D14ED796}" type="slidenum">
              <a:rPr lang="ru-RU" smtClean="0"/>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C95EBC8-7867-423C-9E96-C17A3A4207CB}" type="datetimeFigureOut">
              <a:rPr lang="ru-RU" smtClean="0"/>
              <a:t>26.12.2024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DE23DB5-CCC2-42A9-B851-E685D14ED796}" type="slidenum">
              <a:rPr lang="ru-RU" smtClean="0"/>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C95EBC8-7867-423C-9E96-C17A3A4207CB}" type="datetimeFigureOut">
              <a:rPr lang="ru-RU" smtClean="0"/>
              <a:t>26.12.2024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DE23DB5-CCC2-42A9-B851-E685D14ED796}"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C95EBC8-7867-423C-9E96-C17A3A4207CB}" type="datetimeFigureOut">
              <a:rPr lang="ru-RU" smtClean="0"/>
              <a:t>26.12.2024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DE23DB5-CCC2-42A9-B851-E685D14ED796}"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C95EBC8-7867-423C-9E96-C17A3A4207CB}" type="datetimeFigureOut">
              <a:rPr lang="ru-RU" smtClean="0"/>
              <a:t>26.12.2024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E23DB5-CCC2-42A9-B851-E685D14ED796}" type="slidenum">
              <a:rPr lang="ru-RU" smtClean="0"/>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C95EBC8-7867-423C-9E96-C17A3A4207CB}" type="datetimeFigureOut">
              <a:rPr lang="ru-RU" smtClean="0"/>
              <a:t>26.12.2024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E23DB5-CCC2-42A9-B851-E685D14ED796}"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DB5A916F-4C81-4A9A-8B5B-315602E9AB0E}" type="datetimeFigureOut">
              <a:rPr lang="ru-RU">
                <a:solidFill>
                  <a:prstClr val="black">
                    <a:tint val="75000"/>
                  </a:prstClr>
                </a:solidFill>
              </a:rPr>
              <a:pPr>
                <a:defRPr/>
              </a:pPr>
              <a:t>26.12.2024</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5E124FE2-227F-4638-BF7D-CA4AA8F668C4}"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157337610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pPr>
              <a:defRPr/>
            </a:pPr>
            <a:fld id="{DB5A916F-4C81-4A9A-8B5B-315602E9AB0E}" type="datetimeFigureOut">
              <a:rPr lang="ru-RU" smtClean="0">
                <a:solidFill>
                  <a:prstClr val="black">
                    <a:tint val="75000"/>
                  </a:prstClr>
                </a:solidFill>
              </a:rPr>
              <a:pPr>
                <a:defRPr/>
              </a:pPr>
              <a:t>26.12.2024</a:t>
            </a:fld>
            <a:endParaRPr lang="ru-RU">
              <a:solidFill>
                <a:prstClr val="black">
                  <a:tint val="75000"/>
                </a:prstClr>
              </a:solidFill>
            </a:endParaRPr>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pPr>
              <a:defRPr/>
            </a:pPr>
            <a:fld id="{5E124FE2-227F-4638-BF7D-CA4AA8F668C4}" type="slidenum">
              <a:rPr lang="ru-RU" smtClean="0">
                <a:solidFill>
                  <a:prstClr val="black">
                    <a:tint val="75000"/>
                  </a:prstClr>
                </a:solidFill>
              </a:rPr>
              <a:pPr>
                <a:defRPr/>
              </a:pPr>
              <a:t>‹#›</a:t>
            </a:fld>
            <a:endParaRPr lang="ru-RU">
              <a:solidFill>
                <a:prstClr val="black">
                  <a:tint val="75000"/>
                </a:prstClr>
              </a:solidFill>
            </a:endParaRPr>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3.xml"/><Relationship Id="rId5" Type="http://schemas.openxmlformats.org/officeDocument/2006/relationships/image" Target="../media/image24.jpe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3.xml"/><Relationship Id="rId5" Type="http://schemas.openxmlformats.org/officeDocument/2006/relationships/image" Target="../media/image28.png"/><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3.xml"/><Relationship Id="rId5" Type="http://schemas.openxmlformats.org/officeDocument/2006/relationships/image" Target="../media/image32.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ogle.com.ua/search?q=&#1087;&#1088;&#1086;&#1089;&#1090;&#1110;+&#1084;&#1077;&#1093;&#1072;&#1085;&#1110;&#1079;&#1084;&#1080;+&#1074;+&#1078;&#1080;&#1074;&#1110;&#1081;+&#1087;&#1088;&#1080;&#1088;&#1086;&#1076;&#1110;" TargetMode="External"/><Relationship Id="rId7" Type="http://schemas.openxmlformats.org/officeDocument/2006/relationships/hyperlink" Target="http://www.zhu.edu.ua/" TargetMode="External"/><Relationship Id="rId2" Type="http://schemas.openxmlformats.org/officeDocument/2006/relationships/hyperlink" Target="https://uk.wikipedia.org/wiki/&#1057;&#1082;&#1077;&#1083;&#1077;&#1090;_&#1083;&#1102;&#1076;&#1080;&#1085;&#1080;" TargetMode="External"/><Relationship Id="rId1" Type="http://schemas.openxmlformats.org/officeDocument/2006/relationships/slideLayout" Target="../slideLayouts/slideLayout13.xml"/><Relationship Id="rId6" Type="http://schemas.openxmlformats.org/officeDocument/2006/relationships/hyperlink" Target="http://studepedia.org/index.php?vol=2&amp;post=36217" TargetMode="External"/><Relationship Id="rId5" Type="http://schemas.openxmlformats.org/officeDocument/2006/relationships/hyperlink" Target="https://helpiks.org/2-103745.html" TargetMode="External"/><Relationship Id="rId4" Type="http://schemas.openxmlformats.org/officeDocument/2006/relationships/hyperlink" Target="http://moyaosvita.com.ua/fizuka/vazheli-v-prirodi-pobuti-j-texnici/"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434566"/>
            <a:ext cx="7776864" cy="4002546"/>
          </a:xfrm>
        </p:spPr>
        <p:txBody>
          <a:bodyPr>
            <a:normAutofit/>
          </a:bodyPr>
          <a:lstStyle/>
          <a:p>
            <a:r>
              <a:rPr lang="ru-RU" sz="2000" b="1" dirty="0" err="1" smtClean="0">
                <a:solidFill>
                  <a:schemeClr val="tx1"/>
                </a:solidFill>
              </a:rPr>
              <a:t>Загальноосвітня</a:t>
            </a:r>
            <a:r>
              <a:rPr lang="ru-RU" sz="2000" b="1" dirty="0" smtClean="0">
                <a:solidFill>
                  <a:schemeClr val="tx1"/>
                </a:solidFill>
              </a:rPr>
              <a:t> </a:t>
            </a:r>
            <a:r>
              <a:rPr lang="ru-RU" sz="2000" b="1" dirty="0">
                <a:solidFill>
                  <a:schemeClr val="tx1"/>
                </a:solidFill>
              </a:rPr>
              <a:t>школа </a:t>
            </a:r>
            <a:r>
              <a:rPr lang="en-US" sz="2000" b="1" dirty="0" smtClean="0">
                <a:solidFill>
                  <a:schemeClr val="tx1"/>
                </a:solidFill>
              </a:rPr>
              <a:t>I-III</a:t>
            </a:r>
            <a:r>
              <a:rPr lang="uk-UA" sz="2000" b="1" dirty="0" smtClean="0">
                <a:solidFill>
                  <a:schemeClr val="tx1"/>
                </a:solidFill>
              </a:rPr>
              <a:t> ст.</a:t>
            </a:r>
            <a:r>
              <a:rPr lang="en-US" sz="2000" b="1" dirty="0" smtClean="0">
                <a:solidFill>
                  <a:schemeClr val="tx1"/>
                </a:solidFill>
              </a:rPr>
              <a:t> </a:t>
            </a:r>
            <a:r>
              <a:rPr lang="en-US" sz="2000" b="1" dirty="0">
                <a:solidFill>
                  <a:schemeClr val="tx1"/>
                </a:solidFill>
              </a:rPr>
              <a:t>c.</a:t>
            </a:r>
            <a:r>
              <a:rPr lang="ru-RU" sz="2000" b="1" dirty="0" err="1">
                <a:solidFill>
                  <a:schemeClr val="tx1"/>
                </a:solidFill>
              </a:rPr>
              <a:t>Торське</a:t>
            </a:r>
            <a:r>
              <a:rPr lang="ru-RU" sz="2000" dirty="0"/>
              <a:t/>
            </a:r>
            <a:br>
              <a:rPr lang="ru-RU" sz="2000" dirty="0"/>
            </a:br>
            <a:r>
              <a:rPr lang="ru-RU" sz="2000" dirty="0"/>
              <a:t/>
            </a:r>
            <a:br>
              <a:rPr lang="ru-RU" sz="2000" dirty="0"/>
            </a:br>
            <a:r>
              <a:rPr lang="ru-RU" sz="5400" b="1" dirty="0" smtClean="0">
                <a:solidFill>
                  <a:srgbClr val="C00000"/>
                </a:solidFill>
              </a:rPr>
              <a:t>Проект на тему: </a:t>
            </a:r>
            <a:br>
              <a:rPr lang="ru-RU" sz="5400" b="1" dirty="0" smtClean="0">
                <a:solidFill>
                  <a:srgbClr val="C00000"/>
                </a:solidFill>
              </a:rPr>
            </a:br>
            <a:r>
              <a:rPr lang="ru-RU" sz="5400" b="1" dirty="0" smtClean="0">
                <a:solidFill>
                  <a:srgbClr val="C00000"/>
                </a:solidFill>
              </a:rPr>
              <a:t>«</a:t>
            </a:r>
            <a:r>
              <a:rPr lang="ru-RU" sz="5400" b="1" dirty="0" err="1" smtClean="0">
                <a:solidFill>
                  <a:srgbClr val="C00000"/>
                </a:solidFill>
              </a:rPr>
              <a:t>Прості</a:t>
            </a:r>
            <a:r>
              <a:rPr lang="ru-RU" sz="5400" b="1" dirty="0" smtClean="0">
                <a:solidFill>
                  <a:srgbClr val="C00000"/>
                </a:solidFill>
              </a:rPr>
              <a:t> </a:t>
            </a:r>
            <a:r>
              <a:rPr lang="ru-RU" sz="5400" b="1" dirty="0" err="1" smtClean="0">
                <a:solidFill>
                  <a:srgbClr val="C00000"/>
                </a:solidFill>
              </a:rPr>
              <a:t>механізми</a:t>
            </a:r>
            <a:r>
              <a:rPr lang="ru-RU" sz="5400" b="1" dirty="0" smtClean="0">
                <a:solidFill>
                  <a:srgbClr val="C00000"/>
                </a:solidFill>
              </a:rPr>
              <a:t> в </a:t>
            </a:r>
            <a:br>
              <a:rPr lang="ru-RU" sz="5400" b="1" dirty="0" smtClean="0">
                <a:solidFill>
                  <a:srgbClr val="C00000"/>
                </a:solidFill>
              </a:rPr>
            </a:br>
            <a:r>
              <a:rPr lang="ru-RU" sz="5400" b="1" dirty="0" err="1" smtClean="0">
                <a:solidFill>
                  <a:srgbClr val="C00000"/>
                </a:solidFill>
              </a:rPr>
              <a:t>живій</a:t>
            </a:r>
            <a:r>
              <a:rPr lang="ru-RU" sz="5400" b="1" dirty="0" smtClean="0">
                <a:solidFill>
                  <a:srgbClr val="C00000"/>
                </a:solidFill>
              </a:rPr>
              <a:t> </a:t>
            </a:r>
            <a:r>
              <a:rPr lang="ru-RU" sz="5400" b="1" dirty="0" err="1" smtClean="0">
                <a:solidFill>
                  <a:srgbClr val="C00000"/>
                </a:solidFill>
              </a:rPr>
              <a:t>природі</a:t>
            </a:r>
            <a:r>
              <a:rPr lang="ru-RU" sz="5400" b="1" dirty="0" smtClean="0">
                <a:solidFill>
                  <a:srgbClr val="C00000"/>
                </a:solidFill>
              </a:rPr>
              <a:t>»</a:t>
            </a:r>
            <a:r>
              <a:rPr lang="ru-RU" sz="5400" b="1" dirty="0">
                <a:solidFill>
                  <a:srgbClr val="C00000"/>
                </a:solidFill>
              </a:rPr>
              <a:t/>
            </a:r>
            <a:br>
              <a:rPr lang="ru-RU" sz="5400" b="1" dirty="0">
                <a:solidFill>
                  <a:srgbClr val="C00000"/>
                </a:solidFill>
              </a:rPr>
            </a:br>
            <a:endParaRPr lang="ru-RU" sz="5400" b="1" dirty="0">
              <a:solidFill>
                <a:srgbClr val="C00000"/>
              </a:solidFill>
            </a:endParaRPr>
          </a:p>
        </p:txBody>
      </p:sp>
      <p:sp>
        <p:nvSpPr>
          <p:cNvPr id="3" name="Подзаголовок 2"/>
          <p:cNvSpPr>
            <a:spLocks noGrp="1"/>
          </p:cNvSpPr>
          <p:nvPr>
            <p:ph type="subTitle" idx="1"/>
          </p:nvPr>
        </p:nvSpPr>
        <p:spPr/>
        <p:txBody>
          <a:bodyPr>
            <a:noAutofit/>
          </a:bodyPr>
          <a:lstStyle/>
          <a:p>
            <a:endParaRPr lang="ru-RU" sz="2000" b="1" i="1" dirty="0" smtClean="0">
              <a:solidFill>
                <a:srgbClr val="002060"/>
              </a:solidFill>
            </a:endParaRPr>
          </a:p>
          <a:p>
            <a:endParaRPr lang="ru-RU" b="1" i="1" dirty="0">
              <a:solidFill>
                <a:srgbClr val="002060"/>
              </a:solidFill>
            </a:endParaRPr>
          </a:p>
          <a:p>
            <a:pPr algn="r"/>
            <a:endParaRPr lang="ru-RU" sz="2000" b="1" i="1" dirty="0" smtClean="0">
              <a:solidFill>
                <a:srgbClr val="002060"/>
              </a:solidFill>
            </a:endParaRPr>
          </a:p>
          <a:p>
            <a:pPr algn="r"/>
            <a:endParaRPr lang="ru-RU" b="1" i="1" dirty="0">
              <a:solidFill>
                <a:srgbClr val="002060"/>
              </a:solidFill>
            </a:endParaRPr>
          </a:p>
          <a:p>
            <a:pPr algn="r"/>
            <a:r>
              <a:rPr lang="ru-RU" sz="2000" b="1" i="1" dirty="0" err="1" smtClean="0">
                <a:solidFill>
                  <a:srgbClr val="002060"/>
                </a:solidFill>
              </a:rPr>
              <a:t>Виконали</a:t>
            </a:r>
            <a:r>
              <a:rPr lang="ru-RU" sz="2000" b="1" i="1" dirty="0" err="1" smtClean="0">
                <a:solidFill>
                  <a:schemeClr val="tx1"/>
                </a:solidFill>
              </a:rPr>
              <a:t>:Гобляк</a:t>
            </a:r>
            <a:r>
              <a:rPr lang="ru-RU" sz="2000" b="1" i="1" dirty="0" smtClean="0">
                <a:solidFill>
                  <a:schemeClr val="tx1"/>
                </a:solidFill>
              </a:rPr>
              <a:t> В.,</a:t>
            </a:r>
            <a:r>
              <a:rPr lang="ru-RU" sz="2000" b="1" i="1" dirty="0" err="1" smtClean="0">
                <a:solidFill>
                  <a:schemeClr val="tx1"/>
                </a:solidFill>
              </a:rPr>
              <a:t>Федірко</a:t>
            </a:r>
            <a:r>
              <a:rPr lang="ru-RU" sz="2000" b="1" i="1" dirty="0" smtClean="0">
                <a:solidFill>
                  <a:schemeClr val="tx1"/>
                </a:solidFill>
              </a:rPr>
              <a:t> Д.</a:t>
            </a:r>
            <a:r>
              <a:rPr lang="ru-RU" sz="2000" b="1" i="1" dirty="0">
                <a:solidFill>
                  <a:schemeClr val="tx1"/>
                </a:solidFill>
              </a:rPr>
              <a:t/>
            </a:r>
            <a:br>
              <a:rPr lang="ru-RU" sz="2000" b="1" i="1" dirty="0">
                <a:solidFill>
                  <a:schemeClr val="tx1"/>
                </a:solidFill>
              </a:rPr>
            </a:br>
            <a:r>
              <a:rPr lang="ru-RU" sz="2000" i="1" dirty="0">
                <a:solidFill>
                  <a:schemeClr val="tx1"/>
                </a:solidFill>
              </a:rPr>
              <a:t/>
            </a:r>
            <a:br>
              <a:rPr lang="ru-RU" sz="2000" i="1" dirty="0">
                <a:solidFill>
                  <a:schemeClr val="tx1"/>
                </a:solidFill>
              </a:rPr>
            </a:br>
            <a:r>
              <a:rPr lang="ru-RU" sz="2000" b="1" i="1" dirty="0" err="1" smtClean="0">
                <a:solidFill>
                  <a:srgbClr val="002060"/>
                </a:solidFill>
              </a:rPr>
              <a:t>Керівник</a:t>
            </a:r>
            <a:r>
              <a:rPr lang="ru-RU" sz="2000" i="1" dirty="0" smtClean="0">
                <a:solidFill>
                  <a:schemeClr val="tx1"/>
                </a:solidFill>
              </a:rPr>
              <a:t>: </a:t>
            </a:r>
            <a:r>
              <a:rPr lang="ru-RU" sz="2000" b="1" i="1" dirty="0" smtClean="0">
                <a:solidFill>
                  <a:schemeClr val="tx1"/>
                </a:solidFill>
              </a:rPr>
              <a:t>Данилюк </a:t>
            </a:r>
            <a:r>
              <a:rPr lang="ru-RU" sz="2000" b="1" i="1" dirty="0">
                <a:solidFill>
                  <a:schemeClr val="tx1"/>
                </a:solidFill>
              </a:rPr>
              <a:t>М.М., </a:t>
            </a:r>
            <a:r>
              <a:rPr lang="ru-RU" sz="2000" b="1" i="1" dirty="0" err="1">
                <a:solidFill>
                  <a:schemeClr val="tx1"/>
                </a:solidFill>
              </a:rPr>
              <a:t>вчитель</a:t>
            </a:r>
            <a:r>
              <a:rPr lang="ru-RU" sz="2000" b="1" i="1" dirty="0">
                <a:solidFill>
                  <a:schemeClr val="tx1"/>
                </a:solidFill>
              </a:rPr>
              <a:t> </a:t>
            </a:r>
            <a:r>
              <a:rPr lang="ru-RU" sz="2000" b="1" i="1" dirty="0" err="1">
                <a:solidFill>
                  <a:schemeClr val="tx1"/>
                </a:solidFill>
              </a:rPr>
              <a:t>фізики</a:t>
            </a:r>
            <a:r>
              <a:rPr lang="ru-RU" sz="2000" b="1" i="1" dirty="0">
                <a:solidFill>
                  <a:schemeClr val="tx1"/>
                </a:solidFill>
              </a:rPr>
              <a:t/>
            </a:r>
            <a:br>
              <a:rPr lang="ru-RU" sz="2000" b="1" i="1" dirty="0">
                <a:solidFill>
                  <a:schemeClr val="tx1"/>
                </a:solidFill>
              </a:rPr>
            </a:br>
            <a:r>
              <a:rPr lang="ru-RU" sz="2000" b="1" i="1" dirty="0">
                <a:solidFill>
                  <a:schemeClr val="tx1"/>
                </a:solidFill>
              </a:rPr>
              <a:t/>
            </a:r>
            <a:br>
              <a:rPr lang="ru-RU" sz="2000" b="1" i="1" dirty="0">
                <a:solidFill>
                  <a:schemeClr val="tx1"/>
                </a:solidFill>
              </a:rPr>
            </a:br>
            <a:endParaRPr lang="ru-RU" sz="2000" b="1" i="1" dirty="0">
              <a:solidFill>
                <a:schemeClr val="tx1"/>
              </a:solidFill>
            </a:endParaRPr>
          </a:p>
        </p:txBody>
      </p:sp>
    </p:spTree>
    <p:extLst>
      <p:ext uri="{BB962C8B-B14F-4D97-AF65-F5344CB8AC3E}">
        <p14:creationId xmlns:p14="http://schemas.microsoft.com/office/powerpoint/2010/main" val="42358594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9592" y="3356992"/>
            <a:ext cx="7787208" cy="2769171"/>
          </a:xfrm>
        </p:spPr>
        <p:txBody>
          <a:bodyPr>
            <a:normAutofit/>
          </a:bodyPr>
          <a:lstStyle/>
          <a:p>
            <a:r>
              <a:rPr lang="ru-RU" dirty="0"/>
              <a:t>	</a:t>
            </a:r>
            <a:endParaRPr lang="ru-RU" dirty="0" smtClean="0"/>
          </a:p>
          <a:p>
            <a:endParaRPr lang="ru-RU" dirty="0"/>
          </a:p>
          <a:p>
            <a:endParaRPr lang="ru-RU" dirty="0" smtClean="0"/>
          </a:p>
          <a:p>
            <a:endParaRPr lang="ru-RU" dirty="0"/>
          </a:p>
        </p:txBody>
      </p:sp>
      <p:sp>
        <p:nvSpPr>
          <p:cNvPr id="2" name="Заголовок 1"/>
          <p:cNvSpPr>
            <a:spLocks noGrp="1"/>
          </p:cNvSpPr>
          <p:nvPr>
            <p:ph type="title"/>
          </p:nvPr>
        </p:nvSpPr>
        <p:spPr>
          <a:xfrm>
            <a:off x="323528" y="476672"/>
            <a:ext cx="8260672" cy="1039427"/>
          </a:xfrm>
        </p:spPr>
        <p:txBody>
          <a:bodyPr>
            <a:noAutofit/>
          </a:bodyPr>
          <a:lstStyle/>
          <a:p>
            <a:pPr algn="l"/>
            <a:r>
              <a:rPr lang="ru-RU" sz="1400" dirty="0" smtClean="0"/>
              <a:t/>
            </a:r>
            <a:br>
              <a:rPr lang="ru-RU" sz="1400" dirty="0" smtClean="0"/>
            </a:br>
            <a:r>
              <a:rPr lang="ru-RU" sz="1400" dirty="0"/>
              <a:t/>
            </a:r>
            <a:br>
              <a:rPr lang="ru-RU" sz="1400" dirty="0"/>
            </a:br>
            <a:r>
              <a:rPr lang="ru-RU" sz="1400" dirty="0" smtClean="0"/>
              <a:t/>
            </a:r>
            <a:br>
              <a:rPr lang="ru-RU" sz="1400" dirty="0" smtClean="0"/>
            </a:br>
            <a:r>
              <a:rPr lang="ru-RU" sz="1400" dirty="0"/>
              <a:t/>
            </a:r>
            <a:br>
              <a:rPr lang="ru-RU" sz="1400" dirty="0"/>
            </a:br>
            <a:r>
              <a:rPr lang="ru-RU" sz="1400" dirty="0" smtClean="0"/>
              <a:t/>
            </a:r>
            <a:br>
              <a:rPr lang="ru-RU" sz="1400" dirty="0" smtClean="0"/>
            </a:br>
            <a:r>
              <a:rPr lang="ru-RU" sz="1400" dirty="0"/>
              <a:t/>
            </a:r>
            <a:br>
              <a:rPr lang="ru-RU" sz="1400" dirty="0"/>
            </a:br>
            <a:r>
              <a:rPr lang="ru-RU" sz="1400" dirty="0" smtClean="0"/>
              <a:t/>
            </a:r>
            <a:br>
              <a:rPr lang="ru-RU" sz="1400" dirty="0" smtClean="0"/>
            </a:br>
            <a:r>
              <a:rPr lang="ru-RU" sz="1400" dirty="0"/>
              <a:t/>
            </a:r>
            <a:br>
              <a:rPr lang="ru-RU" sz="1400" dirty="0"/>
            </a:br>
            <a:r>
              <a:rPr lang="ru-RU" sz="1400" dirty="0" smtClean="0"/>
              <a:t/>
            </a:r>
            <a:br>
              <a:rPr lang="ru-RU" sz="1400" dirty="0" smtClean="0"/>
            </a:br>
            <a:r>
              <a:rPr lang="ru-RU" sz="1400" dirty="0"/>
              <a:t/>
            </a:r>
            <a:br>
              <a:rPr lang="ru-RU" sz="1400" dirty="0"/>
            </a:br>
            <a:r>
              <a:rPr lang="ru-RU" sz="1400" dirty="0" smtClean="0"/>
              <a:t/>
            </a:r>
            <a:br>
              <a:rPr lang="ru-RU" sz="1400" dirty="0" smtClean="0"/>
            </a:br>
            <a:r>
              <a:rPr lang="ru-RU" sz="1400" dirty="0"/>
              <a:t/>
            </a:r>
            <a:br>
              <a:rPr lang="ru-RU" sz="1400" dirty="0"/>
            </a:br>
            <a:r>
              <a:rPr lang="ru-RU" sz="1400" dirty="0" smtClean="0"/>
              <a:t/>
            </a:r>
            <a:br>
              <a:rPr lang="ru-RU" sz="1400" dirty="0" smtClean="0"/>
            </a:br>
            <a:r>
              <a:rPr lang="ru-RU" sz="1400" dirty="0"/>
              <a:t/>
            </a:r>
            <a:br>
              <a:rPr lang="ru-RU" sz="1400" dirty="0"/>
            </a:br>
            <a:r>
              <a:rPr lang="ru-RU" sz="1400" dirty="0" smtClean="0"/>
              <a:t/>
            </a:r>
            <a:br>
              <a:rPr lang="ru-RU" sz="1400" dirty="0" smtClean="0"/>
            </a:br>
            <a:r>
              <a:rPr lang="ru-RU" sz="1400" dirty="0" smtClean="0"/>
              <a:t/>
            </a:r>
            <a:br>
              <a:rPr lang="ru-RU" sz="1400" dirty="0" smtClean="0"/>
            </a:br>
            <a:r>
              <a:rPr lang="ru-RU" sz="1400" dirty="0"/>
              <a:t/>
            </a:r>
            <a:br>
              <a:rPr lang="ru-RU" sz="1400" dirty="0"/>
            </a:br>
            <a:r>
              <a:rPr lang="ru-RU" sz="1400" dirty="0" smtClean="0"/>
              <a:t/>
            </a:r>
            <a:br>
              <a:rPr lang="ru-RU" sz="1400" dirty="0" smtClean="0"/>
            </a:br>
            <a:r>
              <a:rPr lang="ru-RU" sz="1400" dirty="0" smtClean="0"/>
              <a:t/>
            </a:r>
            <a:br>
              <a:rPr lang="ru-RU" sz="1400" dirty="0" smtClean="0"/>
            </a:br>
            <a:r>
              <a:rPr lang="ru-RU" sz="1400" dirty="0"/>
              <a:t/>
            </a:r>
            <a:br>
              <a:rPr lang="ru-RU" sz="1400" dirty="0"/>
            </a:br>
            <a:r>
              <a:rPr lang="ru-RU" sz="1400" dirty="0" smtClean="0"/>
              <a:t/>
            </a:r>
            <a:br>
              <a:rPr lang="ru-RU" sz="1400" dirty="0" smtClean="0"/>
            </a:br>
            <a:r>
              <a:rPr lang="ru-RU" sz="1400" dirty="0"/>
              <a:t/>
            </a:r>
            <a:br>
              <a:rPr lang="ru-RU" sz="1400" dirty="0"/>
            </a:br>
            <a:r>
              <a:rPr lang="ru-RU" sz="1400" dirty="0" smtClean="0"/>
              <a:t/>
            </a:r>
            <a:br>
              <a:rPr lang="ru-RU" sz="1400" dirty="0" smtClean="0"/>
            </a:br>
            <a:r>
              <a:rPr lang="ru-RU" sz="2400" b="1" dirty="0" smtClean="0">
                <a:solidFill>
                  <a:srgbClr val="FF0000"/>
                </a:solidFill>
              </a:rPr>
              <a:t>Характеристики </a:t>
            </a:r>
            <a:r>
              <a:rPr lang="ru-RU" sz="2400" b="1" dirty="0" smtClean="0">
                <a:solidFill>
                  <a:srgbClr val="FF0000"/>
                </a:solidFill>
                <a:latin typeface="+mn-lt"/>
              </a:rPr>
              <a:t>проекту</a:t>
            </a:r>
            <a:r>
              <a:rPr lang="ru-RU" sz="2400" b="1" dirty="0" smtClean="0">
                <a:solidFill>
                  <a:schemeClr val="tx1"/>
                </a:solidFill>
                <a:latin typeface="+mn-lt"/>
                <a:cs typeface="Times New Roman" panose="02020603050405020304" pitchFamily="18" charset="0"/>
              </a:rPr>
              <a:t>: </a:t>
            </a:r>
            <a:r>
              <a:rPr lang="ru-RU" sz="2400" b="1" dirty="0" err="1" smtClean="0">
                <a:solidFill>
                  <a:schemeClr val="tx1"/>
                </a:solidFill>
                <a:latin typeface="+mn-lt"/>
                <a:cs typeface="Times New Roman" panose="02020603050405020304" pitchFamily="18" charset="0"/>
              </a:rPr>
              <a:t>інформаційно</a:t>
            </a:r>
            <a:r>
              <a:rPr lang="ru-RU" sz="2400" b="1" dirty="0" smtClean="0">
                <a:solidFill>
                  <a:schemeClr val="tx1"/>
                </a:solidFill>
                <a:latin typeface="+mn-lt"/>
                <a:cs typeface="Times New Roman" panose="02020603050405020304" pitchFamily="18" charset="0"/>
              </a:rPr>
              <a:t>- </a:t>
            </a:r>
            <a:r>
              <a:rPr lang="ru-RU" sz="2400" b="1" dirty="0" err="1" smtClean="0">
                <a:solidFill>
                  <a:schemeClr val="tx1"/>
                </a:solidFill>
                <a:latin typeface="+mn-lt"/>
                <a:cs typeface="Times New Roman" panose="02020603050405020304" pitchFamily="18" charset="0"/>
              </a:rPr>
              <a:t>пошуковий</a:t>
            </a:r>
            <a:r>
              <a:rPr lang="ru-RU" sz="2400" b="1" dirty="0" smtClean="0">
                <a:solidFill>
                  <a:schemeClr val="tx1"/>
                </a:solidFill>
                <a:latin typeface="+mn-lt"/>
                <a:cs typeface="Times New Roman" panose="02020603050405020304" pitchFamily="18" charset="0"/>
              </a:rPr>
              <a:t>, </a:t>
            </a:r>
            <a:r>
              <a:rPr lang="ru-RU" sz="2400" b="1" dirty="0" err="1" smtClean="0">
                <a:solidFill>
                  <a:schemeClr val="tx1"/>
                </a:solidFill>
                <a:latin typeface="+mn-lt"/>
                <a:cs typeface="Times New Roman" panose="02020603050405020304" pitchFamily="18" charset="0"/>
              </a:rPr>
              <a:t>дослідницький,міжпредметний</a:t>
            </a:r>
            <a:r>
              <a:rPr lang="ru-RU" sz="2400" b="1" dirty="0">
                <a:solidFill>
                  <a:schemeClr val="tx1"/>
                </a:solidFill>
                <a:latin typeface="+mn-lt"/>
                <a:cs typeface="Times New Roman" panose="02020603050405020304" pitchFamily="18" charset="0"/>
              </a:rPr>
              <a:t>, </a:t>
            </a:r>
            <a:r>
              <a:rPr lang="ru-RU" sz="2400" b="1" dirty="0" err="1" smtClean="0">
                <a:solidFill>
                  <a:schemeClr val="tx1"/>
                </a:solidFill>
                <a:latin typeface="+mn-lt"/>
                <a:cs typeface="Times New Roman" panose="02020603050405020304" pitchFamily="18" charset="0"/>
              </a:rPr>
              <a:t>парний</a:t>
            </a:r>
            <a:r>
              <a:rPr lang="ru-RU" sz="2400" b="1" dirty="0" smtClean="0">
                <a:solidFill>
                  <a:schemeClr val="tx1"/>
                </a:solidFill>
                <a:latin typeface="+mn-lt"/>
                <a:cs typeface="Times New Roman" panose="02020603050405020304" pitchFamily="18" charset="0"/>
              </a:rPr>
              <a:t>.</a:t>
            </a:r>
            <a:r>
              <a:rPr lang="ru-RU" sz="2400" dirty="0">
                <a:latin typeface="+mn-lt"/>
              </a:rPr>
              <a:t/>
            </a:r>
            <a:br>
              <a:rPr lang="ru-RU" sz="2400" dirty="0">
                <a:latin typeface="+mn-lt"/>
              </a:rPr>
            </a:br>
            <a:r>
              <a:rPr lang="ru-RU" sz="2400" b="1" dirty="0" err="1" smtClean="0">
                <a:solidFill>
                  <a:srgbClr val="FF0000"/>
                </a:solidFill>
                <a:latin typeface="+mn-lt"/>
              </a:rPr>
              <a:t>Термін</a:t>
            </a:r>
            <a:r>
              <a:rPr lang="ru-RU" sz="2400" b="1" dirty="0" smtClean="0">
                <a:solidFill>
                  <a:srgbClr val="FF0000"/>
                </a:solidFill>
                <a:latin typeface="+mn-lt"/>
              </a:rPr>
              <a:t> </a:t>
            </a:r>
            <a:r>
              <a:rPr lang="ru-RU" sz="2400" b="1" dirty="0" err="1" smtClean="0">
                <a:solidFill>
                  <a:srgbClr val="FF0000"/>
                </a:solidFill>
                <a:latin typeface="+mn-lt"/>
              </a:rPr>
              <a:t>виконання</a:t>
            </a:r>
            <a:r>
              <a:rPr lang="ru-RU" sz="2400" b="1" dirty="0" smtClean="0">
                <a:solidFill>
                  <a:schemeClr val="tx1"/>
                </a:solidFill>
                <a:latin typeface="+mn-lt"/>
                <a:cs typeface="Times New Roman" panose="02020603050405020304" pitchFamily="18" charset="0"/>
              </a:rPr>
              <a:t>: 3 </a:t>
            </a:r>
            <a:r>
              <a:rPr lang="ru-RU" sz="2400" b="1" dirty="0" err="1" smtClean="0">
                <a:solidFill>
                  <a:schemeClr val="tx1"/>
                </a:solidFill>
                <a:latin typeface="+mn-lt"/>
                <a:cs typeface="Times New Roman" panose="02020603050405020304" pitchFamily="18" charset="0"/>
              </a:rPr>
              <a:t>тижні</a:t>
            </a:r>
            <a:r>
              <a:rPr lang="ru-RU" sz="2400" b="1" dirty="0" smtClean="0">
                <a:solidFill>
                  <a:schemeClr val="tx1"/>
                </a:solidFill>
                <a:latin typeface="+mn-lt"/>
                <a:cs typeface="Times New Roman" panose="02020603050405020304" pitchFamily="18" charset="0"/>
              </a:rPr>
              <a:t> </a:t>
            </a:r>
            <a:r>
              <a:rPr lang="ru-RU" sz="2400" dirty="0">
                <a:latin typeface="+mn-lt"/>
              </a:rPr>
              <a:t/>
            </a:r>
            <a:br>
              <a:rPr lang="ru-RU" sz="2400" dirty="0">
                <a:latin typeface="+mn-lt"/>
              </a:rPr>
            </a:br>
            <a:r>
              <a:rPr lang="ru-RU" sz="2400" b="1" dirty="0" err="1" smtClean="0">
                <a:solidFill>
                  <a:srgbClr val="FF0000"/>
                </a:solidFill>
                <a:latin typeface="+mn-lt"/>
              </a:rPr>
              <a:t>Проблема:</a:t>
            </a:r>
            <a:r>
              <a:rPr lang="ru-RU" sz="2400" b="1" dirty="0" err="1" smtClean="0">
                <a:solidFill>
                  <a:schemeClr val="tx1"/>
                </a:solidFill>
                <a:latin typeface="+mn-lt"/>
                <a:cs typeface="Times New Roman" panose="02020603050405020304" pitchFamily="18" charset="0"/>
              </a:rPr>
              <a:t>Простий</a:t>
            </a:r>
            <a:r>
              <a:rPr lang="ru-RU" sz="2400" b="1" dirty="0" smtClean="0">
                <a:solidFill>
                  <a:schemeClr val="tx1"/>
                </a:solidFill>
                <a:latin typeface="+mn-lt"/>
                <a:cs typeface="Times New Roman" panose="02020603050405020304" pitchFamily="18" charset="0"/>
              </a:rPr>
              <a:t> </a:t>
            </a:r>
            <a:r>
              <a:rPr lang="ru-RU" sz="2400" b="1" dirty="0" err="1">
                <a:solidFill>
                  <a:schemeClr val="tx1"/>
                </a:solidFill>
                <a:latin typeface="+mn-lt"/>
                <a:cs typeface="Times New Roman" panose="02020603050405020304" pitchFamily="18" charset="0"/>
              </a:rPr>
              <a:t>механізм</a:t>
            </a:r>
            <a:r>
              <a:rPr lang="ru-RU" sz="2400" b="1" dirty="0">
                <a:solidFill>
                  <a:schemeClr val="tx1"/>
                </a:solidFill>
                <a:latin typeface="+mn-lt"/>
                <a:cs typeface="Times New Roman" panose="02020603050405020304" pitchFamily="18" charset="0"/>
              </a:rPr>
              <a:t>  </a:t>
            </a:r>
            <a:r>
              <a:rPr lang="ru-RU" sz="2400" b="1" dirty="0" smtClean="0">
                <a:solidFill>
                  <a:schemeClr val="tx1"/>
                </a:solidFill>
                <a:latin typeface="+mn-lt"/>
                <a:cs typeface="Times New Roman" panose="02020603050405020304" pitchFamily="18" charset="0"/>
              </a:rPr>
              <a:t>у </a:t>
            </a:r>
            <a:r>
              <a:rPr lang="ru-RU" sz="2400" b="1" dirty="0" err="1" smtClean="0">
                <a:solidFill>
                  <a:schemeClr val="tx1"/>
                </a:solidFill>
                <a:latin typeface="+mn-lt"/>
                <a:cs typeface="Times New Roman" panose="02020603050405020304" pitchFamily="18" charset="0"/>
              </a:rPr>
              <a:t>живій</a:t>
            </a:r>
            <a:r>
              <a:rPr lang="ru-RU" sz="2400" b="1" dirty="0" smtClean="0">
                <a:solidFill>
                  <a:schemeClr val="tx1"/>
                </a:solidFill>
                <a:latin typeface="+mn-lt"/>
                <a:cs typeface="Times New Roman" panose="02020603050405020304" pitchFamily="18" charset="0"/>
              </a:rPr>
              <a:t> </a:t>
            </a:r>
            <a:r>
              <a:rPr lang="ru-RU" sz="2400" b="1" dirty="0" err="1" smtClean="0">
                <a:solidFill>
                  <a:schemeClr val="tx1"/>
                </a:solidFill>
                <a:latin typeface="+mn-lt"/>
                <a:cs typeface="Times New Roman" panose="02020603050405020304" pitchFamily="18" charset="0"/>
              </a:rPr>
              <a:t>природі</a:t>
            </a:r>
            <a:r>
              <a:rPr lang="ru-RU" sz="2400" b="1" dirty="0">
                <a:solidFill>
                  <a:schemeClr val="tx1"/>
                </a:solidFill>
                <a:latin typeface="+mn-lt"/>
                <a:cs typeface="Times New Roman" panose="02020603050405020304" pitchFamily="18" charset="0"/>
              </a:rPr>
              <a:t>.</a:t>
            </a:r>
            <a:r>
              <a:rPr lang="ru-RU" sz="2400" b="1" dirty="0" smtClean="0">
                <a:solidFill>
                  <a:schemeClr val="tx1"/>
                </a:solidFill>
                <a:latin typeface="+mn-lt"/>
                <a:cs typeface="Times New Roman" panose="02020603050405020304" pitchFamily="18" charset="0"/>
              </a:rPr>
              <a:t> </a:t>
            </a:r>
            <a:r>
              <a:rPr lang="ru-RU" sz="2400" b="1" dirty="0">
                <a:solidFill>
                  <a:schemeClr val="tx1"/>
                </a:solidFill>
                <a:latin typeface="+mn-lt"/>
                <a:cs typeface="Times New Roman" panose="02020603050405020304" pitchFamily="18" charset="0"/>
              </a:rPr>
              <a:t>Л</a:t>
            </a:r>
            <a:r>
              <a:rPr lang="ru-RU" sz="2400" b="1" dirty="0" smtClean="0">
                <a:solidFill>
                  <a:schemeClr val="tx1"/>
                </a:solidFill>
                <a:latin typeface="+mn-lt"/>
                <a:cs typeface="Times New Roman" panose="02020603050405020304" pitchFamily="18" charset="0"/>
              </a:rPr>
              <a:t>юдина-</a:t>
            </a:r>
            <a:r>
              <a:rPr lang="ru-RU" sz="2400" b="1" dirty="0" err="1" smtClean="0">
                <a:solidFill>
                  <a:schemeClr val="tx1"/>
                </a:solidFill>
                <a:latin typeface="+mn-lt"/>
                <a:cs typeface="Times New Roman" panose="02020603050405020304" pitchFamily="18" charset="0"/>
              </a:rPr>
              <a:t>простий</a:t>
            </a:r>
            <a:r>
              <a:rPr lang="ru-RU" sz="2400" b="1" dirty="0" smtClean="0">
                <a:solidFill>
                  <a:schemeClr val="tx1"/>
                </a:solidFill>
                <a:latin typeface="+mn-lt"/>
                <a:cs typeface="Times New Roman" panose="02020603050405020304" pitchFamily="18" charset="0"/>
              </a:rPr>
              <a:t> </a:t>
            </a:r>
            <a:r>
              <a:rPr lang="ru-RU" sz="2400" b="1" dirty="0" err="1" smtClean="0">
                <a:solidFill>
                  <a:schemeClr val="tx1"/>
                </a:solidFill>
                <a:latin typeface="+mn-lt"/>
                <a:cs typeface="Times New Roman" panose="02020603050405020304" pitchFamily="18" charset="0"/>
              </a:rPr>
              <a:t>механізм</a:t>
            </a:r>
            <a:r>
              <a:rPr lang="ru-RU" sz="2400" b="1" dirty="0" smtClean="0">
                <a:solidFill>
                  <a:schemeClr val="tx1"/>
                </a:solidFill>
                <a:latin typeface="+mn-lt"/>
                <a:cs typeface="Times New Roman" panose="02020603050405020304" pitchFamily="18" charset="0"/>
              </a:rPr>
              <a:t>? </a:t>
            </a:r>
            <a:r>
              <a:rPr lang="ru-RU" sz="2400" b="1" dirty="0" err="1" smtClean="0">
                <a:solidFill>
                  <a:schemeClr val="tx1"/>
                </a:solidFill>
                <a:latin typeface="+mn-lt"/>
                <a:cs typeface="Times New Roman" panose="02020603050405020304" pitchFamily="18" charset="0"/>
              </a:rPr>
              <a:t>Класифікація</a:t>
            </a:r>
            <a:r>
              <a:rPr lang="ru-RU" sz="2400" b="1" dirty="0" smtClean="0">
                <a:solidFill>
                  <a:schemeClr val="tx1"/>
                </a:solidFill>
                <a:latin typeface="+mn-lt"/>
                <a:cs typeface="Times New Roman" panose="02020603050405020304" pitchFamily="18" charset="0"/>
              </a:rPr>
              <a:t> </a:t>
            </a:r>
            <a:r>
              <a:rPr lang="ru-RU" sz="2400" b="1" dirty="0" err="1" smtClean="0">
                <a:solidFill>
                  <a:schemeClr val="tx1"/>
                </a:solidFill>
                <a:latin typeface="+mn-lt"/>
                <a:cs typeface="Times New Roman" panose="02020603050405020304" pitchFamily="18" charset="0"/>
              </a:rPr>
              <a:t>важелів</a:t>
            </a:r>
            <a:r>
              <a:rPr lang="ru-RU" sz="2400" b="1" dirty="0" smtClean="0">
                <a:solidFill>
                  <a:schemeClr val="tx1"/>
                </a:solidFill>
                <a:latin typeface="+mn-lt"/>
                <a:cs typeface="Times New Roman" panose="02020603050405020304" pitchFamily="18" charset="0"/>
              </a:rPr>
              <a:t> у </a:t>
            </a:r>
            <a:r>
              <a:rPr lang="ru-RU" sz="2400" b="1" dirty="0" err="1" smtClean="0">
                <a:solidFill>
                  <a:schemeClr val="tx1"/>
                </a:solidFill>
                <a:latin typeface="+mn-lt"/>
                <a:cs typeface="Times New Roman" panose="02020603050405020304" pitchFamily="18" charset="0"/>
              </a:rPr>
              <a:t>людини</a:t>
            </a:r>
            <a:r>
              <a:rPr lang="ru-RU" sz="2400" b="1" dirty="0" smtClean="0">
                <a:solidFill>
                  <a:schemeClr val="tx1"/>
                </a:solidFill>
                <a:latin typeface="+mn-lt"/>
                <a:cs typeface="Times New Roman" panose="02020603050405020304" pitchFamily="18" charset="0"/>
              </a:rPr>
              <a:t>.</a:t>
            </a:r>
            <a:r>
              <a:rPr lang="ru-RU" sz="2400" dirty="0" smtClean="0">
                <a:latin typeface="+mn-lt"/>
              </a:rPr>
              <a:t/>
            </a:r>
            <a:br>
              <a:rPr lang="ru-RU" sz="2400" dirty="0" smtClean="0">
                <a:latin typeface="+mn-lt"/>
              </a:rPr>
            </a:br>
            <a:r>
              <a:rPr lang="ru-RU" sz="2400" dirty="0">
                <a:latin typeface="+mn-lt"/>
              </a:rPr>
              <a:t/>
            </a:r>
            <a:br>
              <a:rPr lang="ru-RU" sz="2400" dirty="0">
                <a:latin typeface="+mn-lt"/>
              </a:rPr>
            </a:br>
            <a:r>
              <a:rPr lang="ru-RU" sz="2400" b="1" dirty="0" smtClean="0">
                <a:solidFill>
                  <a:srgbClr val="FF0000"/>
                </a:solidFill>
                <a:latin typeface="+mn-lt"/>
              </a:rPr>
              <a:t>Мета</a:t>
            </a:r>
            <a:r>
              <a:rPr lang="ru-RU" sz="2400" b="1" dirty="0" smtClean="0">
                <a:solidFill>
                  <a:schemeClr val="tx1"/>
                </a:solidFill>
                <a:latin typeface="+mn-lt"/>
              </a:rPr>
              <a:t>: </a:t>
            </a:r>
            <a:r>
              <a:rPr lang="ru-RU" sz="2400" b="1" dirty="0" err="1" smtClean="0">
                <a:solidFill>
                  <a:schemeClr val="tx1"/>
                </a:solidFill>
                <a:latin typeface="+mn-lt"/>
              </a:rPr>
              <a:t>систематизувати</a:t>
            </a:r>
            <a:r>
              <a:rPr lang="ru-RU" sz="2400" b="1" dirty="0" smtClean="0">
                <a:solidFill>
                  <a:schemeClr val="tx1"/>
                </a:solidFill>
                <a:latin typeface="+mn-lt"/>
              </a:rPr>
              <a:t> </a:t>
            </a:r>
            <a:r>
              <a:rPr lang="ru-RU" sz="2400" b="1" dirty="0">
                <a:solidFill>
                  <a:schemeClr val="tx1"/>
                </a:solidFill>
                <a:latin typeface="+mn-lt"/>
              </a:rPr>
              <a:t>та </a:t>
            </a:r>
            <a:r>
              <a:rPr lang="ru-RU" sz="2400" b="1" dirty="0" err="1">
                <a:solidFill>
                  <a:schemeClr val="tx1"/>
                </a:solidFill>
                <a:latin typeface="+mn-lt"/>
              </a:rPr>
              <a:t>узагальнити</a:t>
            </a:r>
            <a:r>
              <a:rPr lang="ru-RU" sz="2400" b="1" dirty="0">
                <a:solidFill>
                  <a:schemeClr val="tx1"/>
                </a:solidFill>
                <a:latin typeface="+mn-lt"/>
              </a:rPr>
              <a:t> </a:t>
            </a:r>
            <a:r>
              <a:rPr lang="ru-RU" sz="2400" b="1" dirty="0" smtClean="0">
                <a:solidFill>
                  <a:schemeClr val="tx1"/>
                </a:solidFill>
                <a:latin typeface="+mn-lt"/>
              </a:rPr>
              <a:t> </a:t>
            </a:r>
            <a:r>
              <a:rPr lang="ru-RU" sz="2400" b="1" dirty="0" err="1" smtClean="0">
                <a:solidFill>
                  <a:schemeClr val="tx1"/>
                </a:solidFill>
                <a:latin typeface="+mn-lt"/>
              </a:rPr>
              <a:t>матеріал</a:t>
            </a:r>
            <a:r>
              <a:rPr lang="ru-RU" sz="2400" b="1" dirty="0" smtClean="0">
                <a:solidFill>
                  <a:schemeClr val="tx1"/>
                </a:solidFill>
                <a:latin typeface="+mn-lt"/>
              </a:rPr>
              <a:t>  про  </a:t>
            </a:r>
            <a:r>
              <a:rPr lang="ru-RU" sz="2400" b="1" dirty="0" err="1" smtClean="0">
                <a:solidFill>
                  <a:schemeClr val="tx1"/>
                </a:solidFill>
                <a:latin typeface="+mn-lt"/>
              </a:rPr>
              <a:t>прості</a:t>
            </a:r>
            <a:r>
              <a:rPr lang="ru-RU" sz="2400" b="1" dirty="0" smtClean="0">
                <a:solidFill>
                  <a:schemeClr val="tx1"/>
                </a:solidFill>
                <a:latin typeface="+mn-lt"/>
              </a:rPr>
              <a:t>  </a:t>
            </a:r>
            <a:r>
              <a:rPr lang="ru-RU" sz="2400" b="1" dirty="0" err="1" smtClean="0">
                <a:solidFill>
                  <a:schemeClr val="tx1"/>
                </a:solidFill>
                <a:latin typeface="+mn-lt"/>
              </a:rPr>
              <a:t>механізми</a:t>
            </a:r>
            <a:r>
              <a:rPr lang="ru-RU" sz="2400" b="1" dirty="0" smtClean="0">
                <a:solidFill>
                  <a:schemeClr val="tx1"/>
                </a:solidFill>
                <a:latin typeface="+mn-lt"/>
              </a:rPr>
              <a:t> в </a:t>
            </a:r>
            <a:r>
              <a:rPr lang="ru-RU" sz="2400" b="1" dirty="0" err="1" smtClean="0">
                <a:solidFill>
                  <a:schemeClr val="tx1"/>
                </a:solidFill>
                <a:latin typeface="+mn-lt"/>
              </a:rPr>
              <a:t>живій</a:t>
            </a:r>
            <a:r>
              <a:rPr lang="ru-RU" sz="2400" b="1" dirty="0" smtClean="0">
                <a:solidFill>
                  <a:schemeClr val="tx1"/>
                </a:solidFill>
                <a:latin typeface="+mn-lt"/>
              </a:rPr>
              <a:t> </a:t>
            </a:r>
            <a:r>
              <a:rPr lang="ru-RU" sz="2400" b="1" dirty="0" err="1" smtClean="0">
                <a:solidFill>
                  <a:schemeClr val="tx1"/>
                </a:solidFill>
                <a:latin typeface="+mn-lt"/>
              </a:rPr>
              <a:t>природі</a:t>
            </a:r>
            <a:r>
              <a:rPr lang="ru-RU" sz="2400" b="1" dirty="0" smtClean="0">
                <a:solidFill>
                  <a:schemeClr val="tx1"/>
                </a:solidFill>
                <a:latin typeface="+mn-lt"/>
              </a:rPr>
              <a:t>. </a:t>
            </a:r>
            <a:r>
              <a:rPr lang="ru-RU" sz="2400" b="1" dirty="0" err="1" smtClean="0">
                <a:solidFill>
                  <a:schemeClr val="tx1"/>
                </a:solidFill>
                <a:latin typeface="+mn-lt"/>
              </a:rPr>
              <a:t>Переконатися,що</a:t>
            </a:r>
            <a:r>
              <a:rPr lang="ru-RU" sz="2400" b="1" dirty="0" smtClean="0">
                <a:solidFill>
                  <a:schemeClr val="tx1"/>
                </a:solidFill>
                <a:latin typeface="+mn-lt"/>
              </a:rPr>
              <a:t> </a:t>
            </a:r>
            <a:r>
              <a:rPr lang="ru-RU" sz="2400" b="1" dirty="0" err="1" smtClean="0">
                <a:solidFill>
                  <a:schemeClr val="tx1"/>
                </a:solidFill>
                <a:latin typeface="+mn-lt"/>
              </a:rPr>
              <a:t>людина</a:t>
            </a:r>
            <a:r>
              <a:rPr lang="ru-RU" sz="2400" b="1" dirty="0" smtClean="0">
                <a:solidFill>
                  <a:schemeClr val="tx1"/>
                </a:solidFill>
                <a:latin typeface="+mn-lt"/>
              </a:rPr>
              <a:t>- </a:t>
            </a:r>
            <a:r>
              <a:rPr lang="ru-RU" sz="2400" b="1" dirty="0" err="1" smtClean="0">
                <a:solidFill>
                  <a:schemeClr val="tx1"/>
                </a:solidFill>
                <a:latin typeface="+mn-lt"/>
              </a:rPr>
              <a:t>простий</a:t>
            </a:r>
            <a:r>
              <a:rPr lang="ru-RU" sz="2400" b="1" dirty="0" smtClean="0">
                <a:solidFill>
                  <a:schemeClr val="tx1"/>
                </a:solidFill>
                <a:latin typeface="+mn-lt"/>
              </a:rPr>
              <a:t> </a:t>
            </a:r>
            <a:r>
              <a:rPr lang="ru-RU" sz="2400" b="1" dirty="0" err="1" smtClean="0">
                <a:solidFill>
                  <a:schemeClr val="tx1"/>
                </a:solidFill>
                <a:latin typeface="+mn-lt"/>
              </a:rPr>
              <a:t>механізм</a:t>
            </a:r>
            <a:r>
              <a:rPr lang="ru-RU" sz="2400" b="1" dirty="0" smtClean="0">
                <a:solidFill>
                  <a:schemeClr val="tx1"/>
                </a:solidFill>
                <a:latin typeface="+mn-lt"/>
              </a:rPr>
              <a:t>.</a:t>
            </a:r>
            <a:r>
              <a:rPr lang="ru-RU" sz="2400" b="1" dirty="0">
                <a:solidFill>
                  <a:schemeClr val="tx1"/>
                </a:solidFill>
                <a:latin typeface="+mn-lt"/>
              </a:rPr>
              <a:t/>
            </a:r>
            <a:br>
              <a:rPr lang="ru-RU" sz="2400" b="1" dirty="0">
                <a:solidFill>
                  <a:schemeClr val="tx1"/>
                </a:solidFill>
                <a:latin typeface="+mn-lt"/>
              </a:rPr>
            </a:br>
            <a:r>
              <a:rPr lang="ru-RU" sz="2400" b="1" dirty="0" err="1">
                <a:solidFill>
                  <a:schemeClr val="tx1"/>
                </a:solidFill>
                <a:latin typeface="+mn-lt"/>
              </a:rPr>
              <a:t>Розрахувати</a:t>
            </a:r>
            <a:r>
              <a:rPr lang="ru-RU" sz="2400" b="1" dirty="0">
                <a:solidFill>
                  <a:schemeClr val="tx1"/>
                </a:solidFill>
                <a:latin typeface="+mn-lt"/>
              </a:rPr>
              <a:t> силу </a:t>
            </a:r>
            <a:r>
              <a:rPr lang="ru-RU" sz="2400" b="1" dirty="0" err="1">
                <a:solidFill>
                  <a:schemeClr val="tx1"/>
                </a:solidFill>
                <a:latin typeface="+mn-lt"/>
              </a:rPr>
              <a:t>напруження</a:t>
            </a:r>
            <a:r>
              <a:rPr lang="ru-RU" sz="2400" b="1" dirty="0">
                <a:solidFill>
                  <a:schemeClr val="tx1"/>
                </a:solidFill>
                <a:latin typeface="+mn-lt"/>
              </a:rPr>
              <a:t> </a:t>
            </a:r>
            <a:r>
              <a:rPr lang="ru-RU" sz="2400" b="1" dirty="0" err="1">
                <a:solidFill>
                  <a:schemeClr val="tx1"/>
                </a:solidFill>
                <a:latin typeface="+mn-lt"/>
              </a:rPr>
              <a:t>м’язів</a:t>
            </a:r>
            <a:r>
              <a:rPr lang="ru-RU" sz="2400" b="1" dirty="0">
                <a:solidFill>
                  <a:schemeClr val="tx1"/>
                </a:solidFill>
                <a:latin typeface="+mn-lt"/>
              </a:rPr>
              <a:t> </a:t>
            </a:r>
            <a:r>
              <a:rPr lang="ru-RU" sz="2400" b="1" dirty="0" smtClean="0">
                <a:solidFill>
                  <a:schemeClr val="tx1"/>
                </a:solidFill>
                <a:latin typeface="+mn-lt"/>
              </a:rPr>
              <a:t>руки</a:t>
            </a:r>
            <a:r>
              <a:rPr lang="ru-RU" sz="2400" b="1" dirty="0">
                <a:solidFill>
                  <a:schemeClr val="tx1"/>
                </a:solidFill>
                <a:latin typeface="+mn-lt"/>
              </a:rPr>
              <a:t> </a:t>
            </a:r>
            <a:r>
              <a:rPr lang="ru-RU" sz="2400" b="1" dirty="0" smtClean="0">
                <a:solidFill>
                  <a:schemeClr val="tx1"/>
                </a:solidFill>
                <a:latin typeface="+mn-lt"/>
              </a:rPr>
              <a:t>та </a:t>
            </a:r>
            <a:r>
              <a:rPr lang="ru-RU" sz="2400" b="1" dirty="0" err="1" smtClean="0">
                <a:solidFill>
                  <a:schemeClr val="tx1"/>
                </a:solidFill>
                <a:latin typeface="+mn-lt"/>
              </a:rPr>
              <a:t>дати</a:t>
            </a:r>
            <a:r>
              <a:rPr lang="ru-RU" sz="2400" b="1" dirty="0" smtClean="0">
                <a:solidFill>
                  <a:schemeClr val="tx1"/>
                </a:solidFill>
                <a:latin typeface="+mn-lt"/>
              </a:rPr>
              <a:t> </a:t>
            </a:r>
            <a:r>
              <a:rPr lang="ru-RU" sz="2400" b="1" dirty="0" err="1" smtClean="0">
                <a:solidFill>
                  <a:schemeClr val="tx1"/>
                </a:solidFill>
                <a:latin typeface="+mn-lt"/>
              </a:rPr>
              <a:t>відповідь</a:t>
            </a:r>
            <a:r>
              <a:rPr lang="ru-RU" sz="2400" b="1" dirty="0" smtClean="0">
                <a:solidFill>
                  <a:schemeClr val="tx1"/>
                </a:solidFill>
                <a:latin typeface="+mn-lt"/>
              </a:rPr>
              <a:t> на </a:t>
            </a:r>
            <a:r>
              <a:rPr lang="ru-RU" sz="2400" b="1" dirty="0" err="1" smtClean="0">
                <a:solidFill>
                  <a:schemeClr val="tx1"/>
                </a:solidFill>
                <a:latin typeface="+mn-lt"/>
              </a:rPr>
              <a:t>питання</a:t>
            </a:r>
            <a:r>
              <a:rPr lang="ru-RU" sz="2400" b="1" dirty="0" smtClean="0">
                <a:solidFill>
                  <a:schemeClr val="tx1"/>
                </a:solidFill>
                <a:latin typeface="+mn-lt"/>
              </a:rPr>
              <a:t> як </a:t>
            </a:r>
            <a:r>
              <a:rPr lang="ru-RU" sz="2400" b="1" dirty="0" err="1" smtClean="0">
                <a:solidFill>
                  <a:schemeClr val="tx1"/>
                </a:solidFill>
                <a:latin typeface="+mn-lt"/>
              </a:rPr>
              <a:t>легше</a:t>
            </a:r>
            <a:r>
              <a:rPr lang="ru-RU" sz="2400" b="1" dirty="0" smtClean="0">
                <a:solidFill>
                  <a:schemeClr val="tx1"/>
                </a:solidFill>
                <a:latin typeface="+mn-lt"/>
              </a:rPr>
              <a:t> </a:t>
            </a:r>
            <a:r>
              <a:rPr lang="ru-RU" sz="2400" b="1" dirty="0" err="1">
                <a:solidFill>
                  <a:schemeClr val="tx1"/>
                </a:solidFill>
                <a:latin typeface="+mn-lt"/>
              </a:rPr>
              <a:t>тримати</a:t>
            </a:r>
            <a:r>
              <a:rPr lang="ru-RU" sz="2400" b="1" dirty="0">
                <a:solidFill>
                  <a:schemeClr val="tx1"/>
                </a:solidFill>
                <a:latin typeface="+mn-lt"/>
              </a:rPr>
              <a:t> сумку: на </a:t>
            </a:r>
            <a:r>
              <a:rPr lang="ru-RU" sz="2400" b="1" dirty="0" err="1">
                <a:solidFill>
                  <a:schemeClr val="tx1"/>
                </a:solidFill>
                <a:latin typeface="+mn-lt"/>
              </a:rPr>
              <a:t>витягнутій</a:t>
            </a:r>
            <a:r>
              <a:rPr lang="ru-RU" sz="2400" b="1" dirty="0">
                <a:solidFill>
                  <a:schemeClr val="tx1"/>
                </a:solidFill>
                <a:latin typeface="+mn-lt"/>
              </a:rPr>
              <a:t> </a:t>
            </a:r>
            <a:r>
              <a:rPr lang="ru-RU" sz="2400" b="1" dirty="0" err="1">
                <a:solidFill>
                  <a:schemeClr val="tx1"/>
                </a:solidFill>
                <a:latin typeface="+mn-lt"/>
              </a:rPr>
              <a:t>руці</a:t>
            </a:r>
            <a:r>
              <a:rPr lang="ru-RU" sz="2400" b="1" dirty="0">
                <a:solidFill>
                  <a:schemeClr val="tx1"/>
                </a:solidFill>
                <a:latin typeface="+mn-lt"/>
              </a:rPr>
              <a:t> </a:t>
            </a:r>
            <a:r>
              <a:rPr lang="ru-RU" sz="2400" b="1" dirty="0" err="1">
                <a:solidFill>
                  <a:schemeClr val="tx1"/>
                </a:solidFill>
                <a:latin typeface="+mn-lt"/>
              </a:rPr>
              <a:t>чи</a:t>
            </a:r>
            <a:r>
              <a:rPr lang="ru-RU" sz="2400" b="1" dirty="0">
                <a:solidFill>
                  <a:schemeClr val="tx1"/>
                </a:solidFill>
                <a:latin typeface="+mn-lt"/>
              </a:rPr>
              <a:t> </a:t>
            </a:r>
            <a:r>
              <a:rPr lang="ru-RU" sz="2400" b="1" dirty="0" err="1">
                <a:solidFill>
                  <a:schemeClr val="tx1"/>
                </a:solidFill>
                <a:latin typeface="+mn-lt"/>
              </a:rPr>
              <a:t>зігнутій</a:t>
            </a:r>
            <a:r>
              <a:rPr lang="ru-RU" sz="2400" b="1" dirty="0">
                <a:solidFill>
                  <a:schemeClr val="tx1"/>
                </a:solidFill>
                <a:latin typeface="+mn-lt"/>
              </a:rPr>
              <a:t> в </a:t>
            </a:r>
            <a:r>
              <a:rPr lang="ru-RU" sz="2400" b="1" dirty="0" err="1">
                <a:solidFill>
                  <a:schemeClr val="tx1"/>
                </a:solidFill>
                <a:latin typeface="+mn-lt"/>
              </a:rPr>
              <a:t>лікті</a:t>
            </a:r>
            <a:r>
              <a:rPr lang="ru-RU" sz="2400" b="1" dirty="0">
                <a:solidFill>
                  <a:schemeClr val="tx1"/>
                </a:solidFill>
                <a:latin typeface="+mn-lt"/>
              </a:rPr>
              <a:t>?</a:t>
            </a:r>
            <a:br>
              <a:rPr lang="ru-RU" sz="2400" b="1" dirty="0">
                <a:solidFill>
                  <a:schemeClr val="tx1"/>
                </a:solidFill>
                <a:latin typeface="+mn-lt"/>
              </a:rPr>
            </a:br>
            <a:r>
              <a:rPr lang="ru-RU" sz="2400" b="1" dirty="0" err="1">
                <a:solidFill>
                  <a:schemeClr val="tx1"/>
                </a:solidFill>
                <a:latin typeface="+mn-lt"/>
              </a:rPr>
              <a:t>Ф</a:t>
            </a:r>
            <a:r>
              <a:rPr lang="ru-RU" sz="2400" b="1" dirty="0" err="1" smtClean="0">
                <a:solidFill>
                  <a:schemeClr val="tx1"/>
                </a:solidFill>
                <a:latin typeface="+mn-lt"/>
              </a:rPr>
              <a:t>ормувати</a:t>
            </a:r>
            <a:r>
              <a:rPr lang="ru-RU" sz="2400" b="1" dirty="0" smtClean="0">
                <a:solidFill>
                  <a:schemeClr val="tx1"/>
                </a:solidFill>
                <a:latin typeface="+mn-lt"/>
              </a:rPr>
              <a:t> </a:t>
            </a:r>
            <a:r>
              <a:rPr lang="ru-RU" sz="2400" b="1" dirty="0" err="1">
                <a:solidFill>
                  <a:schemeClr val="tx1"/>
                </a:solidFill>
                <a:latin typeface="+mn-lt"/>
              </a:rPr>
              <a:t>самостійну</a:t>
            </a:r>
            <a:r>
              <a:rPr lang="ru-RU" sz="2400" b="1" dirty="0">
                <a:solidFill>
                  <a:schemeClr val="tx1"/>
                </a:solidFill>
                <a:latin typeface="+mn-lt"/>
              </a:rPr>
              <a:t> </a:t>
            </a:r>
            <a:r>
              <a:rPr lang="ru-RU" sz="2400" b="1" dirty="0" err="1">
                <a:solidFill>
                  <a:schemeClr val="tx1"/>
                </a:solidFill>
                <a:latin typeface="+mn-lt"/>
              </a:rPr>
              <a:t>пізнавальну</a:t>
            </a:r>
            <a:r>
              <a:rPr lang="ru-RU" sz="2400" b="1" dirty="0">
                <a:solidFill>
                  <a:schemeClr val="tx1"/>
                </a:solidFill>
                <a:latin typeface="+mn-lt"/>
              </a:rPr>
              <a:t> </a:t>
            </a:r>
            <a:r>
              <a:rPr lang="ru-RU" sz="2400" b="1" dirty="0" err="1">
                <a:solidFill>
                  <a:schemeClr val="tx1"/>
                </a:solidFill>
                <a:latin typeface="+mn-lt"/>
              </a:rPr>
              <a:t>діяльність,практичні</a:t>
            </a:r>
            <a:r>
              <a:rPr lang="ru-RU" sz="2400" b="1" dirty="0">
                <a:solidFill>
                  <a:schemeClr val="tx1"/>
                </a:solidFill>
                <a:latin typeface="+mn-lt"/>
              </a:rPr>
              <a:t> </a:t>
            </a:r>
            <a:r>
              <a:rPr lang="ru-RU" sz="2400" b="1" dirty="0" err="1">
                <a:solidFill>
                  <a:schemeClr val="tx1"/>
                </a:solidFill>
                <a:latin typeface="+mn-lt"/>
              </a:rPr>
              <a:t>навички,роботу</a:t>
            </a:r>
            <a:r>
              <a:rPr lang="ru-RU" sz="2400" b="1" dirty="0">
                <a:solidFill>
                  <a:schemeClr val="tx1"/>
                </a:solidFill>
                <a:latin typeface="+mn-lt"/>
              </a:rPr>
              <a:t> з </a:t>
            </a:r>
            <a:r>
              <a:rPr lang="ru-RU" sz="2400" b="1" dirty="0" err="1" smtClean="0">
                <a:solidFill>
                  <a:schemeClr val="tx1"/>
                </a:solidFill>
                <a:latin typeface="+mn-lt"/>
              </a:rPr>
              <a:t>інтернет</a:t>
            </a:r>
            <a:r>
              <a:rPr lang="ru-RU" sz="2400" b="1" dirty="0" smtClean="0">
                <a:solidFill>
                  <a:schemeClr val="tx1"/>
                </a:solidFill>
                <a:latin typeface="+mn-lt"/>
              </a:rPr>
              <a:t>-ресурсами.</a:t>
            </a:r>
            <a:r>
              <a:rPr lang="ru-RU" sz="2400" b="1" dirty="0">
                <a:solidFill>
                  <a:schemeClr val="tx1"/>
                </a:solidFill>
                <a:latin typeface="+mn-lt"/>
              </a:rPr>
              <a:t/>
            </a:r>
            <a:br>
              <a:rPr lang="ru-RU" sz="2400" b="1" dirty="0">
                <a:solidFill>
                  <a:schemeClr val="tx1"/>
                </a:solidFill>
                <a:latin typeface="+mn-lt"/>
              </a:rPr>
            </a:br>
            <a:r>
              <a:rPr lang="ru-RU" sz="2400" b="1" dirty="0" err="1" smtClean="0">
                <a:solidFill>
                  <a:srgbClr val="C00000"/>
                </a:solidFill>
                <a:latin typeface="+mn-lt"/>
              </a:rPr>
              <a:t>Очікувані</a:t>
            </a:r>
            <a:r>
              <a:rPr lang="ru-RU" sz="2400" b="1" dirty="0">
                <a:solidFill>
                  <a:srgbClr val="C00000"/>
                </a:solidFill>
                <a:latin typeface="+mn-lt"/>
              </a:rPr>
              <a:t> </a:t>
            </a:r>
            <a:r>
              <a:rPr lang="ru-RU" sz="2400" b="1" dirty="0" err="1">
                <a:solidFill>
                  <a:srgbClr val="C00000"/>
                </a:solidFill>
                <a:latin typeface="+mn-lt"/>
              </a:rPr>
              <a:t>результати:</a:t>
            </a:r>
            <a:r>
              <a:rPr lang="ru-RU" sz="2400" b="1" dirty="0" err="1">
                <a:solidFill>
                  <a:schemeClr val="tx1"/>
                </a:solidFill>
                <a:latin typeface="+mn-lt"/>
              </a:rPr>
              <a:t>Важільні</a:t>
            </a:r>
            <a:r>
              <a:rPr lang="ru-RU" sz="2400" b="1" dirty="0">
                <a:solidFill>
                  <a:srgbClr val="C00000"/>
                </a:solidFill>
                <a:latin typeface="+mn-lt"/>
              </a:rPr>
              <a:t> </a:t>
            </a:r>
            <a:r>
              <a:rPr lang="ru-RU" sz="2400" b="1" dirty="0" err="1">
                <a:solidFill>
                  <a:schemeClr val="tx1"/>
                </a:solidFill>
                <a:latin typeface="+mn-lt"/>
              </a:rPr>
              <a:t>механізми</a:t>
            </a:r>
            <a:r>
              <a:rPr lang="ru-RU" sz="2400" b="1" dirty="0">
                <a:solidFill>
                  <a:schemeClr val="tx1"/>
                </a:solidFill>
                <a:latin typeface="+mn-lt"/>
              </a:rPr>
              <a:t> скелета в основному </a:t>
            </a:r>
            <a:r>
              <a:rPr lang="ru-RU" sz="2400" b="1" dirty="0" err="1">
                <a:solidFill>
                  <a:schemeClr val="tx1"/>
                </a:solidFill>
                <a:latin typeface="+mn-lt"/>
              </a:rPr>
              <a:t>розраховані</a:t>
            </a:r>
            <a:r>
              <a:rPr lang="ru-RU" sz="2400" b="1" dirty="0">
                <a:solidFill>
                  <a:schemeClr val="tx1"/>
                </a:solidFill>
                <a:latin typeface="+mn-lt"/>
              </a:rPr>
              <a:t> на </a:t>
            </a:r>
            <a:r>
              <a:rPr lang="ru-RU" sz="2400" b="1" dirty="0" err="1">
                <a:solidFill>
                  <a:schemeClr val="tx1"/>
                </a:solidFill>
                <a:latin typeface="+mn-lt"/>
              </a:rPr>
              <a:t>виграш</a:t>
            </a:r>
            <a:r>
              <a:rPr lang="ru-RU" sz="2400" b="1" dirty="0">
                <a:solidFill>
                  <a:schemeClr val="tx1"/>
                </a:solidFill>
                <a:latin typeface="+mn-lt"/>
              </a:rPr>
              <a:t> </a:t>
            </a:r>
            <a:r>
              <a:rPr lang="ru-RU" sz="2400" b="1" dirty="0" smtClean="0">
                <a:solidFill>
                  <a:schemeClr val="tx1"/>
                </a:solidFill>
                <a:latin typeface="+mn-lt"/>
              </a:rPr>
              <a:t>у </a:t>
            </a:r>
            <a:r>
              <a:rPr lang="ru-RU" sz="2400" b="1" dirty="0" err="1">
                <a:solidFill>
                  <a:schemeClr val="tx1"/>
                </a:solidFill>
                <a:latin typeface="+mn-lt"/>
              </a:rPr>
              <a:t>швидкості</a:t>
            </a:r>
            <a:r>
              <a:rPr lang="ru-RU" sz="2400" b="1" dirty="0">
                <a:solidFill>
                  <a:schemeClr val="tx1"/>
                </a:solidFill>
                <a:latin typeface="+mn-lt"/>
              </a:rPr>
              <a:t> при </a:t>
            </a:r>
            <a:r>
              <a:rPr lang="ru-RU" sz="2400" b="1" dirty="0" err="1">
                <a:solidFill>
                  <a:schemeClr val="tx1"/>
                </a:solidFill>
                <a:latin typeface="+mn-lt"/>
              </a:rPr>
              <a:t>втраті</a:t>
            </a:r>
            <a:r>
              <a:rPr lang="ru-RU" sz="2400" b="1" dirty="0">
                <a:solidFill>
                  <a:schemeClr val="tx1"/>
                </a:solidFill>
                <a:latin typeface="+mn-lt"/>
              </a:rPr>
              <a:t> </a:t>
            </a:r>
            <a:r>
              <a:rPr lang="ru-RU" sz="2400" b="1" dirty="0" err="1">
                <a:solidFill>
                  <a:schemeClr val="tx1"/>
                </a:solidFill>
                <a:latin typeface="+mn-lt"/>
              </a:rPr>
              <a:t>сили</a:t>
            </a:r>
            <a:r>
              <a:rPr lang="ru-RU" sz="2400" b="1" dirty="0">
                <a:solidFill>
                  <a:schemeClr val="tx1"/>
                </a:solidFill>
                <a:latin typeface="+mn-lt"/>
              </a:rPr>
              <a:t>.</a:t>
            </a:r>
            <a:br>
              <a:rPr lang="ru-RU" sz="2400" b="1" dirty="0">
                <a:solidFill>
                  <a:schemeClr val="tx1"/>
                </a:solidFill>
                <a:latin typeface="+mn-lt"/>
              </a:rPr>
            </a:br>
            <a:endParaRPr lang="ru-RU" sz="2400" b="1" dirty="0">
              <a:solidFill>
                <a:schemeClr val="tx1"/>
              </a:solidFill>
              <a:latin typeface="+mn-lt"/>
            </a:endParaRPr>
          </a:p>
        </p:txBody>
      </p:sp>
    </p:spTree>
    <p:extLst>
      <p:ext uri="{BB962C8B-B14F-4D97-AF65-F5344CB8AC3E}">
        <p14:creationId xmlns:p14="http://schemas.microsoft.com/office/powerpoint/2010/main" val="24028757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980128" y="908720"/>
            <a:ext cx="3563888" cy="1477328"/>
          </a:xfrm>
          <a:prstGeom prst="rect">
            <a:avLst/>
          </a:prstGeom>
          <a:gradFill>
            <a:gsLst>
              <a:gs pos="0">
                <a:schemeClr val="accent2">
                  <a:lumMod val="40000"/>
                  <a:lumOff val="60000"/>
                  <a:alpha val="33000"/>
                </a:schemeClr>
              </a:gs>
              <a:gs pos="50000">
                <a:schemeClr val="accent5">
                  <a:lumMod val="40000"/>
                  <a:lumOff val="60000"/>
                  <a:alpha val="56000"/>
                </a:schemeClr>
              </a:gs>
              <a:gs pos="100000">
                <a:schemeClr val="accent5">
                  <a:lumMod val="75000"/>
                  <a:alpha val="29000"/>
                </a:schemeClr>
              </a:gs>
            </a:gsLst>
            <a:lin ang="5400000" scaled="0"/>
          </a:gradFill>
        </p:spPr>
        <p:txBody>
          <a:bodyPr>
            <a:spAutoFit/>
          </a:bodyPr>
          <a:lstStyle/>
          <a:p>
            <a:pPr>
              <a:defRPr/>
            </a:pPr>
            <a:r>
              <a:rPr lang="uk-UA" b="1" spc="50" dirty="0">
                <a:ln w="13500">
                  <a:solidFill>
                    <a:srgbClr val="4F81BD">
                      <a:shade val="2500"/>
                      <a:alpha val="6500"/>
                    </a:srgbClr>
                  </a:solidFill>
                  <a:prstDash val="solid"/>
                </a:ln>
                <a:solidFill>
                  <a:srgbClr val="4F81BD">
                    <a:tint val="3000"/>
                    <a:alpha val="95000"/>
                  </a:srgbClr>
                </a:solidFill>
                <a:effectLst>
                  <a:glow rad="228600">
                    <a:srgbClr val="8064A2">
                      <a:satMod val="175000"/>
                      <a:alpha val="40000"/>
                    </a:srgbClr>
                  </a:glow>
                  <a:innerShdw blurRad="50900" dist="38500" dir="13500000">
                    <a:srgbClr val="000000">
                      <a:alpha val="60000"/>
                    </a:srgbClr>
                  </a:innerShdw>
                </a:effectLst>
                <a:cs typeface="Arial" charset="0"/>
              </a:rPr>
              <a:t>Важільними механізмами в кістяку людини є майже всі </a:t>
            </a:r>
            <a:r>
              <a:rPr lang="uk-UA" b="1" spc="50" dirty="0" smtClean="0">
                <a:ln w="13500">
                  <a:solidFill>
                    <a:srgbClr val="4F81BD">
                      <a:shade val="2500"/>
                      <a:alpha val="6500"/>
                    </a:srgbClr>
                  </a:solidFill>
                  <a:prstDash val="solid"/>
                </a:ln>
                <a:solidFill>
                  <a:srgbClr val="4F81BD">
                    <a:tint val="3000"/>
                    <a:alpha val="95000"/>
                  </a:srgbClr>
                </a:solidFill>
                <a:effectLst>
                  <a:glow rad="228600">
                    <a:srgbClr val="8064A2">
                      <a:satMod val="175000"/>
                      <a:alpha val="40000"/>
                    </a:srgbClr>
                  </a:glow>
                  <a:innerShdw blurRad="50900" dist="38500" dir="13500000">
                    <a:srgbClr val="000000">
                      <a:alpha val="60000"/>
                    </a:srgbClr>
                  </a:innerShdw>
                </a:effectLst>
                <a:cs typeface="Arial" charset="0"/>
              </a:rPr>
              <a:t>кістки, </a:t>
            </a:r>
            <a:r>
              <a:rPr lang="uk-UA" b="1" spc="50" dirty="0">
                <a:ln w="13500">
                  <a:solidFill>
                    <a:srgbClr val="4F81BD">
                      <a:shade val="2500"/>
                      <a:alpha val="6500"/>
                    </a:srgbClr>
                  </a:solidFill>
                  <a:prstDash val="solid"/>
                </a:ln>
                <a:solidFill>
                  <a:srgbClr val="4F81BD">
                    <a:tint val="3000"/>
                    <a:alpha val="95000"/>
                  </a:srgbClr>
                </a:solidFill>
                <a:effectLst>
                  <a:glow rad="228600">
                    <a:srgbClr val="8064A2">
                      <a:satMod val="175000"/>
                      <a:alpha val="40000"/>
                    </a:srgbClr>
                  </a:glow>
                  <a:innerShdw blurRad="50900" dist="38500" dir="13500000">
                    <a:srgbClr val="000000">
                      <a:alpha val="60000"/>
                    </a:srgbClr>
                  </a:innerShdw>
                </a:effectLst>
                <a:cs typeface="Arial" charset="0"/>
              </a:rPr>
              <a:t>що вільно рухаються: кістки кінцівок, нижня щелепа, </a:t>
            </a:r>
            <a:r>
              <a:rPr lang="uk-UA" b="1" spc="50" dirty="0" smtClean="0">
                <a:ln w="13500">
                  <a:solidFill>
                    <a:srgbClr val="4F81BD">
                      <a:shade val="2500"/>
                      <a:alpha val="6500"/>
                    </a:srgbClr>
                  </a:solidFill>
                  <a:prstDash val="solid"/>
                </a:ln>
                <a:solidFill>
                  <a:srgbClr val="4F81BD">
                    <a:tint val="3000"/>
                    <a:alpha val="95000"/>
                  </a:srgbClr>
                </a:solidFill>
                <a:effectLst>
                  <a:glow rad="228600">
                    <a:srgbClr val="8064A2">
                      <a:satMod val="175000"/>
                      <a:alpha val="40000"/>
                    </a:srgbClr>
                  </a:glow>
                  <a:innerShdw blurRad="50900" dist="38500" dir="13500000">
                    <a:srgbClr val="000000">
                      <a:alpha val="60000"/>
                    </a:srgbClr>
                  </a:innerShdw>
                </a:effectLst>
                <a:cs typeface="Arial" charset="0"/>
              </a:rPr>
              <a:t>череп, </a:t>
            </a:r>
            <a:r>
              <a:rPr lang="uk-UA" b="1" spc="50" dirty="0">
                <a:ln w="13500">
                  <a:solidFill>
                    <a:srgbClr val="4F81BD">
                      <a:shade val="2500"/>
                      <a:alpha val="6500"/>
                    </a:srgbClr>
                  </a:solidFill>
                  <a:prstDash val="solid"/>
                </a:ln>
                <a:solidFill>
                  <a:srgbClr val="4F81BD">
                    <a:tint val="3000"/>
                    <a:alpha val="95000"/>
                  </a:srgbClr>
                </a:solidFill>
                <a:effectLst>
                  <a:glow rad="228600">
                    <a:srgbClr val="8064A2">
                      <a:satMod val="175000"/>
                      <a:alpha val="40000"/>
                    </a:srgbClr>
                  </a:glow>
                  <a:innerShdw blurRad="50900" dist="38500" dir="13500000">
                    <a:srgbClr val="000000">
                      <a:alpha val="60000"/>
                    </a:srgbClr>
                  </a:innerShdw>
                </a:effectLst>
                <a:cs typeface="Arial" charset="0"/>
              </a:rPr>
              <a:t>фаланги пальців. </a:t>
            </a:r>
            <a:endParaRPr lang="ru-RU" b="1" spc="50" dirty="0">
              <a:ln w="13500">
                <a:solidFill>
                  <a:srgbClr val="4F81BD">
                    <a:shade val="2500"/>
                    <a:alpha val="6500"/>
                  </a:srgbClr>
                </a:solidFill>
                <a:prstDash val="solid"/>
              </a:ln>
              <a:solidFill>
                <a:srgbClr val="4F81BD">
                  <a:tint val="3000"/>
                  <a:alpha val="95000"/>
                </a:srgbClr>
              </a:solidFill>
              <a:effectLst>
                <a:glow rad="228600">
                  <a:srgbClr val="8064A2">
                    <a:satMod val="175000"/>
                    <a:alpha val="40000"/>
                  </a:srgbClr>
                </a:glow>
                <a:innerShdw blurRad="50900" dist="38500" dir="13500000">
                  <a:srgbClr val="000000">
                    <a:alpha val="60000"/>
                  </a:srgbClr>
                </a:innerShdw>
              </a:effectLst>
              <a:cs typeface="Arial" charset="0"/>
            </a:endParaRPr>
          </a:p>
        </p:txBody>
      </p:sp>
      <p:sp>
        <p:nvSpPr>
          <p:cNvPr id="5" name="Прямоугольник 4"/>
          <p:cNvSpPr/>
          <p:nvPr/>
        </p:nvSpPr>
        <p:spPr>
          <a:xfrm>
            <a:off x="5004048" y="3494541"/>
            <a:ext cx="3851920" cy="1477328"/>
          </a:xfrm>
          <a:prstGeom prst="rect">
            <a:avLst/>
          </a:prstGeom>
          <a:gradFill>
            <a:gsLst>
              <a:gs pos="0">
                <a:schemeClr val="accent2">
                  <a:lumMod val="40000"/>
                  <a:lumOff val="60000"/>
                  <a:alpha val="33000"/>
                </a:schemeClr>
              </a:gs>
              <a:gs pos="50000">
                <a:schemeClr val="accent5">
                  <a:lumMod val="40000"/>
                  <a:lumOff val="60000"/>
                  <a:alpha val="56000"/>
                </a:schemeClr>
              </a:gs>
              <a:gs pos="100000">
                <a:schemeClr val="accent5">
                  <a:lumMod val="75000"/>
                  <a:alpha val="29000"/>
                </a:schemeClr>
              </a:gs>
            </a:gsLst>
            <a:lin ang="5400000" scaled="0"/>
          </a:gradFill>
        </p:spPr>
        <p:txBody>
          <a:bodyPr>
            <a:spAutoFit/>
          </a:bodyPr>
          <a:lstStyle/>
          <a:p>
            <a:pPr>
              <a:defRPr/>
            </a:pPr>
            <a:r>
              <a:rPr lang="uk-UA" dirty="0" smtClean="0">
                <a:ln w="18415" cmpd="sng">
                  <a:solidFill>
                    <a:srgbClr val="FFFFFF"/>
                  </a:solidFill>
                  <a:prstDash val="solid"/>
                </a:ln>
                <a:solidFill>
                  <a:srgbClr val="FFFFFF"/>
                </a:solidFill>
                <a:effectLst>
                  <a:glow rad="139700">
                    <a:srgbClr val="F79646">
                      <a:satMod val="175000"/>
                      <a:alpha val="40000"/>
                    </a:srgbClr>
                  </a:glow>
                  <a:outerShdw blurRad="63500" dir="3600000" algn="tl" rotWithShape="0">
                    <a:srgbClr val="000000">
                      <a:alpha val="70000"/>
                    </a:srgbClr>
                  </a:outerShdw>
                </a:effectLst>
                <a:cs typeface="Arial" charset="0"/>
              </a:rPr>
              <a:t>У них дуже </a:t>
            </a:r>
            <a:r>
              <a:rPr lang="uk-UA" dirty="0">
                <a:ln w="18415" cmpd="sng">
                  <a:solidFill>
                    <a:srgbClr val="FFFFFF"/>
                  </a:solidFill>
                  <a:prstDash val="solid"/>
                </a:ln>
                <a:solidFill>
                  <a:srgbClr val="FFFFFF"/>
                </a:solidFill>
                <a:effectLst>
                  <a:glow rad="139700">
                    <a:srgbClr val="F79646">
                      <a:satMod val="175000"/>
                      <a:alpha val="40000"/>
                    </a:srgbClr>
                  </a:glow>
                  <a:outerShdw blurRad="63500" dir="3600000" algn="tl" rotWithShape="0">
                    <a:srgbClr val="000000">
                      <a:alpha val="70000"/>
                    </a:srgbClr>
                  </a:outerShdw>
                </a:effectLst>
                <a:cs typeface="Arial" charset="0"/>
              </a:rPr>
              <a:t>високий коефіцієнт корисної дії, що досягає 98-100%. Високий </a:t>
            </a:r>
            <a:r>
              <a:rPr lang="uk-UA" dirty="0" smtClean="0">
                <a:ln w="18415" cmpd="sng">
                  <a:solidFill>
                    <a:srgbClr val="FFFFFF"/>
                  </a:solidFill>
                  <a:prstDash val="solid"/>
                </a:ln>
                <a:solidFill>
                  <a:srgbClr val="FFFFFF"/>
                </a:solidFill>
                <a:effectLst>
                  <a:glow rad="139700">
                    <a:srgbClr val="F79646">
                      <a:satMod val="175000"/>
                      <a:alpha val="40000"/>
                    </a:srgbClr>
                  </a:glow>
                  <a:outerShdw blurRad="63500" dir="3600000" algn="tl" rotWithShape="0">
                    <a:srgbClr val="000000">
                      <a:alpha val="70000"/>
                    </a:srgbClr>
                  </a:outerShdw>
                </a:effectLst>
                <a:cs typeface="Arial" charset="0"/>
              </a:rPr>
              <a:t>ККД </a:t>
            </a:r>
            <a:r>
              <a:rPr lang="uk-UA" dirty="0">
                <a:ln w="18415" cmpd="sng">
                  <a:solidFill>
                    <a:srgbClr val="FFFFFF"/>
                  </a:solidFill>
                  <a:prstDash val="solid"/>
                </a:ln>
                <a:solidFill>
                  <a:srgbClr val="FFFFFF"/>
                </a:solidFill>
                <a:effectLst>
                  <a:glow rad="139700">
                    <a:srgbClr val="F79646">
                      <a:satMod val="175000"/>
                      <a:alpha val="40000"/>
                    </a:srgbClr>
                  </a:glow>
                  <a:outerShdw blurRad="63500" dir="3600000" algn="tl" rotWithShape="0">
                    <a:srgbClr val="000000">
                      <a:alpha val="70000"/>
                    </a:srgbClr>
                  </a:outerShdw>
                </a:effectLst>
                <a:cs typeface="Arial" charset="0"/>
              </a:rPr>
              <a:t>важеля визначається тим, що в ньому малі втрати на тертя.</a:t>
            </a:r>
            <a:endParaRPr lang="ru-RU" dirty="0">
              <a:ln w="18415" cmpd="sng">
                <a:solidFill>
                  <a:srgbClr val="FFFFFF"/>
                </a:solidFill>
                <a:prstDash val="solid"/>
              </a:ln>
              <a:solidFill>
                <a:srgbClr val="FFFFFF"/>
              </a:solidFill>
              <a:effectLst>
                <a:glow rad="139700">
                  <a:srgbClr val="F79646">
                    <a:satMod val="175000"/>
                    <a:alpha val="40000"/>
                  </a:srgbClr>
                </a:glow>
                <a:outerShdw blurRad="63500" dir="3600000" algn="tl" rotWithShape="0">
                  <a:srgbClr val="000000">
                    <a:alpha val="70000"/>
                  </a:srgbClr>
                </a:outerShdw>
              </a:effectLst>
              <a:cs typeface="Arial" charset="0"/>
            </a:endParaRPr>
          </a:p>
        </p:txBody>
      </p:sp>
      <p:pic>
        <p:nvPicPr>
          <p:cNvPr id="8194" name="Picture 2" descr="Изображение 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5701"/>
            <a:ext cx="4554538"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2233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wheel(1)">
                                      <p:cBhvr>
                                        <p:cTn id="13"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908720"/>
            <a:ext cx="8219256" cy="5217443"/>
          </a:xfrm>
        </p:spPr>
        <p:txBody>
          <a:bodyPr/>
          <a:lstStyle/>
          <a:p>
            <a:pPr marR="12700" indent="-596900" algn="just">
              <a:lnSpc>
                <a:spcPts val="2065"/>
              </a:lnSpc>
              <a:spcBef>
                <a:spcPts val="690"/>
              </a:spcBef>
              <a:spcAft>
                <a:spcPts val="1090"/>
              </a:spcAft>
            </a:pPr>
            <a:r>
              <a:rPr lang="uk-UA" sz="2800" dirty="0" smtClean="0">
                <a:solidFill>
                  <a:schemeClr val="tx1"/>
                </a:solidFill>
                <a:latin typeface="Times New Roman"/>
                <a:ea typeface="Times New Roman"/>
              </a:rPr>
              <a:t>Важелем у людини є череп. </a:t>
            </a:r>
            <a:r>
              <a:rPr lang="uk-UA" sz="2800" dirty="0">
                <a:solidFill>
                  <a:schemeClr val="tx1"/>
                </a:solidFill>
                <a:latin typeface="Times New Roman"/>
                <a:ea typeface="Times New Roman"/>
              </a:rPr>
              <a:t>Вісь обертання цього важеля проходить через зчленування черепа з першим хребцем. Попереду від точки опори на </a:t>
            </a:r>
            <a:r>
              <a:rPr lang="uk-UA" sz="2800" dirty="0" smtClean="0">
                <a:solidFill>
                  <a:schemeClr val="tx1"/>
                </a:solidFill>
                <a:latin typeface="Times New Roman"/>
                <a:ea typeface="Times New Roman"/>
              </a:rPr>
              <a:t>короткому </a:t>
            </a:r>
            <a:r>
              <a:rPr lang="uk-UA" sz="2800" dirty="0">
                <a:solidFill>
                  <a:schemeClr val="tx1"/>
                </a:solidFill>
                <a:latin typeface="Times New Roman"/>
                <a:ea typeface="Times New Roman"/>
              </a:rPr>
              <a:t>плечі діє сила ваги </a:t>
            </a:r>
            <a:r>
              <a:rPr lang="uk-UA" sz="2800" dirty="0" smtClean="0">
                <a:solidFill>
                  <a:schemeClr val="tx1"/>
                </a:solidFill>
                <a:latin typeface="Times New Roman"/>
                <a:ea typeface="Times New Roman"/>
              </a:rPr>
              <a:t>голови, ззаду -сила  </a:t>
            </a:r>
            <a:r>
              <a:rPr lang="uk-UA" sz="2800" dirty="0">
                <a:solidFill>
                  <a:schemeClr val="tx1"/>
                </a:solidFill>
                <a:latin typeface="Times New Roman"/>
                <a:ea typeface="Times New Roman"/>
              </a:rPr>
              <a:t>тяги м'язів і зв'язувань, прикріплених до потиличної кістки.</a:t>
            </a:r>
            <a:endParaRPr lang="ru-RU" sz="2800" dirty="0">
              <a:solidFill>
                <a:schemeClr val="tx1"/>
              </a:solidFill>
              <a:latin typeface="Times New Roman"/>
              <a:ea typeface="Times New Roman"/>
            </a:endParaRPr>
          </a:p>
          <a:p>
            <a:pPr algn="ctr">
              <a:spcAft>
                <a:spcPts val="0"/>
              </a:spcAft>
            </a:pPr>
            <a:endParaRPr lang="uk-UA" sz="800" dirty="0">
              <a:latin typeface="Times New Roman"/>
              <a:ea typeface="Times New Roman"/>
            </a:endParaRPr>
          </a:p>
          <a:p>
            <a:endParaRPr lang="ru-RU" dirty="0"/>
          </a:p>
        </p:txBody>
      </p:sp>
      <p:sp>
        <p:nvSpPr>
          <p:cNvPr id="2" name="Заголовок 1"/>
          <p:cNvSpPr>
            <a:spLocks noGrp="1"/>
          </p:cNvSpPr>
          <p:nvPr>
            <p:ph type="title"/>
          </p:nvPr>
        </p:nvSpPr>
        <p:spPr>
          <a:xfrm>
            <a:off x="457200" y="338328"/>
            <a:ext cx="8075240" cy="66336"/>
          </a:xfrm>
        </p:spPr>
        <p:txBody>
          <a:bodyPr>
            <a:normAutofit fontScale="90000"/>
          </a:bodyPr>
          <a:lstStyle/>
          <a:p>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780928"/>
            <a:ext cx="4392488" cy="3299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17558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5576" y="476672"/>
            <a:ext cx="4559157" cy="33569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Заголовок 1"/>
          <p:cNvSpPr>
            <a:spLocks noGrp="1"/>
          </p:cNvSpPr>
          <p:nvPr>
            <p:ph type="title"/>
          </p:nvPr>
        </p:nvSpPr>
        <p:spPr/>
        <p:txBody>
          <a:bodyPr/>
          <a:lstStyle/>
          <a:p>
            <a:endParaRPr lang="ru-RU"/>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3967756"/>
            <a:ext cx="365760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93597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291264" cy="6336704"/>
          </a:xfrm>
        </p:spPr>
        <p:txBody>
          <a:bodyPr>
            <a:normAutofit/>
          </a:bodyPr>
          <a:lstStyle/>
          <a:p>
            <a:pPr algn="just">
              <a:spcAft>
                <a:spcPts val="0"/>
              </a:spcAft>
            </a:pPr>
            <a:r>
              <a:rPr lang="uk-UA" sz="1600" dirty="0" smtClean="0">
                <a:latin typeface="Times New Roman"/>
                <a:ea typeface="Times New Roman"/>
              </a:rPr>
              <a:t>Кожний </a:t>
            </a:r>
            <a:r>
              <a:rPr lang="uk-UA" sz="1600" dirty="0">
                <a:latin typeface="Times New Roman"/>
                <a:ea typeface="Times New Roman"/>
              </a:rPr>
              <a:t>палець людини за час життя згинається приблизно 25 мільйонів разів.</a:t>
            </a:r>
            <a:endParaRPr lang="ru-RU" sz="1600" dirty="0">
              <a:latin typeface="Times New Roman"/>
              <a:ea typeface="Times New Roman"/>
            </a:endParaRPr>
          </a:p>
          <a:p>
            <a:pPr marL="12700" indent="-12700" algn="just">
              <a:lnSpc>
                <a:spcPts val="2065"/>
              </a:lnSpc>
              <a:spcAft>
                <a:spcPts val="0"/>
              </a:spcAft>
            </a:pPr>
            <a:r>
              <a:rPr lang="uk-UA" sz="1600" dirty="0" smtClean="0">
                <a:latin typeface="Times New Roman"/>
                <a:ea typeface="Times New Roman"/>
              </a:rPr>
              <a:t>Кисть </a:t>
            </a:r>
            <a:r>
              <a:rPr lang="uk-UA" sz="1600" dirty="0">
                <a:latin typeface="Times New Roman"/>
                <a:ea typeface="Times New Roman"/>
              </a:rPr>
              <a:t>за допомогою </a:t>
            </a:r>
            <a:r>
              <a:rPr lang="uk-UA" sz="1600" dirty="0" err="1" smtClean="0">
                <a:latin typeface="Times New Roman"/>
                <a:ea typeface="Times New Roman"/>
              </a:rPr>
              <a:t>променевозап‘ястного</a:t>
            </a:r>
            <a:r>
              <a:rPr lang="uk-UA" sz="1600" dirty="0" smtClean="0">
                <a:latin typeface="Times New Roman"/>
                <a:ea typeface="Times New Roman"/>
              </a:rPr>
              <a:t> суглобу </a:t>
            </a:r>
            <a:r>
              <a:rPr lang="uk-UA" sz="1600" dirty="0">
                <a:latin typeface="Times New Roman"/>
                <a:ea typeface="Times New Roman"/>
              </a:rPr>
              <a:t>кріпиться до променевої </a:t>
            </a:r>
            <a:r>
              <a:rPr lang="uk-UA" sz="1600" dirty="0" err="1" smtClean="0">
                <a:latin typeface="Times New Roman"/>
                <a:ea typeface="Times New Roman"/>
              </a:rPr>
              <a:t>кістки,яка</a:t>
            </a:r>
            <a:r>
              <a:rPr lang="uk-UA" sz="1600" dirty="0" smtClean="0">
                <a:latin typeface="Times New Roman"/>
                <a:ea typeface="Times New Roman"/>
              </a:rPr>
              <a:t> </a:t>
            </a:r>
            <a:r>
              <a:rPr lang="uk-UA" sz="1600" dirty="0">
                <a:latin typeface="Times New Roman"/>
                <a:ea typeface="Times New Roman"/>
              </a:rPr>
              <a:t>прикріплюється до ліктьової кістки за допомогою  ліктьового суглобу. За допомогою плечового суглобу рука кріпиться до лопатки. Основними робочими м'язами руки, відповідальними за переміщення передпліччя, є біцепс (двоголовий м'яз) і </a:t>
            </a:r>
            <a:r>
              <a:rPr lang="uk-UA" sz="1600" dirty="0" err="1">
                <a:latin typeface="Times New Roman"/>
                <a:ea typeface="Times New Roman"/>
              </a:rPr>
              <a:t>трицепс</a:t>
            </a:r>
            <a:r>
              <a:rPr lang="uk-UA" sz="1600" dirty="0">
                <a:latin typeface="Times New Roman"/>
                <a:ea typeface="Times New Roman"/>
              </a:rPr>
              <a:t> (триголовий м'яз). Як всі м'язи, вони не можуть створювати зусиль, що штовхають, - вони можуть тільки тягти. Коли людина піднімає однією рукою предмет, біцепс скорочується, а </a:t>
            </a:r>
            <a:r>
              <a:rPr lang="uk-UA" sz="1600" dirty="0" err="1">
                <a:latin typeface="Times New Roman"/>
                <a:ea typeface="Times New Roman"/>
              </a:rPr>
              <a:t>трицепс</a:t>
            </a:r>
            <a:r>
              <a:rPr lang="uk-UA" sz="1600" dirty="0">
                <a:latin typeface="Times New Roman"/>
                <a:ea typeface="Times New Roman"/>
              </a:rPr>
              <a:t> подовжується. Коли людина опускає предмет, відбувається протилежне, у чому неважко переконатися на досвіді.</a:t>
            </a:r>
            <a:endParaRPr lang="ru-RU" sz="1600" dirty="0">
              <a:latin typeface="Times New Roman"/>
              <a:ea typeface="Times New Roman"/>
            </a:endParaRPr>
          </a:p>
          <a:p>
            <a:pPr marL="25400" marR="12700" indent="-25400" algn="just">
              <a:lnSpc>
                <a:spcPts val="2065"/>
              </a:lnSpc>
              <a:spcAft>
                <a:spcPts val="0"/>
              </a:spcAft>
            </a:pPr>
            <a:r>
              <a:rPr lang="uk-UA" sz="1600" dirty="0">
                <a:latin typeface="Times New Roman"/>
                <a:ea typeface="Times New Roman"/>
              </a:rPr>
              <a:t>Зокрема, щоб </a:t>
            </a:r>
            <a:r>
              <a:rPr lang="uk-UA" sz="1600" dirty="0" smtClean="0">
                <a:latin typeface="Times New Roman"/>
                <a:ea typeface="Times New Roman"/>
              </a:rPr>
              <a:t>утримати </a:t>
            </a:r>
            <a:r>
              <a:rPr lang="uk-UA" sz="1600" dirty="0">
                <a:latin typeface="Times New Roman"/>
                <a:ea typeface="Times New Roman"/>
              </a:rPr>
              <a:t>вантаж якоїсь маси, необхідне зусилля м'яза, яке майже в </a:t>
            </a:r>
            <a:r>
              <a:rPr lang="uk-UA" sz="1600" dirty="0" smtClean="0">
                <a:latin typeface="Times New Roman"/>
                <a:ea typeface="Times New Roman"/>
              </a:rPr>
              <a:t>8-10 </a:t>
            </a:r>
            <a:r>
              <a:rPr lang="uk-UA" sz="1600" dirty="0">
                <a:latin typeface="Times New Roman"/>
                <a:ea typeface="Times New Roman"/>
              </a:rPr>
              <a:t>разів перевищує силу ваги, що діє на вантаж.</a:t>
            </a:r>
            <a:endParaRPr lang="ru-RU" sz="1600" dirty="0">
              <a:effectLst/>
              <a:latin typeface="Times New Roman"/>
              <a:ea typeface="Times New Roman"/>
            </a:endParaRPr>
          </a:p>
        </p:txBody>
      </p:sp>
      <p:sp>
        <p:nvSpPr>
          <p:cNvPr id="2" name="Заголовок 1"/>
          <p:cNvSpPr>
            <a:spLocks noGrp="1"/>
          </p:cNvSpPr>
          <p:nvPr>
            <p:ph type="title"/>
          </p:nvPr>
        </p:nvSpPr>
        <p:spPr>
          <a:xfrm flipV="1">
            <a:off x="539552" y="260648"/>
            <a:ext cx="8260672" cy="45719"/>
          </a:xfrm>
        </p:spPr>
        <p:txBody>
          <a:bodyPr>
            <a:normAutofit fontScale="90000"/>
          </a:bodyPr>
          <a:lstStyle/>
          <a:p>
            <a:endParaRPr lang="ru-RU" dirty="0"/>
          </a:p>
        </p:txBody>
      </p:sp>
      <p:pic>
        <p:nvPicPr>
          <p:cNvPr id="4" name="Picture 2" descr="Изображение 023"/>
          <p:cNvPicPr>
            <a:picLocks noChangeAspect="1" noChangeArrowheads="1"/>
          </p:cNvPicPr>
          <p:nvPr/>
        </p:nvPicPr>
        <p:blipFill>
          <a:blip r:embed="rId2"/>
          <a:srcRect/>
          <a:stretch>
            <a:fillRect/>
          </a:stretch>
        </p:blipFill>
        <p:spPr bwMode="auto">
          <a:xfrm>
            <a:off x="1763688" y="3933056"/>
            <a:ext cx="4772694" cy="24569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07322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dirty="0" smtClean="0">
                <a:solidFill>
                  <a:schemeClr val="tx1"/>
                </a:solidFill>
              </a:rPr>
              <a:t/>
            </a:r>
            <a:br>
              <a:rPr lang="ru-RU" sz="2000" dirty="0" smtClean="0">
                <a:solidFill>
                  <a:schemeClr val="tx1"/>
                </a:solidFill>
              </a:rPr>
            </a:br>
            <a:r>
              <a:rPr lang="ru-RU" sz="2000" dirty="0">
                <a:solidFill>
                  <a:schemeClr val="tx1"/>
                </a:solidFill>
              </a:rPr>
              <a:t/>
            </a:r>
            <a:br>
              <a:rPr lang="ru-RU" sz="2000" dirty="0">
                <a:solidFill>
                  <a:schemeClr val="tx1"/>
                </a:solidFill>
              </a:rPr>
            </a:br>
            <a:r>
              <a:rPr lang="ru-RU" sz="2000" dirty="0" smtClean="0">
                <a:solidFill>
                  <a:schemeClr val="tx1"/>
                </a:solidFill>
              </a:rPr>
              <a:t/>
            </a:r>
            <a:br>
              <a:rPr lang="ru-RU" sz="2000" dirty="0" smtClean="0">
                <a:solidFill>
                  <a:schemeClr val="tx1"/>
                </a:solidFill>
              </a:rPr>
            </a:br>
            <a:r>
              <a:rPr lang="ru-RU" sz="2000" dirty="0">
                <a:solidFill>
                  <a:schemeClr val="tx1"/>
                </a:solidFill>
              </a:rPr>
              <a:t/>
            </a:r>
            <a:br>
              <a:rPr lang="ru-RU" sz="2000" dirty="0">
                <a:solidFill>
                  <a:schemeClr val="tx1"/>
                </a:solidFill>
              </a:rPr>
            </a:br>
            <a:r>
              <a:rPr lang="ru-RU" sz="2800" dirty="0" smtClean="0">
                <a:solidFill>
                  <a:schemeClr val="tx1"/>
                </a:solidFill>
              </a:rPr>
              <a:t/>
            </a:r>
            <a:br>
              <a:rPr lang="ru-RU" sz="2800" dirty="0" smtClean="0">
                <a:solidFill>
                  <a:schemeClr val="tx1"/>
                </a:solidFill>
              </a:rPr>
            </a:br>
            <a:r>
              <a:rPr lang="ru-RU" sz="2800" dirty="0" err="1" smtClean="0">
                <a:solidFill>
                  <a:schemeClr val="accent2">
                    <a:lumMod val="50000"/>
                  </a:schemeClr>
                </a:solidFill>
              </a:rPr>
              <a:t>Лікоть</a:t>
            </a:r>
            <a:r>
              <a:rPr lang="ru-RU" sz="2800" dirty="0" smtClean="0">
                <a:solidFill>
                  <a:schemeClr val="accent2">
                    <a:lumMod val="50000"/>
                  </a:schemeClr>
                </a:solidFill>
              </a:rPr>
              <a:t> </a:t>
            </a:r>
            <a:r>
              <a:rPr lang="ru-RU" sz="2800" dirty="0">
                <a:solidFill>
                  <a:schemeClr val="accent2">
                    <a:lumMod val="50000"/>
                  </a:schemeClr>
                </a:solidFill>
              </a:rPr>
              <a:t>- точка опори </a:t>
            </a:r>
            <a:r>
              <a:rPr lang="ru-RU" sz="2800" dirty="0" err="1">
                <a:solidFill>
                  <a:schemeClr val="accent2">
                    <a:lumMod val="50000"/>
                  </a:schemeClr>
                </a:solidFill>
              </a:rPr>
              <a:t>важеля</a:t>
            </a:r>
            <a:r>
              <a:rPr lang="ru-RU" sz="2800" dirty="0">
                <a:solidFill>
                  <a:schemeClr val="accent2">
                    <a:lumMod val="50000"/>
                  </a:schemeClr>
                </a:solidFill>
              </a:rPr>
              <a:t>. Одна з сил </a:t>
            </a:r>
            <a:r>
              <a:rPr lang="ru-RU" sz="2800" dirty="0" err="1">
                <a:solidFill>
                  <a:schemeClr val="accent2">
                    <a:lumMod val="50000"/>
                  </a:schemeClr>
                </a:solidFill>
              </a:rPr>
              <a:t>прикладена</a:t>
            </a:r>
            <a:r>
              <a:rPr lang="ru-RU" sz="2800" dirty="0">
                <a:solidFill>
                  <a:schemeClr val="accent2">
                    <a:lumMod val="50000"/>
                  </a:schemeClr>
                </a:solidFill>
              </a:rPr>
              <a:t> до </a:t>
            </a:r>
            <a:r>
              <a:rPr lang="ru-RU" sz="2800" dirty="0" err="1">
                <a:solidFill>
                  <a:schemeClr val="accent2">
                    <a:lumMod val="50000"/>
                  </a:schemeClr>
                </a:solidFill>
              </a:rPr>
              <a:t>долоні</a:t>
            </a:r>
            <a:r>
              <a:rPr lang="ru-RU" sz="2800" dirty="0">
                <a:solidFill>
                  <a:schemeClr val="accent2">
                    <a:lumMod val="50000"/>
                  </a:schemeClr>
                </a:solidFill>
              </a:rPr>
              <a:t>. Плече </a:t>
            </a:r>
            <a:r>
              <a:rPr lang="ru-RU" sz="2800" dirty="0" err="1">
                <a:solidFill>
                  <a:schemeClr val="accent2">
                    <a:lumMod val="50000"/>
                  </a:schemeClr>
                </a:solidFill>
              </a:rPr>
              <a:t>цієї</a:t>
            </a:r>
            <a:r>
              <a:rPr lang="ru-RU" sz="2800" dirty="0">
                <a:solidFill>
                  <a:schemeClr val="accent2">
                    <a:lumMod val="50000"/>
                  </a:schemeClr>
                </a:solidFill>
              </a:rPr>
              <a:t> </a:t>
            </a:r>
            <a:r>
              <a:rPr lang="ru-RU" sz="2800" dirty="0" err="1">
                <a:solidFill>
                  <a:schemeClr val="accent2">
                    <a:lumMod val="50000"/>
                  </a:schemeClr>
                </a:solidFill>
              </a:rPr>
              <a:t>сили</a:t>
            </a:r>
            <a:r>
              <a:rPr lang="ru-RU" sz="2800" dirty="0">
                <a:solidFill>
                  <a:schemeClr val="accent2">
                    <a:lumMod val="50000"/>
                  </a:schemeClr>
                </a:solidFill>
              </a:rPr>
              <a:t> - </a:t>
            </a:r>
            <a:r>
              <a:rPr lang="ru-RU" sz="2800" dirty="0" err="1">
                <a:solidFill>
                  <a:schemeClr val="accent2">
                    <a:lumMod val="50000"/>
                  </a:schemeClr>
                </a:solidFill>
              </a:rPr>
              <a:t>відстань</a:t>
            </a:r>
            <a:r>
              <a:rPr lang="ru-RU" sz="2800" dirty="0">
                <a:solidFill>
                  <a:schemeClr val="accent2">
                    <a:lumMod val="50000"/>
                  </a:schemeClr>
                </a:solidFill>
              </a:rPr>
              <a:t> </a:t>
            </a:r>
            <a:r>
              <a:rPr lang="ru-RU" sz="2800" dirty="0" err="1">
                <a:solidFill>
                  <a:schemeClr val="accent2">
                    <a:lumMod val="50000"/>
                  </a:schemeClr>
                </a:solidFill>
              </a:rPr>
              <a:t>від</a:t>
            </a:r>
            <a:r>
              <a:rPr lang="ru-RU" sz="2800" dirty="0">
                <a:solidFill>
                  <a:schemeClr val="accent2">
                    <a:lumMod val="50000"/>
                  </a:schemeClr>
                </a:solidFill>
              </a:rPr>
              <a:t> </a:t>
            </a:r>
            <a:r>
              <a:rPr lang="ru-RU" sz="2800" dirty="0" err="1">
                <a:solidFill>
                  <a:schemeClr val="accent2">
                    <a:lumMod val="50000"/>
                  </a:schemeClr>
                </a:solidFill>
              </a:rPr>
              <a:t>ліктя</a:t>
            </a:r>
            <a:r>
              <a:rPr lang="ru-RU" sz="2800" dirty="0">
                <a:solidFill>
                  <a:schemeClr val="accent2">
                    <a:lumMod val="50000"/>
                  </a:schemeClr>
                </a:solidFill>
              </a:rPr>
              <a:t> </a:t>
            </a:r>
            <a:r>
              <a:rPr lang="ru-RU" sz="2800" dirty="0" err="1">
                <a:solidFill>
                  <a:schemeClr val="accent2">
                    <a:lumMod val="50000"/>
                  </a:schemeClr>
                </a:solidFill>
              </a:rPr>
              <a:t>приблизно</a:t>
            </a:r>
            <a:r>
              <a:rPr lang="ru-RU" sz="2800" dirty="0">
                <a:solidFill>
                  <a:schemeClr val="accent2">
                    <a:lumMod val="50000"/>
                  </a:schemeClr>
                </a:solidFill>
              </a:rPr>
              <a:t> до </a:t>
            </a:r>
            <a:r>
              <a:rPr lang="ru-RU" sz="2800" dirty="0" err="1">
                <a:solidFill>
                  <a:schemeClr val="accent2">
                    <a:lumMod val="50000"/>
                  </a:schemeClr>
                </a:solidFill>
              </a:rPr>
              <a:t>середини</a:t>
            </a:r>
            <a:r>
              <a:rPr lang="ru-RU" sz="2800" dirty="0">
                <a:solidFill>
                  <a:schemeClr val="accent2">
                    <a:lumMod val="50000"/>
                  </a:schemeClr>
                </a:solidFill>
              </a:rPr>
              <a:t> </a:t>
            </a:r>
            <a:r>
              <a:rPr lang="ru-RU" sz="2800" dirty="0" err="1">
                <a:solidFill>
                  <a:schemeClr val="accent2">
                    <a:lumMod val="50000"/>
                  </a:schemeClr>
                </a:solidFill>
              </a:rPr>
              <a:t>долоні</a:t>
            </a:r>
            <a:r>
              <a:rPr lang="ru-RU" sz="2800" dirty="0">
                <a:solidFill>
                  <a:schemeClr val="accent2">
                    <a:lumMod val="50000"/>
                  </a:schemeClr>
                </a:solidFill>
              </a:rPr>
              <a:t>. Друга сила - </a:t>
            </a:r>
            <a:r>
              <a:rPr lang="ru-RU" sz="2800" dirty="0" err="1">
                <a:solidFill>
                  <a:schemeClr val="accent2">
                    <a:lumMod val="50000"/>
                  </a:schemeClr>
                </a:solidFill>
              </a:rPr>
              <a:t>це</a:t>
            </a:r>
            <a:r>
              <a:rPr lang="ru-RU" sz="2800" dirty="0">
                <a:solidFill>
                  <a:schemeClr val="accent2">
                    <a:lumMod val="50000"/>
                  </a:schemeClr>
                </a:solidFill>
              </a:rPr>
              <a:t> сила </a:t>
            </a:r>
            <a:r>
              <a:rPr lang="ru-RU" sz="2800" dirty="0" err="1">
                <a:solidFill>
                  <a:schemeClr val="accent2">
                    <a:lumMod val="50000"/>
                  </a:schemeClr>
                </a:solidFill>
              </a:rPr>
              <a:t>напруги</a:t>
            </a:r>
            <a:r>
              <a:rPr lang="ru-RU" sz="2800" dirty="0">
                <a:solidFill>
                  <a:schemeClr val="accent2">
                    <a:lumMod val="50000"/>
                  </a:schemeClr>
                </a:solidFill>
              </a:rPr>
              <a:t> </a:t>
            </a:r>
            <a:r>
              <a:rPr lang="ru-RU" sz="2800" dirty="0" err="1">
                <a:solidFill>
                  <a:schemeClr val="accent2">
                    <a:lumMod val="50000"/>
                  </a:schemeClr>
                </a:solidFill>
              </a:rPr>
              <a:t>біцепса</a:t>
            </a:r>
            <a:r>
              <a:rPr lang="ru-RU" sz="2800" dirty="0">
                <a:solidFill>
                  <a:schemeClr val="accent2">
                    <a:lumMod val="50000"/>
                  </a:schemeClr>
                </a:solidFill>
              </a:rPr>
              <a:t>, </a:t>
            </a:r>
            <a:r>
              <a:rPr lang="ru-RU" sz="2800" dirty="0" err="1">
                <a:solidFill>
                  <a:schemeClr val="accent2">
                    <a:lumMod val="50000"/>
                  </a:schemeClr>
                </a:solidFill>
              </a:rPr>
              <a:t>який</a:t>
            </a:r>
            <a:r>
              <a:rPr lang="ru-RU" sz="2800" dirty="0">
                <a:solidFill>
                  <a:schemeClr val="accent2">
                    <a:lumMod val="50000"/>
                  </a:schemeClr>
                </a:solidFill>
              </a:rPr>
              <a:t> </a:t>
            </a:r>
            <a:r>
              <a:rPr lang="ru-RU" sz="2800" dirty="0" err="1">
                <a:solidFill>
                  <a:schemeClr val="accent2">
                    <a:lumMod val="50000"/>
                  </a:schemeClr>
                </a:solidFill>
              </a:rPr>
              <a:t>прикріплений</a:t>
            </a:r>
            <a:r>
              <a:rPr lang="ru-RU" sz="2800" dirty="0">
                <a:solidFill>
                  <a:schemeClr val="accent2">
                    <a:lumMod val="50000"/>
                  </a:schemeClr>
                </a:solidFill>
              </a:rPr>
              <a:t> до </a:t>
            </a:r>
            <a:r>
              <a:rPr lang="ru-RU" sz="2800" dirty="0" err="1">
                <a:solidFill>
                  <a:schemeClr val="accent2">
                    <a:lumMod val="50000"/>
                  </a:schemeClr>
                </a:solidFill>
              </a:rPr>
              <a:t>важеля</a:t>
            </a:r>
            <a:r>
              <a:rPr lang="ru-RU" sz="2800" dirty="0">
                <a:solidFill>
                  <a:schemeClr val="accent2">
                    <a:lumMod val="50000"/>
                  </a:schemeClr>
                </a:solidFill>
              </a:rPr>
              <a:t> недалеко </a:t>
            </a:r>
            <a:r>
              <a:rPr lang="ru-RU" sz="2800" dirty="0" err="1">
                <a:solidFill>
                  <a:schemeClr val="accent2">
                    <a:lumMod val="50000"/>
                  </a:schemeClr>
                </a:solidFill>
              </a:rPr>
              <a:t>від</a:t>
            </a:r>
            <a:r>
              <a:rPr lang="ru-RU" sz="2800" dirty="0">
                <a:solidFill>
                  <a:schemeClr val="accent2">
                    <a:lumMod val="50000"/>
                  </a:schemeClr>
                </a:solidFill>
              </a:rPr>
              <a:t> </a:t>
            </a:r>
            <a:r>
              <a:rPr lang="ru-RU" sz="2800" dirty="0" err="1">
                <a:solidFill>
                  <a:schemeClr val="accent2">
                    <a:lumMod val="50000"/>
                  </a:schemeClr>
                </a:solidFill>
              </a:rPr>
              <a:t>ліктя</a:t>
            </a:r>
            <a:r>
              <a:rPr lang="ru-RU" sz="2800" dirty="0">
                <a:solidFill>
                  <a:schemeClr val="accent2">
                    <a:lumMod val="50000"/>
                  </a:schemeClr>
                </a:solidFill>
              </a:rPr>
              <a:t>. Плече </a:t>
            </a:r>
            <a:r>
              <a:rPr lang="ru-RU" sz="2800" dirty="0" err="1">
                <a:solidFill>
                  <a:schemeClr val="accent2">
                    <a:lumMod val="50000"/>
                  </a:schemeClr>
                </a:solidFill>
              </a:rPr>
              <a:t>другої</a:t>
            </a:r>
            <a:r>
              <a:rPr lang="ru-RU" sz="2800" dirty="0">
                <a:solidFill>
                  <a:schemeClr val="accent2">
                    <a:lumMod val="50000"/>
                  </a:schemeClr>
                </a:solidFill>
              </a:rPr>
              <a:t> </a:t>
            </a:r>
            <a:r>
              <a:rPr lang="ru-RU" sz="2800" dirty="0" err="1">
                <a:solidFill>
                  <a:schemeClr val="accent2">
                    <a:lumMod val="50000"/>
                  </a:schemeClr>
                </a:solidFill>
              </a:rPr>
              <a:t>сили</a:t>
            </a:r>
            <a:r>
              <a:rPr lang="ru-RU" sz="2800" dirty="0">
                <a:solidFill>
                  <a:schemeClr val="accent2">
                    <a:lumMod val="50000"/>
                  </a:schemeClr>
                </a:solidFill>
              </a:rPr>
              <a:t> </a:t>
            </a:r>
            <a:r>
              <a:rPr lang="ru-RU" sz="2800" dirty="0" err="1">
                <a:solidFill>
                  <a:schemeClr val="accent2">
                    <a:lumMod val="50000"/>
                  </a:schemeClr>
                </a:solidFill>
              </a:rPr>
              <a:t>набагато</a:t>
            </a:r>
            <a:r>
              <a:rPr lang="ru-RU" sz="2800" dirty="0">
                <a:solidFill>
                  <a:schemeClr val="accent2">
                    <a:lumMod val="50000"/>
                  </a:schemeClr>
                </a:solidFill>
              </a:rPr>
              <a:t> </a:t>
            </a:r>
            <a:r>
              <a:rPr lang="ru-RU" sz="2800" dirty="0" err="1">
                <a:solidFill>
                  <a:schemeClr val="accent2">
                    <a:lumMod val="50000"/>
                  </a:schemeClr>
                </a:solidFill>
              </a:rPr>
              <a:t>менше</a:t>
            </a:r>
            <a:r>
              <a:rPr lang="ru-RU" sz="2800" dirty="0">
                <a:solidFill>
                  <a:schemeClr val="accent2">
                    <a:lumMod val="50000"/>
                  </a:schemeClr>
                </a:solidFill>
              </a:rPr>
              <a:t> плеча </a:t>
            </a:r>
            <a:r>
              <a:rPr lang="ru-RU" sz="2800" dirty="0" err="1" smtClean="0">
                <a:solidFill>
                  <a:schemeClr val="accent2">
                    <a:lumMod val="50000"/>
                  </a:schemeClr>
                </a:solidFill>
              </a:rPr>
              <a:t>першої</a:t>
            </a:r>
            <a:r>
              <a:rPr lang="ru-RU" sz="2800" dirty="0" smtClean="0">
                <a:solidFill>
                  <a:schemeClr val="accent2">
                    <a:lumMod val="50000"/>
                  </a:schemeClr>
                </a:solidFill>
              </a:rPr>
              <a:t>.</a:t>
            </a:r>
            <a:endParaRPr lang="ru-RU" sz="2800" dirty="0">
              <a:solidFill>
                <a:schemeClr val="accent2">
                  <a:lumMod val="50000"/>
                </a:schemeClr>
              </a:solidFill>
            </a:endParaRPr>
          </a:p>
        </p:txBody>
      </p:sp>
      <p:sp>
        <p:nvSpPr>
          <p:cNvPr id="4" name="Прямоугольник 3"/>
          <p:cNvSpPr/>
          <p:nvPr/>
        </p:nvSpPr>
        <p:spPr>
          <a:xfrm>
            <a:off x="2286000" y="2274838"/>
            <a:ext cx="4572000" cy="369332"/>
          </a:xfrm>
          <a:prstGeom prst="rect">
            <a:avLst/>
          </a:prstGeom>
        </p:spPr>
        <p:txBody>
          <a:bodyPr>
            <a:spAutoFit/>
          </a:bodyPr>
          <a:lstStyle/>
          <a:p>
            <a:r>
              <a:rPr lang="ru-RU" dirty="0" smtClean="0"/>
              <a:t>.</a:t>
            </a:r>
            <a:endParaRPr lang="ru-RU" dirty="0"/>
          </a:p>
        </p:txBody>
      </p:sp>
      <p:pic>
        <p:nvPicPr>
          <p:cNvPr id="1026" name="Picture 2" descr="C:\Users\Maria\Desktop\20190415_12495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11848" y="3271679"/>
            <a:ext cx="2376264" cy="344173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Maria\Desktop\20190415_12493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28184" y="3607394"/>
            <a:ext cx="2592288" cy="3106015"/>
          </a:xfrm>
          <a:prstGeom prst="rect">
            <a:avLst/>
          </a:prstGeom>
          <a:noFill/>
          <a:extLst>
            <a:ext uri="{909E8E84-426E-40DD-AFC4-6F175D3DCCD1}">
              <a14:hiddenFill xmlns:a14="http://schemas.microsoft.com/office/drawing/2010/main">
                <a:solidFill>
                  <a:srgbClr val="FFFFFF"/>
                </a:solidFill>
              </a14:hiddenFill>
            </a:ext>
          </a:extLst>
        </p:spPr>
      </p:pic>
      <p:pic>
        <p:nvPicPr>
          <p:cNvPr id="5" name="Объект 4"/>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929425" y="3607394"/>
            <a:ext cx="1838582" cy="2773934"/>
          </a:xfrm>
        </p:spPr>
      </p:pic>
    </p:spTree>
    <p:extLst>
      <p:ext uri="{BB962C8B-B14F-4D97-AF65-F5344CB8AC3E}">
        <p14:creationId xmlns:p14="http://schemas.microsoft.com/office/powerpoint/2010/main" val="13255707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9592" y="1700808"/>
            <a:ext cx="7380808" cy="4425355"/>
          </a:xfrm>
        </p:spPr>
        <p:txBody>
          <a:bodyPr>
            <a:normAutofit/>
          </a:bodyPr>
          <a:lstStyle/>
          <a:p>
            <a:r>
              <a:rPr lang="uk-UA" dirty="0" err="1" smtClean="0"/>
              <a:t>Звичайно,що</a:t>
            </a:r>
            <a:r>
              <a:rPr lang="uk-UA" dirty="0" smtClean="0"/>
              <a:t> в зігнутій </a:t>
            </a:r>
            <a:r>
              <a:rPr lang="uk-UA" dirty="0" err="1" smtClean="0"/>
              <a:t>руці,але</a:t>
            </a:r>
            <a:r>
              <a:rPr lang="uk-UA" dirty="0" smtClean="0"/>
              <a:t> для пояснення з точки зору </a:t>
            </a:r>
            <a:r>
              <a:rPr lang="uk-UA" dirty="0" err="1" smtClean="0"/>
              <a:t>фізики,ми</a:t>
            </a:r>
            <a:r>
              <a:rPr lang="uk-UA" dirty="0" smtClean="0"/>
              <a:t> провели експеримент.</a:t>
            </a:r>
          </a:p>
          <a:p>
            <a:r>
              <a:rPr lang="uk-UA" dirty="0" smtClean="0"/>
              <a:t>Виміряли довжини плеч за допомогою лінійки та масу рюкзака(6кг).</a:t>
            </a:r>
          </a:p>
          <a:p>
            <a:r>
              <a:rPr lang="uk-UA" dirty="0" smtClean="0"/>
              <a:t>Результати занесли до таблиці:</a:t>
            </a:r>
            <a:endParaRPr lang="ru-RU" dirty="0"/>
          </a:p>
        </p:txBody>
      </p:sp>
      <p:sp>
        <p:nvSpPr>
          <p:cNvPr id="2" name="Заголовок 1"/>
          <p:cNvSpPr>
            <a:spLocks noGrp="1"/>
          </p:cNvSpPr>
          <p:nvPr>
            <p:ph type="title"/>
          </p:nvPr>
        </p:nvSpPr>
        <p:spPr/>
        <p:txBody>
          <a:bodyPr>
            <a:normAutofit fontScale="90000"/>
          </a:bodyPr>
          <a:lstStyle/>
          <a:p>
            <a:r>
              <a:rPr lang="uk-UA" dirty="0" smtClean="0">
                <a:solidFill>
                  <a:srgbClr val="002060"/>
                </a:solidFill>
              </a:rPr>
              <a:t>Як легше тримати сумку: на витягнутій руці чи зігнутій в лікті?</a:t>
            </a:r>
            <a:endParaRPr lang="ru-RU" dirty="0">
              <a:solidFill>
                <a:srgbClr val="002060"/>
              </a:solidFill>
            </a:endParaRPr>
          </a:p>
        </p:txBody>
      </p:sp>
      <mc:AlternateContent xmlns:mc="http://schemas.openxmlformats.org/markup-compatibility/2006" xmlns:a14="http://schemas.microsoft.com/office/drawing/2010/main">
        <mc:Choice Requires="a14">
          <p:graphicFrame>
            <p:nvGraphicFramePr>
              <p:cNvPr id="6" name="Таблица 5"/>
              <p:cNvGraphicFramePr>
                <a:graphicFrameLocks noGrp="1"/>
              </p:cNvGraphicFramePr>
              <p:nvPr>
                <p:extLst>
                  <p:ext uri="{D42A27DB-BD31-4B8C-83A1-F6EECF244321}">
                    <p14:modId xmlns:p14="http://schemas.microsoft.com/office/powerpoint/2010/main" val="228314246"/>
                  </p:ext>
                </p:extLst>
              </p:nvPr>
            </p:nvGraphicFramePr>
            <p:xfrm>
              <a:off x="1619672" y="4365104"/>
              <a:ext cx="6096000" cy="1393952"/>
            </p:xfrm>
            <a:graphic>
              <a:graphicData uri="http://schemas.openxmlformats.org/drawingml/2006/table">
                <a:tbl>
                  <a:tblPr firstRow="1" bandRow="1">
                    <a:tableStyleId>{5C22544A-7EE6-4342-B048-85BDC9FD1C3A}</a:tableStyleId>
                  </a:tblPr>
                  <a:tblGrid>
                    <a:gridCol w="1524000"/>
                    <a:gridCol w="1524000"/>
                    <a:gridCol w="1524000"/>
                    <a:gridCol w="1524000"/>
                  </a:tblGrid>
                  <a:tr h="576064">
                    <a:tc>
                      <a:txBody>
                        <a:bodyPr/>
                        <a:lstStyle/>
                        <a:p>
                          <a:r>
                            <a:rPr lang="uk-UA" dirty="0" smtClean="0"/>
                            <a:t>    №</a:t>
                          </a:r>
                          <a:endParaRPr lang="ru-RU" dirty="0"/>
                        </a:p>
                      </a:txBody>
                      <a:tcPr>
                        <a:lnB w="12700" cap="flat" cmpd="sng" algn="ctr">
                          <a:solidFill>
                            <a:schemeClr val="tx1"/>
                          </a:solidFill>
                          <a:prstDash val="solid"/>
                          <a:round/>
                          <a:headEnd type="none" w="med" len="med"/>
                          <a:tailEnd type="none" w="med" len="med"/>
                        </a:lnB>
                      </a:tcPr>
                    </a:tc>
                    <a:tc>
                      <a:txBody>
                        <a:bodyPr/>
                        <a:lstStyle/>
                        <a:p>
                          <a14:m>
                            <m:oMath xmlns:m="http://schemas.openxmlformats.org/officeDocument/2006/math">
                              <m:sSub>
                                <m:sSubPr>
                                  <m:ctrlPr>
                                    <a:rPr lang="ru-RU" i="1" smtClean="0">
                                      <a:latin typeface="Cambria Math" panose="02040503050406030204" pitchFamily="18" charset="0"/>
                                    </a:rPr>
                                  </m:ctrlPr>
                                </m:sSubPr>
                                <m:e>
                                  <m:r>
                                    <a:rPr lang="uk-UA" b="1" i="1" smtClean="0">
                                      <a:latin typeface="Cambria Math"/>
                                    </a:rPr>
                                    <m:t>   </m:t>
                                  </m:r>
                                  <m:r>
                                    <a:rPr lang="en-US" b="1" i="1" smtClean="0">
                                      <a:latin typeface="Cambria Math"/>
                                    </a:rPr>
                                    <m:t>𝒅</m:t>
                                  </m:r>
                                </m:e>
                                <m:sub>
                                  <m:r>
                                    <a:rPr lang="en-US" b="1" i="1" smtClean="0">
                                      <a:latin typeface="Cambria Math"/>
                                    </a:rPr>
                                    <m:t>𝟏</m:t>
                                  </m:r>
                                </m:sub>
                              </m:sSub>
                            </m:oMath>
                          </a14:m>
                          <a:r>
                            <a:rPr lang="ru-RU" dirty="0" smtClean="0"/>
                            <a:t>,м</a:t>
                          </a:r>
                          <a:endParaRPr lang="ru-RU" dirty="0"/>
                        </a:p>
                      </a:txBody>
                      <a:tcPr>
                        <a:lnB w="12700" cap="flat" cmpd="sng" algn="ctr">
                          <a:solidFill>
                            <a:schemeClr val="tx1"/>
                          </a:solidFill>
                          <a:prstDash val="solid"/>
                          <a:round/>
                          <a:headEnd type="none" w="med" len="med"/>
                          <a:tailEnd type="none" w="med" len="med"/>
                        </a:lnB>
                      </a:tcPr>
                    </a:tc>
                    <a:tc>
                      <a:txBody>
                        <a:bodyPr/>
                        <a:lstStyle/>
                        <a:p>
                          <a14:m>
                            <m:oMath xmlns:m="http://schemas.openxmlformats.org/officeDocument/2006/math">
                              <m:sSub>
                                <m:sSubPr>
                                  <m:ctrlPr>
                                    <a:rPr lang="ru-RU" i="1" smtClean="0">
                                      <a:latin typeface="Cambria Math" panose="02040503050406030204" pitchFamily="18" charset="0"/>
                                    </a:rPr>
                                  </m:ctrlPr>
                                </m:sSubPr>
                                <m:e>
                                  <m:r>
                                    <a:rPr lang="uk-UA" b="1" i="1" smtClean="0">
                                      <a:latin typeface="Cambria Math"/>
                                    </a:rPr>
                                    <m:t>    </m:t>
                                  </m:r>
                                  <m:r>
                                    <a:rPr lang="en-US" b="1" i="1" smtClean="0">
                                      <a:latin typeface="Cambria Math"/>
                                    </a:rPr>
                                    <m:t>𝒅</m:t>
                                  </m:r>
                                </m:e>
                                <m:sub>
                                  <m:r>
                                    <a:rPr lang="en-US" b="1" i="1" smtClean="0">
                                      <a:latin typeface="Cambria Math"/>
                                    </a:rPr>
                                    <m:t>𝟐</m:t>
                                  </m:r>
                                </m:sub>
                              </m:sSub>
                            </m:oMath>
                          </a14:m>
                          <a:r>
                            <a:rPr lang="ru-RU" dirty="0" smtClean="0"/>
                            <a:t>,м</a:t>
                          </a:r>
                          <a:endParaRPr lang="ru-RU" dirty="0"/>
                        </a:p>
                      </a:txBody>
                      <a:tcPr>
                        <a:lnB w="12700" cap="flat" cmpd="sng" algn="ctr">
                          <a:solidFill>
                            <a:schemeClr val="tx1"/>
                          </a:solidFill>
                          <a:prstDash val="solid"/>
                          <a:round/>
                          <a:headEnd type="none" w="med" len="med"/>
                          <a:tailEnd type="none" w="med" len="med"/>
                        </a:lnB>
                      </a:tcPr>
                    </a:tc>
                    <a:tc>
                      <a:txBody>
                        <a:bodyPr/>
                        <a:lstStyle/>
                        <a:p>
                          <a:pPr/>
                          <a14:m>
                            <m:oMathPara xmlns:m="http://schemas.openxmlformats.org/officeDocument/2006/math">
                              <m:oMathParaPr>
                                <m:jc m:val="centerGroup"/>
                              </m:oMathParaPr>
                              <m:oMath xmlns:m="http://schemas.openxmlformats.org/officeDocument/2006/math">
                                <m:f>
                                  <m:fPr>
                                    <m:ctrlPr>
                                      <a:rPr lang="ru-RU" i="1" smtClean="0">
                                        <a:latin typeface="Cambria Math" panose="02040503050406030204" pitchFamily="18" charset="0"/>
                                      </a:rPr>
                                    </m:ctrlPr>
                                  </m:fPr>
                                  <m:num>
                                    <m:sSub>
                                      <m:sSubPr>
                                        <m:ctrlPr>
                                          <a:rPr lang="ru-RU" i="1" smtClean="0">
                                            <a:latin typeface="Cambria Math" panose="02040503050406030204" pitchFamily="18" charset="0"/>
                                          </a:rPr>
                                        </m:ctrlPr>
                                      </m:sSubPr>
                                      <m:e>
                                        <m:r>
                                          <a:rPr lang="en-US" b="1" i="1" smtClean="0">
                                            <a:latin typeface="Cambria Math"/>
                                          </a:rPr>
                                          <m:t>𝒅</m:t>
                                        </m:r>
                                      </m:e>
                                      <m:sub>
                                        <m:r>
                                          <a:rPr lang="en-US" b="1" i="1" smtClean="0">
                                            <a:latin typeface="Cambria Math"/>
                                          </a:rPr>
                                          <m:t>𝟐</m:t>
                                        </m:r>
                                      </m:sub>
                                    </m:sSub>
                                  </m:num>
                                  <m:den>
                                    <m:sSub>
                                      <m:sSubPr>
                                        <m:ctrlPr>
                                          <a:rPr lang="ru-RU" i="1" smtClean="0">
                                            <a:latin typeface="Cambria Math" panose="02040503050406030204" pitchFamily="18" charset="0"/>
                                          </a:rPr>
                                        </m:ctrlPr>
                                      </m:sSubPr>
                                      <m:e>
                                        <m:r>
                                          <a:rPr lang="en-US" b="1" i="1" smtClean="0">
                                            <a:latin typeface="Cambria Math"/>
                                          </a:rPr>
                                          <m:t>𝒅</m:t>
                                        </m:r>
                                      </m:e>
                                      <m:sub>
                                        <m:r>
                                          <a:rPr lang="en-US" b="1" i="1" smtClean="0">
                                            <a:latin typeface="Cambria Math"/>
                                          </a:rPr>
                                          <m:t>𝟏</m:t>
                                        </m:r>
                                      </m:sub>
                                    </m:sSub>
                                  </m:den>
                                </m:f>
                                <m:r>
                                  <a:rPr lang="en-US" b="1" i="0" smtClean="0">
                                    <a:latin typeface="Cambria Math"/>
                                  </a:rPr>
                                  <m:t>=</m:t>
                                </m:r>
                                <m:f>
                                  <m:fPr>
                                    <m:ctrlPr>
                                      <a:rPr kumimoji="0" lang="ru-RU" sz="1800" b="1"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ctrlPr>
                                  </m:fPr>
                                  <m:num>
                                    <m:sSub>
                                      <m:sSubPr>
                                        <m:ctrlPr>
                                          <a:rPr kumimoji="0" lang="ru-RU" sz="1800" b="1"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ctrlPr>
                                      </m:sSubPr>
                                      <m:e>
                                        <m:r>
                                          <a:rPr kumimoji="0" lang="en-US" sz="1800" b="1" i="1" u="none" strike="noStrike" kern="1200" cap="none" spc="0" normalizeH="0" baseline="0" noProof="0" smtClean="0">
                                            <a:ln>
                                              <a:noFill/>
                                            </a:ln>
                                            <a:solidFill>
                                              <a:prstClr val="white"/>
                                            </a:solidFill>
                                            <a:effectLst/>
                                            <a:uLnTx/>
                                            <a:uFillTx/>
                                            <a:latin typeface="Cambria Math"/>
                                            <a:ea typeface="+mn-ea"/>
                                            <a:cs typeface="+mn-cs"/>
                                          </a:rPr>
                                          <m:t>𝑭</m:t>
                                        </m:r>
                                      </m:e>
                                      <m:sub>
                                        <m:r>
                                          <a:rPr kumimoji="0" lang="en-US" sz="1800" b="1" i="1" u="none" strike="noStrike" kern="1200" cap="none" spc="0" normalizeH="0" baseline="0" noProof="0" smtClean="0">
                                            <a:ln>
                                              <a:noFill/>
                                            </a:ln>
                                            <a:solidFill>
                                              <a:prstClr val="white"/>
                                            </a:solidFill>
                                            <a:effectLst/>
                                            <a:uLnTx/>
                                            <a:uFillTx/>
                                            <a:latin typeface="Cambria Math"/>
                                            <a:ea typeface="+mn-ea"/>
                                            <a:cs typeface="+mn-cs"/>
                                          </a:rPr>
                                          <m:t>𝟏</m:t>
                                        </m:r>
                                      </m:sub>
                                    </m:sSub>
                                  </m:num>
                                  <m:den>
                                    <m:sSub>
                                      <m:sSubPr>
                                        <m:ctrlPr>
                                          <a:rPr kumimoji="0" lang="ru-RU" sz="1800" b="1"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ctrlPr>
                                      </m:sSubPr>
                                      <m:e>
                                        <m:r>
                                          <a:rPr kumimoji="0" lang="en-US" sz="1800" b="1" i="1" u="none" strike="noStrike" kern="1200" cap="none" spc="0" normalizeH="0" baseline="0" noProof="0" smtClean="0">
                                            <a:ln>
                                              <a:noFill/>
                                            </a:ln>
                                            <a:solidFill>
                                              <a:prstClr val="white"/>
                                            </a:solidFill>
                                            <a:effectLst/>
                                            <a:uLnTx/>
                                            <a:uFillTx/>
                                            <a:latin typeface="Cambria Math"/>
                                            <a:ea typeface="+mn-ea"/>
                                            <a:cs typeface="+mn-cs"/>
                                          </a:rPr>
                                          <m:t>𝑭</m:t>
                                        </m:r>
                                      </m:e>
                                      <m:sub>
                                        <m:r>
                                          <a:rPr kumimoji="0" lang="en-US" sz="1800" b="1" i="1" u="none" strike="noStrike" kern="1200" cap="none" spc="0" normalizeH="0" baseline="0" noProof="0" smtClean="0">
                                            <a:ln>
                                              <a:noFill/>
                                            </a:ln>
                                            <a:solidFill>
                                              <a:prstClr val="white"/>
                                            </a:solidFill>
                                            <a:effectLst/>
                                            <a:uLnTx/>
                                            <a:uFillTx/>
                                            <a:latin typeface="Cambria Math"/>
                                            <a:ea typeface="+mn-ea"/>
                                            <a:cs typeface="+mn-cs"/>
                                          </a:rPr>
                                          <m:t>𝟐</m:t>
                                        </m:r>
                                      </m:sub>
                                    </m:sSub>
                                  </m:den>
                                </m:f>
                              </m:oMath>
                            </m:oMathPara>
                          </a14:m>
                          <a:endParaRPr lang="ru-RU" dirty="0"/>
                        </a:p>
                      </a:txBody>
                      <a:tcPr>
                        <a:lnB w="12700" cap="flat" cmpd="sng" algn="ctr">
                          <a:solidFill>
                            <a:schemeClr val="tx1"/>
                          </a:solidFill>
                          <a:prstDash val="solid"/>
                          <a:round/>
                          <a:headEnd type="none" w="med" len="med"/>
                          <a:tailEnd type="none" w="med" len="med"/>
                        </a:lnB>
                      </a:tcPr>
                    </a:tc>
                  </a:tr>
                  <a:tr h="187906">
                    <a:tc>
                      <a:txBody>
                        <a:bodyPr/>
                        <a:lstStyle/>
                        <a:p>
                          <a:pPr algn="ctr"/>
                          <a:r>
                            <a:rPr lang="uk-UA" dirty="0" smtClean="0"/>
                            <a:t>1</a:t>
                          </a:r>
                          <a:endParaRPr lang="ru-RU" dirty="0"/>
                        </a:p>
                      </a:txBody>
                      <a:tcPr>
                        <a:lnT w="12700" cap="flat" cmpd="sng" algn="ctr">
                          <a:solidFill>
                            <a:schemeClr val="tx1"/>
                          </a:solidFill>
                          <a:prstDash val="solid"/>
                          <a:round/>
                          <a:headEnd type="none" w="med" len="med"/>
                          <a:tailEnd type="none" w="med" len="med"/>
                        </a:lnT>
                      </a:tcPr>
                    </a:tc>
                    <a:tc>
                      <a:txBody>
                        <a:bodyPr/>
                        <a:lstStyle/>
                        <a:p>
                          <a:pPr algn="ctr"/>
                          <a:r>
                            <a:rPr lang="uk-UA" smtClean="0"/>
                            <a:t>0,039</a:t>
                          </a:r>
                          <a:endParaRPr lang="ru-RU" dirty="0"/>
                        </a:p>
                      </a:txBody>
                      <a:tcPr>
                        <a:lnT w="12700" cap="flat" cmpd="sng" algn="ctr">
                          <a:solidFill>
                            <a:schemeClr val="tx1"/>
                          </a:solidFill>
                          <a:prstDash val="solid"/>
                          <a:round/>
                          <a:headEnd type="none" w="med" len="med"/>
                          <a:tailEnd type="none" w="med" len="med"/>
                        </a:lnT>
                      </a:tcPr>
                    </a:tc>
                    <a:tc>
                      <a:txBody>
                        <a:bodyPr/>
                        <a:lstStyle/>
                        <a:p>
                          <a:pPr algn="ctr"/>
                          <a:r>
                            <a:rPr lang="uk-UA" dirty="0" smtClean="0"/>
                            <a:t>0,38</a:t>
                          </a:r>
                          <a:endParaRPr lang="ru-RU" dirty="0"/>
                        </a:p>
                      </a:txBody>
                      <a:tcPr>
                        <a:lnT w="12700" cap="flat" cmpd="sng" algn="ctr">
                          <a:solidFill>
                            <a:schemeClr val="tx1"/>
                          </a:solidFill>
                          <a:prstDash val="solid"/>
                          <a:round/>
                          <a:headEnd type="none" w="med" len="med"/>
                          <a:tailEnd type="none" w="med" len="med"/>
                        </a:lnT>
                      </a:tcPr>
                    </a:tc>
                    <a:tc>
                      <a:txBody>
                        <a:bodyPr/>
                        <a:lstStyle/>
                        <a:p>
                          <a:pPr algn="ctr"/>
                          <a:r>
                            <a:rPr lang="uk-UA" dirty="0" smtClean="0"/>
                            <a:t>9.7</a:t>
                          </a:r>
                          <a:endParaRPr lang="ru-RU" dirty="0"/>
                        </a:p>
                      </a:txBody>
                      <a:tcPr>
                        <a:lnT w="12700" cap="flat" cmpd="sng" algn="ctr">
                          <a:solidFill>
                            <a:schemeClr val="tx1"/>
                          </a:solidFill>
                          <a:prstDash val="solid"/>
                          <a:round/>
                          <a:headEnd type="none" w="med" len="med"/>
                          <a:tailEnd type="none" w="med" len="med"/>
                        </a:lnT>
                      </a:tcPr>
                    </a:tc>
                  </a:tr>
                  <a:tr h="370840">
                    <a:tc>
                      <a:txBody>
                        <a:bodyPr/>
                        <a:lstStyle/>
                        <a:p>
                          <a:pPr algn="ctr"/>
                          <a:r>
                            <a:rPr lang="uk-UA" dirty="0" smtClean="0"/>
                            <a:t>2</a:t>
                          </a:r>
                          <a:endParaRPr lang="ru-RU" dirty="0"/>
                        </a:p>
                      </a:txBody>
                      <a:tcPr/>
                    </a:tc>
                    <a:tc>
                      <a:txBody>
                        <a:bodyPr/>
                        <a:lstStyle/>
                        <a:p>
                          <a:pPr algn="ctr"/>
                          <a:r>
                            <a:rPr lang="uk-UA" dirty="0" smtClean="0"/>
                            <a:t>0,04</a:t>
                          </a:r>
                          <a:endParaRPr lang="ru-RU" dirty="0"/>
                        </a:p>
                      </a:txBody>
                      <a:tcPr/>
                    </a:tc>
                    <a:tc>
                      <a:txBody>
                        <a:bodyPr/>
                        <a:lstStyle/>
                        <a:p>
                          <a:pPr algn="ctr"/>
                          <a:r>
                            <a:rPr lang="uk-UA" dirty="0" smtClean="0"/>
                            <a:t>0,34</a:t>
                          </a:r>
                          <a:endParaRPr lang="ru-RU" dirty="0"/>
                        </a:p>
                      </a:txBody>
                      <a:tcPr/>
                    </a:tc>
                    <a:tc>
                      <a:txBody>
                        <a:bodyPr/>
                        <a:lstStyle/>
                        <a:p>
                          <a:pPr algn="ctr"/>
                          <a:r>
                            <a:rPr lang="uk-UA" dirty="0" smtClean="0"/>
                            <a:t>8.5</a:t>
                          </a:r>
                          <a:endParaRPr lang="ru-RU" dirty="0"/>
                        </a:p>
                      </a:txBody>
                      <a:tcPr/>
                    </a:tc>
                  </a:tr>
                </a:tbl>
              </a:graphicData>
            </a:graphic>
          </p:graphicFrame>
        </mc:Choice>
        <mc:Fallback xmlns="">
          <p:graphicFrame>
            <p:nvGraphicFramePr>
              <p:cNvPr id="6" name="Таблица 5"/>
              <p:cNvGraphicFramePr>
                <a:graphicFrameLocks noGrp="1"/>
              </p:cNvGraphicFramePr>
              <p:nvPr>
                <p:extLst>
                  <p:ext uri="{D42A27DB-BD31-4B8C-83A1-F6EECF244321}">
                    <p14:modId xmlns:p14="http://schemas.microsoft.com/office/powerpoint/2010/main" val="228314246"/>
                  </p:ext>
                </p:extLst>
              </p:nvPr>
            </p:nvGraphicFramePr>
            <p:xfrm>
              <a:off x="1619672" y="4365104"/>
              <a:ext cx="6096000" cy="1393952"/>
            </p:xfrm>
            <a:graphic>
              <a:graphicData uri="http://schemas.openxmlformats.org/drawingml/2006/table">
                <a:tbl>
                  <a:tblPr firstRow="1" bandRow="1">
                    <a:tableStyleId>{5C22544A-7EE6-4342-B048-85BDC9FD1C3A}</a:tableStyleId>
                  </a:tblPr>
                  <a:tblGrid>
                    <a:gridCol w="1524000"/>
                    <a:gridCol w="1524000"/>
                    <a:gridCol w="1524000"/>
                    <a:gridCol w="1524000"/>
                  </a:tblGrid>
                  <a:tr h="657352">
                    <a:tc>
                      <a:txBody>
                        <a:bodyPr/>
                        <a:lstStyle/>
                        <a:p>
                          <a:r>
                            <a:rPr lang="uk-UA" dirty="0" smtClean="0"/>
                            <a:t>    №</a:t>
                          </a:r>
                          <a:endParaRPr lang="ru-RU" dirty="0"/>
                        </a:p>
                      </a:txBody>
                      <a:tcPr>
                        <a:lnB w="12700" cap="flat" cmpd="sng" algn="ctr">
                          <a:solidFill>
                            <a:schemeClr val="tx1"/>
                          </a:solidFill>
                          <a:prstDash val="solid"/>
                          <a:round/>
                          <a:headEnd type="none" w="med" len="med"/>
                          <a:tailEnd type="none" w="med" len="med"/>
                        </a:lnB>
                      </a:tcPr>
                    </a:tc>
                    <a:tc>
                      <a:txBody>
                        <a:bodyPr/>
                        <a:lstStyle/>
                        <a:p>
                          <a:endParaRPr lang="ru-RU"/>
                        </a:p>
                      </a:txBody>
                      <a:tcPr>
                        <a:lnB w="12700" cap="flat" cmpd="sng" algn="ctr">
                          <a:solidFill>
                            <a:schemeClr val="tx1"/>
                          </a:solidFill>
                          <a:prstDash val="solid"/>
                          <a:round/>
                          <a:headEnd type="none" w="med" len="med"/>
                          <a:tailEnd type="none" w="med" len="med"/>
                        </a:lnB>
                        <a:blipFill rotWithShape="1">
                          <a:blip r:embed="rId2"/>
                          <a:stretch>
                            <a:fillRect l="-100400" t="-4630" r="-200000" b="-125926"/>
                          </a:stretch>
                        </a:blipFill>
                      </a:tcPr>
                    </a:tc>
                    <a:tc>
                      <a:txBody>
                        <a:bodyPr/>
                        <a:lstStyle/>
                        <a:p>
                          <a:endParaRPr lang="ru-RU"/>
                        </a:p>
                      </a:txBody>
                      <a:tcPr>
                        <a:lnB w="12700" cap="flat" cmpd="sng" algn="ctr">
                          <a:solidFill>
                            <a:schemeClr val="tx1"/>
                          </a:solidFill>
                          <a:prstDash val="solid"/>
                          <a:round/>
                          <a:headEnd type="none" w="med" len="med"/>
                          <a:tailEnd type="none" w="med" len="med"/>
                        </a:lnB>
                        <a:blipFill rotWithShape="1">
                          <a:blip r:embed="rId2"/>
                          <a:stretch>
                            <a:fillRect l="-200400" t="-4630" r="-100000" b="-125926"/>
                          </a:stretch>
                        </a:blipFill>
                      </a:tcPr>
                    </a:tc>
                    <a:tc>
                      <a:txBody>
                        <a:bodyPr/>
                        <a:lstStyle/>
                        <a:p>
                          <a:endParaRPr lang="ru-RU"/>
                        </a:p>
                      </a:txBody>
                      <a:tcPr>
                        <a:lnB w="12700" cap="flat" cmpd="sng" algn="ctr">
                          <a:solidFill>
                            <a:schemeClr val="tx1"/>
                          </a:solidFill>
                          <a:prstDash val="solid"/>
                          <a:round/>
                          <a:headEnd type="none" w="med" len="med"/>
                          <a:tailEnd type="none" w="med" len="med"/>
                        </a:lnB>
                        <a:blipFill rotWithShape="1">
                          <a:blip r:embed="rId2"/>
                          <a:stretch>
                            <a:fillRect l="-300400" t="-4630" b="-125926"/>
                          </a:stretch>
                        </a:blipFill>
                      </a:tcPr>
                    </a:tc>
                  </a:tr>
                  <a:tr h="365760">
                    <a:tc>
                      <a:txBody>
                        <a:bodyPr/>
                        <a:lstStyle/>
                        <a:p>
                          <a:pPr algn="ctr"/>
                          <a:r>
                            <a:rPr lang="uk-UA" dirty="0" smtClean="0"/>
                            <a:t>1</a:t>
                          </a:r>
                          <a:endParaRPr lang="ru-RU" dirty="0"/>
                        </a:p>
                      </a:txBody>
                      <a:tcPr>
                        <a:lnT w="12700" cap="flat" cmpd="sng" algn="ctr">
                          <a:solidFill>
                            <a:schemeClr val="tx1"/>
                          </a:solidFill>
                          <a:prstDash val="solid"/>
                          <a:round/>
                          <a:headEnd type="none" w="med" len="med"/>
                          <a:tailEnd type="none" w="med" len="med"/>
                        </a:lnT>
                      </a:tcPr>
                    </a:tc>
                    <a:tc>
                      <a:txBody>
                        <a:bodyPr/>
                        <a:lstStyle/>
                        <a:p>
                          <a:pPr algn="ctr"/>
                          <a:r>
                            <a:rPr lang="uk-UA" smtClean="0"/>
                            <a:t>0,039</a:t>
                          </a:r>
                          <a:endParaRPr lang="ru-RU" dirty="0"/>
                        </a:p>
                      </a:txBody>
                      <a:tcPr>
                        <a:lnT w="12700" cap="flat" cmpd="sng" algn="ctr">
                          <a:solidFill>
                            <a:schemeClr val="tx1"/>
                          </a:solidFill>
                          <a:prstDash val="solid"/>
                          <a:round/>
                          <a:headEnd type="none" w="med" len="med"/>
                          <a:tailEnd type="none" w="med" len="med"/>
                        </a:lnT>
                      </a:tcPr>
                    </a:tc>
                    <a:tc>
                      <a:txBody>
                        <a:bodyPr/>
                        <a:lstStyle/>
                        <a:p>
                          <a:pPr algn="ctr"/>
                          <a:r>
                            <a:rPr lang="uk-UA" dirty="0" smtClean="0"/>
                            <a:t>0,38</a:t>
                          </a:r>
                          <a:endParaRPr lang="ru-RU" dirty="0"/>
                        </a:p>
                      </a:txBody>
                      <a:tcPr>
                        <a:lnT w="12700" cap="flat" cmpd="sng" algn="ctr">
                          <a:solidFill>
                            <a:schemeClr val="tx1"/>
                          </a:solidFill>
                          <a:prstDash val="solid"/>
                          <a:round/>
                          <a:headEnd type="none" w="med" len="med"/>
                          <a:tailEnd type="none" w="med" len="med"/>
                        </a:lnT>
                      </a:tcPr>
                    </a:tc>
                    <a:tc>
                      <a:txBody>
                        <a:bodyPr/>
                        <a:lstStyle/>
                        <a:p>
                          <a:pPr algn="ctr"/>
                          <a:r>
                            <a:rPr lang="uk-UA" dirty="0" smtClean="0"/>
                            <a:t>9.7</a:t>
                          </a:r>
                          <a:endParaRPr lang="ru-RU" dirty="0"/>
                        </a:p>
                      </a:txBody>
                      <a:tcPr>
                        <a:lnT w="12700" cap="flat" cmpd="sng" algn="ctr">
                          <a:solidFill>
                            <a:schemeClr val="tx1"/>
                          </a:solidFill>
                          <a:prstDash val="solid"/>
                          <a:round/>
                          <a:headEnd type="none" w="med" len="med"/>
                          <a:tailEnd type="none" w="med" len="med"/>
                        </a:lnT>
                      </a:tcPr>
                    </a:tc>
                  </a:tr>
                  <a:tr h="370840">
                    <a:tc>
                      <a:txBody>
                        <a:bodyPr/>
                        <a:lstStyle/>
                        <a:p>
                          <a:pPr algn="ctr"/>
                          <a:r>
                            <a:rPr lang="uk-UA" dirty="0" smtClean="0"/>
                            <a:t>2</a:t>
                          </a:r>
                          <a:endParaRPr lang="ru-RU" dirty="0"/>
                        </a:p>
                      </a:txBody>
                      <a:tcPr/>
                    </a:tc>
                    <a:tc>
                      <a:txBody>
                        <a:bodyPr/>
                        <a:lstStyle/>
                        <a:p>
                          <a:pPr algn="ctr"/>
                          <a:r>
                            <a:rPr lang="uk-UA" dirty="0" smtClean="0"/>
                            <a:t>0,04</a:t>
                          </a:r>
                          <a:endParaRPr lang="ru-RU" dirty="0"/>
                        </a:p>
                      </a:txBody>
                      <a:tcPr/>
                    </a:tc>
                    <a:tc>
                      <a:txBody>
                        <a:bodyPr/>
                        <a:lstStyle/>
                        <a:p>
                          <a:pPr algn="ctr"/>
                          <a:r>
                            <a:rPr lang="uk-UA" dirty="0" smtClean="0"/>
                            <a:t>0,34</a:t>
                          </a:r>
                          <a:endParaRPr lang="ru-RU" dirty="0"/>
                        </a:p>
                      </a:txBody>
                      <a:tcPr/>
                    </a:tc>
                    <a:tc>
                      <a:txBody>
                        <a:bodyPr/>
                        <a:lstStyle/>
                        <a:p>
                          <a:pPr algn="ctr"/>
                          <a:r>
                            <a:rPr lang="uk-UA" dirty="0" smtClean="0"/>
                            <a:t>8.5</a:t>
                          </a:r>
                          <a:endParaRPr lang="ru-RU" dirty="0"/>
                        </a:p>
                      </a:txBody>
                      <a:tcPr/>
                    </a:tc>
                  </a:tr>
                </a:tbl>
              </a:graphicData>
            </a:graphic>
          </p:graphicFrame>
        </mc:Fallback>
      </mc:AlternateContent>
    </p:spTree>
    <p:extLst>
      <p:ext uri="{BB962C8B-B14F-4D97-AF65-F5344CB8AC3E}">
        <p14:creationId xmlns:p14="http://schemas.microsoft.com/office/powerpoint/2010/main" val="18868623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755577" y="1412776"/>
            <a:ext cx="7524824" cy="4713387"/>
          </a:xfrm>
        </p:spPr>
        <p:txBody>
          <a:bodyPr>
            <a:normAutofit fontScale="92500"/>
          </a:bodyPr>
          <a:lstStyle/>
          <a:p>
            <a:r>
              <a:rPr lang="ru-RU" dirty="0" err="1"/>
              <a:t>Двоголовий</a:t>
            </a:r>
            <a:r>
              <a:rPr lang="ru-RU" dirty="0"/>
              <a:t> </a:t>
            </a:r>
            <a:r>
              <a:rPr lang="ru-RU" dirty="0" err="1"/>
              <a:t>м’яз</a:t>
            </a:r>
            <a:r>
              <a:rPr lang="ru-RU" dirty="0"/>
              <a:t> </a:t>
            </a:r>
            <a:r>
              <a:rPr lang="ru-RU" dirty="0" err="1"/>
              <a:t>нашої</a:t>
            </a:r>
            <a:r>
              <a:rPr lang="ru-RU" dirty="0"/>
              <a:t> руки </a:t>
            </a:r>
            <a:r>
              <a:rPr lang="ru-RU" dirty="0" err="1"/>
              <a:t>прикріплений</a:t>
            </a:r>
            <a:r>
              <a:rPr lang="ru-RU" dirty="0"/>
              <a:t> </a:t>
            </a:r>
            <a:r>
              <a:rPr lang="ru-RU" dirty="0" err="1"/>
              <a:t>поблизу</a:t>
            </a:r>
            <a:r>
              <a:rPr lang="ru-RU" dirty="0"/>
              <a:t> точки опори </a:t>
            </a:r>
            <a:r>
              <a:rPr lang="ru-RU" dirty="0" err="1"/>
              <a:t>важеля</a:t>
            </a:r>
            <a:r>
              <a:rPr lang="ru-RU" dirty="0"/>
              <a:t>, </a:t>
            </a:r>
            <a:r>
              <a:rPr lang="ru-RU" dirty="0" err="1"/>
              <a:t>яким</a:t>
            </a:r>
            <a:r>
              <a:rPr lang="ru-RU" dirty="0"/>
              <a:t> є </a:t>
            </a:r>
            <a:r>
              <a:rPr lang="ru-RU" dirty="0" err="1"/>
              <a:t>кістка</a:t>
            </a:r>
            <a:r>
              <a:rPr lang="ru-RU" dirty="0"/>
              <a:t> </a:t>
            </a:r>
            <a:r>
              <a:rPr lang="ru-RU" dirty="0" err="1"/>
              <a:t>передпліччя</a:t>
            </a:r>
            <a:r>
              <a:rPr lang="ru-RU" dirty="0"/>
              <a:t>, а </a:t>
            </a:r>
            <a:r>
              <a:rPr lang="ru-RU" dirty="0" err="1"/>
              <a:t>вантаж</a:t>
            </a:r>
            <a:r>
              <a:rPr lang="ru-RU" dirty="0"/>
              <a:t> </a:t>
            </a:r>
            <a:r>
              <a:rPr lang="ru-RU" dirty="0" err="1"/>
              <a:t>діє</a:t>
            </a:r>
            <a:r>
              <a:rPr lang="ru-RU" dirty="0"/>
              <a:t> на </a:t>
            </a:r>
            <a:r>
              <a:rPr lang="ru-RU" dirty="0" err="1"/>
              <a:t>інший</a:t>
            </a:r>
            <a:r>
              <a:rPr lang="ru-RU" dirty="0"/>
              <a:t> </a:t>
            </a:r>
            <a:r>
              <a:rPr lang="ru-RU" dirty="0" err="1"/>
              <a:t>кінець</a:t>
            </a:r>
            <a:r>
              <a:rPr lang="ru-RU" dirty="0"/>
              <a:t> </a:t>
            </a:r>
            <a:r>
              <a:rPr lang="ru-RU" dirty="0" err="1" smtClean="0"/>
              <a:t>цього</a:t>
            </a:r>
            <a:r>
              <a:rPr lang="ru-RU" dirty="0" smtClean="0"/>
              <a:t> </a:t>
            </a:r>
            <a:r>
              <a:rPr lang="ru-RU" dirty="0" err="1" smtClean="0"/>
              <a:t>важеля</a:t>
            </a:r>
            <a:r>
              <a:rPr lang="ru-RU" dirty="0"/>
              <a:t>. </a:t>
            </a:r>
            <a:r>
              <a:rPr lang="ru-RU" dirty="0" err="1"/>
              <a:t>Відстань</a:t>
            </a:r>
            <a:r>
              <a:rPr lang="ru-RU" dirty="0"/>
              <a:t> </a:t>
            </a:r>
            <a:r>
              <a:rPr lang="ru-RU" dirty="0" err="1"/>
              <a:t>від</a:t>
            </a:r>
            <a:r>
              <a:rPr lang="ru-RU" dirty="0"/>
              <a:t> </a:t>
            </a:r>
            <a:r>
              <a:rPr lang="ru-RU" dirty="0" err="1"/>
              <a:t>вантажу</a:t>
            </a:r>
            <a:r>
              <a:rPr lang="ru-RU" dirty="0"/>
              <a:t> до точки опори, </a:t>
            </a:r>
            <a:r>
              <a:rPr lang="ru-RU" dirty="0" err="1"/>
              <a:t>тобто</a:t>
            </a:r>
            <a:r>
              <a:rPr lang="ru-RU" dirty="0"/>
              <a:t> до </a:t>
            </a:r>
            <a:r>
              <a:rPr lang="ru-RU" dirty="0" err="1"/>
              <a:t>суглобу</a:t>
            </a:r>
            <a:r>
              <a:rPr lang="ru-RU" dirty="0"/>
              <a:t>, </a:t>
            </a:r>
            <a:r>
              <a:rPr lang="ru-RU" dirty="0" err="1"/>
              <a:t>майже</a:t>
            </a:r>
            <a:r>
              <a:rPr lang="ru-RU" dirty="0"/>
              <a:t> в </a:t>
            </a:r>
            <a:r>
              <a:rPr lang="ru-RU" dirty="0" err="1" smtClean="0"/>
              <a:t>дев’ять</a:t>
            </a:r>
            <a:r>
              <a:rPr lang="ru-RU" dirty="0" smtClean="0"/>
              <a:t> раз </a:t>
            </a:r>
            <a:r>
              <a:rPr lang="ru-RU" dirty="0" err="1"/>
              <a:t>більша</a:t>
            </a:r>
            <a:r>
              <a:rPr lang="ru-RU" dirty="0"/>
              <a:t>, </a:t>
            </a:r>
            <a:r>
              <a:rPr lang="ru-RU" dirty="0" err="1"/>
              <a:t>ніж</a:t>
            </a:r>
            <a:r>
              <a:rPr lang="ru-RU" dirty="0"/>
              <a:t> </a:t>
            </a:r>
            <a:r>
              <a:rPr lang="ru-RU" dirty="0" err="1"/>
              <a:t>відстань</a:t>
            </a:r>
            <a:r>
              <a:rPr lang="ru-RU" dirty="0"/>
              <a:t> </a:t>
            </a:r>
            <a:r>
              <a:rPr lang="ru-RU" dirty="0" err="1"/>
              <a:t>від</a:t>
            </a:r>
            <a:r>
              <a:rPr lang="ru-RU" dirty="0"/>
              <a:t> </a:t>
            </a:r>
            <a:r>
              <a:rPr lang="ru-RU" dirty="0" err="1"/>
              <a:t>кінця</a:t>
            </a:r>
            <a:r>
              <a:rPr lang="ru-RU" dirty="0"/>
              <a:t> </a:t>
            </a:r>
            <a:r>
              <a:rPr lang="ru-RU" dirty="0" err="1"/>
              <a:t>м’яза</a:t>
            </a:r>
            <a:r>
              <a:rPr lang="ru-RU" dirty="0"/>
              <a:t> до опори. </a:t>
            </a:r>
            <a:r>
              <a:rPr lang="ru-RU" dirty="0" err="1" smtClean="0"/>
              <a:t>Отже</a:t>
            </a:r>
            <a:r>
              <a:rPr lang="ru-RU" dirty="0" smtClean="0"/>
              <a:t>, </a:t>
            </a:r>
            <a:r>
              <a:rPr lang="ru-RU" dirty="0" err="1" smtClean="0"/>
              <a:t>маса</a:t>
            </a:r>
            <a:r>
              <a:rPr lang="ru-RU" dirty="0" smtClean="0"/>
              <a:t> рюкзака -6 </a:t>
            </a:r>
            <a:r>
              <a:rPr lang="ru-RU" dirty="0" err="1" smtClean="0"/>
              <a:t>кілограм</a:t>
            </a:r>
            <a:r>
              <a:rPr lang="ru-RU" dirty="0"/>
              <a:t>, то мускул </a:t>
            </a:r>
            <a:r>
              <a:rPr lang="ru-RU" dirty="0" err="1"/>
              <a:t>тягне</a:t>
            </a:r>
            <a:r>
              <a:rPr lang="ru-RU" dirty="0"/>
              <a:t> з силою в </a:t>
            </a:r>
            <a:r>
              <a:rPr lang="ru-RU" dirty="0" smtClean="0"/>
              <a:t>9 раз </a:t>
            </a:r>
            <a:r>
              <a:rPr lang="ru-RU" dirty="0" err="1"/>
              <a:t>більшою</a:t>
            </a:r>
            <a:r>
              <a:rPr lang="ru-RU" dirty="0"/>
              <a:t>. </a:t>
            </a:r>
            <a:r>
              <a:rPr lang="ru-RU" dirty="0" err="1"/>
              <a:t>Розвиваючи</a:t>
            </a:r>
            <a:r>
              <a:rPr lang="ru-RU" dirty="0"/>
              <a:t> силу в </a:t>
            </a:r>
            <a:r>
              <a:rPr lang="ru-RU" dirty="0" smtClean="0"/>
              <a:t>9 раз </a:t>
            </a:r>
            <a:r>
              <a:rPr lang="ru-RU" dirty="0" err="1"/>
              <a:t>більшу</a:t>
            </a:r>
            <a:r>
              <a:rPr lang="ru-RU" dirty="0"/>
              <a:t>, </a:t>
            </a:r>
            <a:r>
              <a:rPr lang="ru-RU" dirty="0" err="1"/>
              <a:t>ніж</a:t>
            </a:r>
            <a:r>
              <a:rPr lang="ru-RU" dirty="0"/>
              <a:t> наша рука, мускул </a:t>
            </a:r>
            <a:r>
              <a:rPr lang="ru-RU" dirty="0" err="1"/>
              <a:t>міг</a:t>
            </a:r>
            <a:r>
              <a:rPr lang="ru-RU" dirty="0"/>
              <a:t> би </a:t>
            </a:r>
            <a:r>
              <a:rPr lang="ru-RU" dirty="0" err="1"/>
              <a:t>підняти</a:t>
            </a:r>
            <a:r>
              <a:rPr lang="ru-RU" dirty="0"/>
              <a:t> </a:t>
            </a:r>
            <a:r>
              <a:rPr lang="ru-RU" dirty="0" err="1"/>
              <a:t>безпосередньо</a:t>
            </a:r>
            <a:r>
              <a:rPr lang="ru-RU" dirty="0"/>
              <a:t> не 6</a:t>
            </a:r>
            <a:r>
              <a:rPr lang="ru-RU" dirty="0" smtClean="0"/>
              <a:t> </a:t>
            </a:r>
            <a:r>
              <a:rPr lang="ru-RU" dirty="0" err="1" smtClean="0"/>
              <a:t>кг,а</a:t>
            </a:r>
            <a:r>
              <a:rPr lang="ru-RU" dirty="0" smtClean="0"/>
              <a:t> 54 </a:t>
            </a:r>
            <a:r>
              <a:rPr lang="ru-RU" dirty="0" err="1" smtClean="0"/>
              <a:t>кілограми</a:t>
            </a:r>
            <a:r>
              <a:rPr lang="ru-RU" dirty="0" smtClean="0"/>
              <a:t>.</a:t>
            </a:r>
            <a:endParaRPr lang="ru-RU" dirty="0"/>
          </a:p>
          <a:p>
            <a:r>
              <a:rPr lang="ru-RU" dirty="0"/>
              <a:t>Ми </a:t>
            </a:r>
            <a:r>
              <a:rPr lang="ru-RU" dirty="0" err="1" smtClean="0"/>
              <a:t>можемо</a:t>
            </a:r>
            <a:r>
              <a:rPr lang="ru-RU" dirty="0" smtClean="0"/>
              <a:t> </a:t>
            </a:r>
            <a:r>
              <a:rPr lang="ru-RU" dirty="0" err="1" smtClean="0"/>
              <a:t>сказати</a:t>
            </a:r>
            <a:r>
              <a:rPr lang="ru-RU" dirty="0" smtClean="0"/>
              <a:t>, </a:t>
            </a:r>
            <a:r>
              <a:rPr lang="ru-RU" dirty="0" err="1"/>
              <a:t>що</a:t>
            </a:r>
            <a:r>
              <a:rPr lang="ru-RU" dirty="0"/>
              <a:t> </a:t>
            </a:r>
            <a:r>
              <a:rPr lang="ru-RU" dirty="0" err="1"/>
              <a:t>кожна</a:t>
            </a:r>
            <a:r>
              <a:rPr lang="ru-RU" dirty="0"/>
              <a:t> </a:t>
            </a:r>
            <a:r>
              <a:rPr lang="ru-RU" dirty="0" err="1"/>
              <a:t>людина</a:t>
            </a:r>
            <a:r>
              <a:rPr lang="ru-RU" dirty="0"/>
              <a:t> </a:t>
            </a:r>
            <a:r>
              <a:rPr lang="ru-RU" dirty="0" err="1"/>
              <a:t>набагато</a:t>
            </a:r>
            <a:r>
              <a:rPr lang="ru-RU" dirty="0"/>
              <a:t> </a:t>
            </a:r>
            <a:r>
              <a:rPr lang="ru-RU" dirty="0" err="1"/>
              <a:t>сильніша</a:t>
            </a:r>
            <a:r>
              <a:rPr lang="ru-RU" dirty="0"/>
              <a:t> </a:t>
            </a:r>
            <a:r>
              <a:rPr lang="ru-RU" dirty="0" err="1"/>
              <a:t>самої</a:t>
            </a:r>
            <a:r>
              <a:rPr lang="ru-RU" dirty="0"/>
              <a:t> </a:t>
            </a:r>
            <a:r>
              <a:rPr lang="ru-RU" dirty="0" smtClean="0"/>
              <a:t>себе і </a:t>
            </a:r>
            <a:r>
              <a:rPr lang="ru-RU" dirty="0" err="1" smtClean="0"/>
              <a:t>наші</a:t>
            </a:r>
            <a:r>
              <a:rPr lang="ru-RU" dirty="0" smtClean="0"/>
              <a:t> </a:t>
            </a:r>
            <a:r>
              <a:rPr lang="ru-RU" dirty="0" err="1"/>
              <a:t>мускули</a:t>
            </a:r>
            <a:r>
              <a:rPr lang="ru-RU" dirty="0"/>
              <a:t> </a:t>
            </a:r>
            <a:r>
              <a:rPr lang="ru-RU" dirty="0" err="1"/>
              <a:t>розвивають</a:t>
            </a:r>
            <a:r>
              <a:rPr lang="ru-RU" dirty="0"/>
              <a:t> силу, </a:t>
            </a:r>
            <a:r>
              <a:rPr lang="ru-RU" dirty="0" err="1"/>
              <a:t>значно</a:t>
            </a:r>
            <a:r>
              <a:rPr lang="ru-RU" dirty="0"/>
              <a:t> </a:t>
            </a:r>
            <a:r>
              <a:rPr lang="ru-RU" dirty="0" err="1"/>
              <a:t>більшу</a:t>
            </a:r>
            <a:r>
              <a:rPr lang="ru-RU" dirty="0"/>
              <a:t> </a:t>
            </a:r>
            <a:r>
              <a:rPr lang="ru-RU" dirty="0" err="1"/>
              <a:t>ніж</a:t>
            </a:r>
            <a:r>
              <a:rPr lang="ru-RU" dirty="0"/>
              <a:t> та, яка </a:t>
            </a:r>
            <a:r>
              <a:rPr lang="ru-RU" dirty="0" err="1"/>
              <a:t>проявляється</a:t>
            </a:r>
            <a:r>
              <a:rPr lang="ru-RU" dirty="0"/>
              <a:t> в наших </a:t>
            </a:r>
            <a:r>
              <a:rPr lang="ru-RU" dirty="0" err="1" smtClean="0"/>
              <a:t>діях</a:t>
            </a:r>
            <a:r>
              <a:rPr lang="ru-RU" dirty="0"/>
              <a:t>. </a:t>
            </a:r>
            <a:r>
              <a:rPr lang="ru-RU" dirty="0" err="1"/>
              <a:t>Відношення</a:t>
            </a:r>
            <a:r>
              <a:rPr lang="ru-RU" dirty="0"/>
              <a:t> </a:t>
            </a:r>
            <a:r>
              <a:rPr lang="ru-RU" dirty="0" err="1"/>
              <a:t>плечей</a:t>
            </a:r>
            <a:r>
              <a:rPr lang="ru-RU" dirty="0"/>
              <a:t> </a:t>
            </a:r>
            <a:r>
              <a:rPr lang="ru-RU" dirty="0" err="1"/>
              <a:t>наближено</a:t>
            </a:r>
            <a:r>
              <a:rPr lang="ru-RU" dirty="0"/>
              <a:t> </a:t>
            </a:r>
            <a:r>
              <a:rPr lang="ru-RU" dirty="0" err="1"/>
              <a:t>рівне</a:t>
            </a:r>
            <a:r>
              <a:rPr lang="ru-RU" dirty="0"/>
              <a:t> 8</a:t>
            </a:r>
            <a:r>
              <a:rPr lang="ru-RU" dirty="0" smtClean="0"/>
              <a:t>–10</a:t>
            </a:r>
            <a:r>
              <a:rPr lang="ru-RU" dirty="0"/>
              <a:t>. Значить, в </a:t>
            </a:r>
            <a:r>
              <a:rPr lang="ru-RU" dirty="0" err="1"/>
              <a:t>силі</a:t>
            </a:r>
            <a:r>
              <a:rPr lang="ru-RU" dirty="0"/>
              <a:t> ми </a:t>
            </a:r>
            <a:r>
              <a:rPr lang="ru-RU" dirty="0" err="1"/>
              <a:t>програємо</a:t>
            </a:r>
            <a:r>
              <a:rPr lang="ru-RU" dirty="0"/>
              <a:t> в 8</a:t>
            </a:r>
            <a:r>
              <a:rPr lang="ru-RU" dirty="0" smtClean="0"/>
              <a:t>-10 </a:t>
            </a:r>
            <a:r>
              <a:rPr lang="ru-RU" dirty="0"/>
              <a:t>раз.</a:t>
            </a:r>
          </a:p>
          <a:p>
            <a:endParaRPr lang="ru-RU" dirty="0"/>
          </a:p>
        </p:txBody>
      </p:sp>
      <p:sp>
        <p:nvSpPr>
          <p:cNvPr id="2" name="Заголовок 1"/>
          <p:cNvSpPr>
            <a:spLocks noGrp="1"/>
          </p:cNvSpPr>
          <p:nvPr>
            <p:ph type="title"/>
          </p:nvPr>
        </p:nvSpPr>
        <p:spPr/>
        <p:txBody>
          <a:bodyPr/>
          <a:lstStyle/>
          <a:p>
            <a:endParaRPr lang="ru-RU" dirty="0"/>
          </a:p>
        </p:txBody>
      </p:sp>
    </p:spTree>
    <p:extLst>
      <p:ext uri="{BB962C8B-B14F-4D97-AF65-F5344CB8AC3E}">
        <p14:creationId xmlns:p14="http://schemas.microsoft.com/office/powerpoint/2010/main" val="4938886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71600" y="548680"/>
            <a:ext cx="7308800" cy="5577483"/>
          </a:xfrm>
        </p:spPr>
        <p:txBody>
          <a:bodyPr/>
          <a:lstStyle/>
          <a:p>
            <a:r>
              <a:rPr lang="ru-RU" dirty="0" err="1">
                <a:latin typeface="Times New Roman" panose="02020603050405020304" pitchFamily="18" charset="0"/>
                <a:cs typeface="Times New Roman" panose="02020603050405020304" pitchFamily="18" charset="0"/>
              </a:rPr>
              <a:t>Ще</a:t>
            </a:r>
            <a:r>
              <a:rPr lang="ru-RU" dirty="0">
                <a:latin typeface="Times New Roman" panose="02020603050405020304" pitchFamily="18" charset="0"/>
                <a:cs typeface="Times New Roman" panose="02020603050405020304" pitchFamily="18" charset="0"/>
              </a:rPr>
              <a:t> одним прикладом </a:t>
            </a:r>
            <a:r>
              <a:rPr lang="ru-RU" dirty="0" err="1">
                <a:latin typeface="Times New Roman" panose="02020603050405020304" pitchFamily="18" charset="0"/>
                <a:cs typeface="Times New Roman" panose="02020603050405020304" pitchFamily="18" charset="0"/>
              </a:rPr>
              <a:t>важеля</a:t>
            </a:r>
            <a:r>
              <a:rPr lang="ru-RU" dirty="0">
                <a:latin typeface="Times New Roman" panose="02020603050405020304" pitchFamily="18" charset="0"/>
                <a:cs typeface="Times New Roman" panose="02020603050405020304" pitchFamily="18" charset="0"/>
              </a:rPr>
              <a:t> в </a:t>
            </a:r>
            <a:r>
              <a:rPr lang="ru-RU" dirty="0" err="1">
                <a:latin typeface="Times New Roman" panose="02020603050405020304" pitchFamily="18" charset="0"/>
                <a:cs typeface="Times New Roman" panose="02020603050405020304" pitchFamily="18" charset="0"/>
              </a:rPr>
              <a:t>тілі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людини</a:t>
            </a:r>
            <a:r>
              <a:rPr lang="ru-RU" dirty="0">
                <a:latin typeface="Times New Roman" panose="02020603050405020304" pitchFamily="18" charset="0"/>
                <a:cs typeface="Times New Roman" panose="02020603050405020304" pitchFamily="18" charset="0"/>
              </a:rPr>
              <a:t> є </a:t>
            </a:r>
            <a:r>
              <a:rPr lang="ru-RU" dirty="0" err="1">
                <a:latin typeface="Times New Roman" panose="02020603050405020304" pitchFamily="18" charset="0"/>
                <a:cs typeface="Times New Roman" panose="02020603050405020304" pitchFamily="18" charset="0"/>
              </a:rPr>
              <a:t>дія</a:t>
            </a:r>
            <a:r>
              <a:rPr lang="ru-RU" dirty="0">
                <a:latin typeface="Times New Roman" panose="02020603050405020304" pitchFamily="18" charset="0"/>
                <a:cs typeface="Times New Roman" panose="02020603050405020304" pitchFamily="18" charset="0"/>
              </a:rPr>
              <a:t> стопи при </a:t>
            </a:r>
            <a:r>
              <a:rPr lang="ru-RU" dirty="0" err="1">
                <a:latin typeface="Times New Roman" panose="02020603050405020304" pitchFamily="18" charset="0"/>
                <a:cs typeface="Times New Roman" panose="02020603050405020304" pitchFamily="18" charset="0"/>
              </a:rPr>
              <a:t>підйомі</a:t>
            </a:r>
            <a:r>
              <a:rPr lang="ru-RU" dirty="0">
                <a:latin typeface="Times New Roman" panose="02020603050405020304" pitchFamily="18" charset="0"/>
                <a:cs typeface="Times New Roman" panose="02020603050405020304" pitchFamily="18" charset="0"/>
              </a:rPr>
              <a:t> на </a:t>
            </a:r>
            <a:r>
              <a:rPr lang="ru-RU" dirty="0" err="1">
                <a:latin typeface="Times New Roman" panose="02020603050405020304" pitchFamily="18" charset="0"/>
                <a:cs typeface="Times New Roman" panose="02020603050405020304" pitchFamily="18" charset="0"/>
              </a:rPr>
              <a:t>напівпальці</a:t>
            </a:r>
            <a:r>
              <a:rPr lang="ru-RU" dirty="0">
                <a:latin typeface="Times New Roman" panose="02020603050405020304" pitchFamily="18" charset="0"/>
                <a:cs typeface="Times New Roman" panose="02020603050405020304" pitchFamily="18" charset="0"/>
              </a:rPr>
              <a:t>. Опорою </a:t>
            </a:r>
            <a:r>
              <a:rPr lang="ru-RU" dirty="0" err="1">
                <a:latin typeface="Times New Roman" panose="02020603050405020304" pitchFamily="18" charset="0"/>
                <a:cs typeface="Times New Roman" panose="02020603050405020304" pitchFamily="18" charset="0"/>
              </a:rPr>
              <a:t>важеля</a:t>
            </a:r>
            <a:r>
              <a:rPr lang="ru-RU" dirty="0">
                <a:latin typeface="Times New Roman" panose="02020603050405020304" pitchFamily="18" charset="0"/>
                <a:cs typeface="Times New Roman" panose="02020603050405020304" pitchFamily="18" charset="0"/>
              </a:rPr>
              <a:t> в </a:t>
            </a:r>
            <a:r>
              <a:rPr lang="ru-RU" dirty="0" err="1">
                <a:latin typeface="Times New Roman" panose="02020603050405020304" pitchFamily="18" charset="0"/>
                <a:cs typeface="Times New Roman" panose="02020603050405020304" pitchFamily="18" charset="0"/>
              </a:rPr>
              <a:t>цьому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випадку</a:t>
            </a:r>
            <a:r>
              <a:rPr lang="ru-RU" dirty="0">
                <a:latin typeface="Times New Roman" panose="02020603050405020304" pitchFamily="18" charset="0"/>
                <a:cs typeface="Times New Roman" panose="02020603050405020304" pitchFamily="18" charset="0"/>
              </a:rPr>
              <a:t> служить </a:t>
            </a:r>
            <a:r>
              <a:rPr lang="ru-RU" dirty="0" err="1">
                <a:latin typeface="Times New Roman" panose="02020603050405020304" pitchFamily="18" charset="0"/>
                <a:cs typeface="Times New Roman" panose="02020603050405020304" pitchFamily="18" charset="0"/>
              </a:rPr>
              <a:t>голівка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плюсневих</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кісток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Подолана</a:t>
            </a:r>
            <a:r>
              <a:rPr lang="ru-RU" dirty="0">
                <a:latin typeface="Times New Roman" panose="02020603050405020304" pitchFamily="18" charset="0"/>
                <a:cs typeface="Times New Roman" panose="02020603050405020304" pitchFamily="18" charset="0"/>
              </a:rPr>
              <a:t> сила - вага </a:t>
            </a:r>
            <a:r>
              <a:rPr lang="ru-RU" dirty="0" err="1">
                <a:latin typeface="Times New Roman" panose="02020603050405020304" pitchFamily="18" charset="0"/>
                <a:cs typeface="Times New Roman" panose="02020603050405020304" pitchFamily="18" charset="0"/>
              </a:rPr>
              <a:t>тіла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прикладена</a:t>
            </a:r>
            <a:r>
              <a:rPr lang="ru-RU" dirty="0">
                <a:latin typeface="Times New Roman" panose="02020603050405020304" pitchFamily="18" charset="0"/>
                <a:cs typeface="Times New Roman" panose="02020603050405020304" pitchFamily="18" charset="0"/>
              </a:rPr>
              <a:t> до </a:t>
            </a:r>
            <a:r>
              <a:rPr lang="ru-RU" dirty="0" err="1">
                <a:latin typeface="Times New Roman" panose="02020603050405020304" pitchFamily="18" charset="0"/>
                <a:cs typeface="Times New Roman" panose="02020603050405020304" pitchFamily="18" charset="0"/>
              </a:rPr>
              <a:t>таранної</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кістки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М'язова</a:t>
            </a:r>
            <a:r>
              <a:rPr lang="ru-RU" dirty="0">
                <a:latin typeface="Times New Roman" panose="02020603050405020304" pitchFamily="18" charset="0"/>
                <a:cs typeface="Times New Roman" panose="02020603050405020304" pitchFamily="18" charset="0"/>
              </a:rPr>
              <a:t> сила, </a:t>
            </a:r>
            <a:r>
              <a:rPr lang="ru-RU" dirty="0" err="1">
                <a:latin typeface="Times New Roman" panose="02020603050405020304" pitchFamily="18" charset="0"/>
                <a:cs typeface="Times New Roman" panose="02020603050405020304" pitchFamily="18" charset="0"/>
              </a:rPr>
              <a:t>що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здійснює</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підйом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тіла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передається</a:t>
            </a:r>
            <a:r>
              <a:rPr lang="ru-RU" dirty="0">
                <a:latin typeface="Times New Roman" panose="02020603050405020304" pitchFamily="18" charset="0"/>
                <a:cs typeface="Times New Roman" panose="02020603050405020304" pitchFamily="18" charset="0"/>
              </a:rPr>
              <a:t> через </a:t>
            </a:r>
            <a:r>
              <a:rPr lang="ru-RU" dirty="0" err="1">
                <a:latin typeface="Times New Roman" panose="02020603050405020304" pitchFamily="18" charset="0"/>
                <a:cs typeface="Times New Roman" panose="02020603050405020304" pitchFamily="18" charset="0"/>
              </a:rPr>
              <a:t>ахіллове</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сухожилля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прикладене</a:t>
            </a:r>
            <a:r>
              <a:rPr lang="ru-RU" dirty="0">
                <a:latin typeface="Times New Roman" panose="02020603050405020304" pitchFamily="18" charset="0"/>
                <a:cs typeface="Times New Roman" panose="02020603050405020304" pitchFamily="18" charset="0"/>
              </a:rPr>
              <a:t> до </a:t>
            </a:r>
            <a:r>
              <a:rPr lang="ru-RU" dirty="0" err="1">
                <a:latin typeface="Times New Roman" panose="02020603050405020304" pitchFamily="18" charset="0"/>
                <a:cs typeface="Times New Roman" panose="02020603050405020304" pitchFamily="18" charset="0"/>
              </a:rPr>
              <a:t>виступу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п'яти</a:t>
            </a:r>
            <a:r>
              <a:rPr lang="ru-RU" dirty="0" smtClean="0">
                <a:latin typeface="Times New Roman" panose="02020603050405020304" pitchFamily="18" charset="0"/>
                <a:cs typeface="Times New Roman" panose="02020603050405020304" pitchFamily="18" charset="0"/>
              </a:rPr>
              <a:t>.</a:t>
            </a:r>
          </a:p>
          <a:p>
            <a:endParaRPr lang="ru-RU" dirty="0"/>
          </a:p>
          <a:p>
            <a:endParaRPr lang="ru-RU" dirty="0"/>
          </a:p>
        </p:txBody>
      </p:sp>
      <p:sp>
        <p:nvSpPr>
          <p:cNvPr id="2" name="Заголовок 1"/>
          <p:cNvSpPr>
            <a:spLocks noGrp="1"/>
          </p:cNvSpPr>
          <p:nvPr>
            <p:ph type="title"/>
          </p:nvPr>
        </p:nvSpPr>
        <p:spPr>
          <a:xfrm>
            <a:off x="506710" y="-1323528"/>
            <a:ext cx="8229600" cy="1252728"/>
          </a:xfrm>
        </p:spPr>
        <p:txBody>
          <a:bodyPr/>
          <a:lstStyle/>
          <a:p>
            <a:endParaRPr lang="ru-RU"/>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501008"/>
            <a:ext cx="4248472" cy="2369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71100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nvPr>
        </p:nvGraphicFramePr>
        <p:xfrm>
          <a:off x="3714750" y="2510631"/>
          <a:ext cx="1714500" cy="2857500"/>
        </p:xfrm>
        <a:graphic>
          <a:graphicData uri="http://schemas.openxmlformats.org/drawingml/2006/table">
            <a:tbl>
              <a:tblPr/>
              <a:tblGrid>
                <a:gridCol w="1714500"/>
              </a:tblGrid>
              <a:tr h="2857500">
                <a:tc>
                  <a:txBody>
                    <a:bodyPr/>
                    <a:lstStyle/>
                    <a:p>
                      <a:pPr algn="ctr">
                        <a:spcAft>
                          <a:spcPts val="0"/>
                        </a:spcAft>
                      </a:pPr>
                      <a:endParaRPr lang="uk-UA" sz="100" dirty="0">
                        <a:effectLst/>
                        <a:latin typeface="Times New Roman"/>
                        <a:ea typeface="Times New Roman"/>
                      </a:endParaRPr>
                    </a:p>
                    <a:p>
                      <a:pPr algn="ctr">
                        <a:lnSpc>
                          <a:spcPts val="1200"/>
                        </a:lnSpc>
                        <a:spcAft>
                          <a:spcPts val="0"/>
                        </a:spcAft>
                      </a:pPr>
                      <a:r>
                        <a:rPr lang="uk-UA" sz="1150" b="1" i="1" dirty="0">
                          <a:effectLst/>
                          <a:latin typeface="Times New Roman"/>
                          <a:ea typeface="Times New Roman"/>
                        </a:rPr>
                        <a:t>6)</a:t>
                      </a:r>
                      <a:endParaRPr lang="ru-RU" sz="1150" b="1" i="1" dirty="0">
                        <a:effectLst/>
                        <a:latin typeface="Times New Roman"/>
                        <a:ea typeface="Times New Roman"/>
                      </a:endParaRPr>
                    </a:p>
                  </a:txBody>
                  <a:tcPr marL="0" marR="0" marT="0" marB="0">
                    <a:lnL>
                      <a:noFill/>
                    </a:lnL>
                    <a:lnR>
                      <a:noFill/>
                    </a:lnR>
                    <a:lnT>
                      <a:noFill/>
                    </a:lnT>
                    <a:lnB>
                      <a:noFill/>
                    </a:lnB>
                  </a:tcPr>
                </a:tc>
              </a:tr>
            </a:tbl>
          </a:graphicData>
        </a:graphic>
      </p:graphicFrame>
      <p:sp>
        <p:nvSpPr>
          <p:cNvPr id="2" name="Заголовок 1"/>
          <p:cNvSpPr>
            <a:spLocks noGrp="1"/>
          </p:cNvSpPr>
          <p:nvPr>
            <p:ph type="title"/>
          </p:nvPr>
        </p:nvSpPr>
        <p:spPr>
          <a:xfrm>
            <a:off x="560698" y="408373"/>
            <a:ext cx="8126102" cy="356332"/>
          </a:xfrm>
        </p:spPr>
        <p:txBody>
          <a:bodyPr>
            <a:normAutofit fontScale="90000"/>
          </a:bodyPr>
          <a:lstStyle/>
          <a:p>
            <a:endParaRPr lang="ru-RU" dirty="0"/>
          </a:p>
        </p:txBody>
      </p:sp>
      <p:sp>
        <p:nvSpPr>
          <p:cNvPr id="5" name="Rectangle 2"/>
          <p:cNvSpPr>
            <a:spLocks noChangeArrowheads="1"/>
          </p:cNvSpPr>
          <p:nvPr/>
        </p:nvSpPr>
        <p:spPr bwMode="auto">
          <a:xfrm>
            <a:off x="467544" y="411341"/>
            <a:ext cx="8230058" cy="344709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altLang="ru-RU" sz="2000" i="0" u="none" strike="noStrike" cap="none" normalizeH="0" baseline="0" dirty="0" smtClean="0">
                <a:ln>
                  <a:noFill/>
                </a:ln>
                <a:solidFill>
                  <a:schemeClr val="accent2">
                    <a:lumMod val="75000"/>
                  </a:schemeClr>
                </a:solidFill>
                <a:effectLst/>
                <a:latin typeface="Times New Roman" panose="02020603050405020304" pitchFamily="18" charset="0"/>
                <a:ea typeface="Times New Roman" pitchFamily="18" charset="0"/>
                <a:cs typeface="Times New Roman" panose="02020603050405020304" pitchFamily="18" charset="0"/>
              </a:rPr>
              <a:t>Знання сил, що діють у суглобах і м'язах людини, дуже важливе для медицини, для наукового підходу до занять спортом.</a:t>
            </a:r>
            <a:endParaRPr kumimoji="0" lang="ru-RU" altLang="ru-RU" sz="2000" i="0" u="none" strike="noStrike" cap="none" normalizeH="0" baseline="0" dirty="0" smtClean="0">
              <a:ln>
                <a:noFill/>
              </a:ln>
              <a:solidFill>
                <a:schemeClr val="accent2">
                  <a:lumMod val="75000"/>
                </a:schemeClr>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altLang="ru-RU" sz="2000" i="0" u="none" strike="noStrike" cap="none" normalizeH="0" baseline="0" dirty="0" smtClean="0">
                <a:ln>
                  <a:noFill/>
                </a:ln>
                <a:solidFill>
                  <a:schemeClr val="accent2">
                    <a:lumMod val="75000"/>
                  </a:schemeClr>
                </a:solidFill>
                <a:effectLst/>
                <a:latin typeface="Times New Roman" panose="02020603050405020304" pitchFamily="18" charset="0"/>
                <a:ea typeface="Times New Roman" pitchFamily="18" charset="0"/>
                <a:cs typeface="Times New Roman" panose="02020603050405020304" pitchFamily="18" charset="0"/>
              </a:rPr>
              <a:t>При лікуванні травм, щоб зростити зламані кості або усунути інші ушкодження, необхідно фіксувати травмовані ділянки й урівноважувати сили, які діють у місці перелому доти, поки він не зростеться. У лікарській практиці для цього застосовують різні системи витяжки, які використовують вантажі, троси й блоки. Конструкція всіх цих систем заснована на тому, що натяг тросу однаковий у всіх його точках і дорівнює </a:t>
            </a:r>
            <a:r>
              <a:rPr kumimoji="0" lang="en-US" altLang="ru-RU" sz="2000" i="0" u="none" strike="noStrike" cap="none" normalizeH="0" baseline="0" dirty="0" smtClean="0">
                <a:ln>
                  <a:noFill/>
                </a:ln>
                <a:solidFill>
                  <a:schemeClr val="accent2">
                    <a:lumMod val="75000"/>
                  </a:schemeClr>
                </a:solidFill>
                <a:effectLst/>
                <a:latin typeface="Times New Roman" panose="02020603050405020304" pitchFamily="18" charset="0"/>
                <a:ea typeface="Times New Roman" pitchFamily="18" charset="0"/>
                <a:cs typeface="Times New Roman" panose="02020603050405020304" pitchFamily="18" charset="0"/>
              </a:rPr>
              <a:t>mg</a:t>
            </a:r>
            <a:r>
              <a:rPr kumimoji="0" lang="uk-UA" altLang="ru-RU" sz="2000" i="0" u="none" strike="noStrike" cap="none" normalizeH="0" baseline="0" dirty="0" smtClean="0">
                <a:ln>
                  <a:noFill/>
                </a:ln>
                <a:solidFill>
                  <a:schemeClr val="accent2">
                    <a:lumMod val="75000"/>
                  </a:schemeClr>
                </a:solidFill>
                <a:effectLst/>
                <a:latin typeface="Times New Roman" panose="02020603050405020304" pitchFamily="18" charset="0"/>
                <a:ea typeface="Times New Roman" pitchFamily="18" charset="0"/>
                <a:cs typeface="Times New Roman" panose="02020603050405020304" pitchFamily="18" charset="0"/>
              </a:rPr>
              <a:t>, де </a:t>
            </a:r>
            <a:r>
              <a:rPr kumimoji="0" lang="en-US" altLang="ru-RU" sz="2000" i="0" u="none" strike="noStrike" cap="none" normalizeH="0" baseline="0" dirty="0" smtClean="0">
                <a:ln>
                  <a:noFill/>
                </a:ln>
                <a:solidFill>
                  <a:schemeClr val="accent2">
                    <a:lumMod val="75000"/>
                  </a:schemeClr>
                </a:solidFill>
                <a:effectLst/>
                <a:latin typeface="Times New Roman" panose="02020603050405020304" pitchFamily="18" charset="0"/>
                <a:ea typeface="Times New Roman" pitchFamily="18" charset="0"/>
                <a:cs typeface="Times New Roman" panose="02020603050405020304" pitchFamily="18" charset="0"/>
              </a:rPr>
              <a:t>m</a:t>
            </a:r>
            <a:r>
              <a:rPr kumimoji="0" lang="uk-UA" altLang="ru-RU" sz="2000" i="0" u="none" strike="noStrike" cap="none" normalizeH="0" baseline="0" dirty="0" smtClean="0">
                <a:ln>
                  <a:noFill/>
                </a:ln>
                <a:solidFill>
                  <a:schemeClr val="accent2">
                    <a:lumMod val="75000"/>
                  </a:schemeClr>
                </a:solidFill>
                <a:effectLst/>
                <a:latin typeface="Times New Roman" panose="02020603050405020304" pitchFamily="18" charset="0"/>
                <a:ea typeface="Times New Roman" pitchFamily="18" charset="0"/>
                <a:cs typeface="Times New Roman" panose="02020603050405020304" pitchFamily="18" charset="0"/>
              </a:rPr>
              <a:t> - маса вантажу, що створює натяг. Блоки, звичайно, служать для зміни напрямку дії сили.</a:t>
            </a:r>
            <a:endParaRPr kumimoji="0" lang="ru-RU" altLang="ru-RU" sz="2000" i="0" u="none" strike="noStrike" cap="none" normalizeH="0" baseline="0" dirty="0" smtClean="0">
              <a:ln>
                <a:noFill/>
              </a:ln>
              <a:solidFill>
                <a:schemeClr val="accent2">
                  <a:lumMod val="75000"/>
                </a:schemeClr>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b="1" i="0" u="none" strike="noStrike" cap="none" normalizeH="0" baseline="0" dirty="0" smtClean="0">
              <a:ln>
                <a:noFill/>
              </a:ln>
              <a:solidFill>
                <a:srgbClr val="C00000"/>
              </a:solidFill>
              <a:effectLst/>
              <a:latin typeface="Times New Roman" panose="02020603050405020304" pitchFamily="18" charset="0"/>
              <a:cs typeface="Times New Roman" panose="02020603050405020304" pitchFamily="18" charset="0"/>
            </a:endParaRPr>
          </a:p>
        </p:txBody>
      </p:sp>
      <p:pic>
        <p:nvPicPr>
          <p:cNvPr id="3073" name="Picture 1"/>
          <p:cNvPicPr preferRelativeResize="0">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06370" y="4005064"/>
            <a:ext cx="5112568" cy="27051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p:cNvSpPr>
            <a:spLocks noChangeArrowheads="1"/>
          </p:cNvSpPr>
          <p:nvPr/>
        </p:nvSpPr>
        <p:spPr bwMode="auto">
          <a:xfrm>
            <a:off x="3714750" y="2967038"/>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chemeClr val="tx1"/>
                </a:solidFill>
                <a:effectLst/>
                <a:latin typeface="Arial" pitchFamily="34" charset="0"/>
                <a:cs typeface="Arial" pitchFamily="34" charset="0"/>
              </a:rPr>
              <a:t/>
            </a:r>
            <a:br>
              <a:rPr kumimoji="0" lang="ru-RU" altLang="ru-RU" sz="1800" b="0" i="0" u="none" strike="noStrike" cap="none" normalizeH="0" baseline="0" smtClean="0">
                <a:ln>
                  <a:noFill/>
                </a:ln>
                <a:solidFill>
                  <a:schemeClr val="tx1"/>
                </a:solidFill>
                <a:effectLst/>
                <a:latin typeface="Arial" pitchFamily="34" charset="0"/>
                <a:cs typeface="Arial" pitchFamily="34" charset="0"/>
              </a:rPr>
            </a:br>
            <a:endParaRPr kumimoji="0" lang="ru-RU" alt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2218758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4716016" y="3053866"/>
            <a:ext cx="2319363" cy="16875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Заголовок 1"/>
          <p:cNvSpPr>
            <a:spLocks noGrp="1"/>
          </p:cNvSpPr>
          <p:nvPr>
            <p:ph type="title"/>
          </p:nvPr>
        </p:nvSpPr>
        <p:spPr>
          <a:xfrm>
            <a:off x="426128" y="408372"/>
            <a:ext cx="8260672" cy="1652476"/>
          </a:xfrm>
        </p:spPr>
        <p:txBody>
          <a:bodyPr>
            <a:noAutofit/>
          </a:bodyPr>
          <a:lstStyle/>
          <a:p>
            <a:r>
              <a:rPr lang="uk-UA" sz="2000" b="1" dirty="0" smtClean="0">
                <a:solidFill>
                  <a:schemeClr val="accent2">
                    <a:lumMod val="75000"/>
                  </a:schemeClr>
                </a:solidFill>
              </a:rPr>
              <a:t/>
            </a:r>
            <a:br>
              <a:rPr lang="uk-UA" sz="2000" b="1" dirty="0" smtClean="0">
                <a:solidFill>
                  <a:schemeClr val="accent2">
                    <a:lumMod val="75000"/>
                  </a:schemeClr>
                </a:solidFill>
              </a:rPr>
            </a:br>
            <a:r>
              <a:rPr lang="uk-UA" sz="2000" b="1" dirty="0">
                <a:solidFill>
                  <a:schemeClr val="accent2">
                    <a:lumMod val="75000"/>
                  </a:schemeClr>
                </a:solidFill>
              </a:rPr>
              <a:t/>
            </a:r>
            <a:br>
              <a:rPr lang="uk-UA" sz="2000" b="1" dirty="0">
                <a:solidFill>
                  <a:schemeClr val="accent2">
                    <a:lumMod val="75000"/>
                  </a:schemeClr>
                </a:solidFill>
              </a:rPr>
            </a:br>
            <a:r>
              <a:rPr lang="uk-UA" sz="2000" b="1" dirty="0" smtClean="0">
                <a:solidFill>
                  <a:schemeClr val="accent2">
                    <a:lumMod val="75000"/>
                  </a:schemeClr>
                </a:solidFill>
              </a:rPr>
              <a:t>У живій природі </a:t>
            </a:r>
            <a:r>
              <a:rPr lang="uk-UA" sz="2000" b="1" dirty="0">
                <a:solidFill>
                  <a:schemeClr val="accent2">
                    <a:lumMod val="75000"/>
                  </a:schemeClr>
                </a:solidFill>
              </a:rPr>
              <a:t>с</a:t>
            </a:r>
            <a:r>
              <a:rPr lang="uk-UA" sz="2000" b="1" dirty="0" smtClean="0">
                <a:solidFill>
                  <a:schemeClr val="accent2">
                    <a:lumMod val="75000"/>
                  </a:schemeClr>
                </a:solidFill>
              </a:rPr>
              <a:t>піввідношення довжин плеч важільного елемента скелета знаходиться в прямій залежності від життєвих функцій ,які виконує даний орган. Наприклад, довгі ноги гончої  собаки та  оленя визначають їх здатність до швидкого  бігу, короткі ноги крота розраховані на розвивання великої сили при малій швидкості, довгі челюсті гончої дозволяють швидко схопити здобич під час бігу, а короткі челюсті бульдога змикаються повільно, але сильно тримають.</a:t>
            </a:r>
            <a:endParaRPr lang="uk-UA" sz="2000" b="1" dirty="0">
              <a:solidFill>
                <a:schemeClr val="accent2">
                  <a:lumMod val="75000"/>
                </a:schemeClr>
              </a:solidFill>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9177" y="3053865"/>
            <a:ext cx="2215683" cy="17229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539" y="4897520"/>
            <a:ext cx="2569276" cy="17740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25403" y="5013176"/>
            <a:ext cx="2650823" cy="1684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00996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2071096"/>
            <a:ext cx="2232247" cy="27651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Заголовок 1"/>
          <p:cNvSpPr>
            <a:spLocks noGrp="1"/>
          </p:cNvSpPr>
          <p:nvPr>
            <p:ph type="title"/>
          </p:nvPr>
        </p:nvSpPr>
        <p:spPr>
          <a:xfrm>
            <a:off x="323528" y="476672"/>
            <a:ext cx="8229600" cy="1252728"/>
          </a:xfrm>
        </p:spPr>
        <p:txBody>
          <a:bodyPr>
            <a:noAutofit/>
          </a:bodyPr>
          <a:lstStyle/>
          <a:p>
            <a:r>
              <a:rPr lang="uk-UA" sz="2400" b="1" dirty="0" smtClean="0">
                <a:solidFill>
                  <a:schemeClr val="accent2">
                    <a:lumMod val="50000"/>
                  </a:schemeClr>
                </a:solidFill>
                <a:latin typeface="Times New Roman" panose="02020603050405020304" pitchFamily="18" charset="0"/>
                <a:cs typeface="Times New Roman" panose="02020603050405020304" pitchFamily="18" charset="0"/>
              </a:rPr>
              <a:t>Важелями є і рухливі кігті в кішок, у членистоногих — більшість сегментів їх зовнішнього кістяка. Великий виграш у швидкості отримується в комах (для швидкого руху крил)</a:t>
            </a:r>
            <a:r>
              <a:rPr lang="uk-UA" sz="2400" dirty="0" smtClean="0">
                <a:solidFill>
                  <a:schemeClr val="accent2">
                    <a:lumMod val="50000"/>
                  </a:schemeClr>
                </a:solidFill>
              </a:rPr>
              <a:t>.</a:t>
            </a:r>
            <a:endParaRPr lang="uk-UA" sz="2400" dirty="0">
              <a:solidFill>
                <a:schemeClr val="accent2">
                  <a:lumMod val="50000"/>
                </a:schemeClr>
              </a:solidFill>
            </a:endParaRPr>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941168"/>
            <a:ext cx="2305050"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832" y="2024844"/>
            <a:ext cx="2448272" cy="428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4128" y="2059634"/>
            <a:ext cx="2952328" cy="43192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924920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1" y="2397707"/>
            <a:ext cx="3514725" cy="1518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467544" y="116632"/>
            <a:ext cx="8219256" cy="2088232"/>
          </a:xfrm>
        </p:spPr>
        <p:txBody>
          <a:bodyPr>
            <a:noAutofit/>
          </a:bodyPr>
          <a:lstStyle/>
          <a:p>
            <a:r>
              <a:rPr lang="uk-UA" sz="3200" b="1" dirty="0" smtClean="0">
                <a:solidFill>
                  <a:schemeClr val="accent2">
                    <a:lumMod val="50000"/>
                  </a:schemeClr>
                </a:solidFill>
                <a:latin typeface="Times New Roman" panose="02020603050405020304" pitchFamily="18" charset="0"/>
                <a:cs typeface="Times New Roman" panose="02020603050405020304" pitchFamily="18" charset="0"/>
              </a:rPr>
              <a:t>Важелями в багатьох риб є шипи спинного плавця; у двостулкових молюсків — стулки раковин, а зуби в риб і тварин служать клином</a:t>
            </a:r>
            <a:endParaRPr lang="uk-UA" sz="3200" b="1" dirty="0">
              <a:solidFill>
                <a:schemeClr val="accent2">
                  <a:lumMod val="50000"/>
                </a:schemeClr>
              </a:solidFill>
              <a:latin typeface="Times New Roman" panose="02020603050405020304" pitchFamily="18" charset="0"/>
              <a:cs typeface="Times New Roman" panose="02020603050405020304" pitchFamily="18" charset="0"/>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348880"/>
            <a:ext cx="3168352" cy="156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4293096"/>
            <a:ext cx="3514725" cy="194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16016" y="4217178"/>
            <a:ext cx="3168352" cy="2024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692207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131840" y="3248988"/>
            <a:ext cx="2895851" cy="2389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179512" y="408372"/>
            <a:ext cx="8507288" cy="2300548"/>
          </a:xfrm>
        </p:spPr>
        <p:txBody>
          <a:bodyPr>
            <a:normAutofit fontScale="90000"/>
          </a:bodyPr>
          <a:lstStyle/>
          <a:p>
            <a:pPr algn="l"/>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uk-UA" sz="2200" b="1" dirty="0">
                <a:solidFill>
                  <a:schemeClr val="tx1"/>
                </a:solidFill>
                <a:latin typeface="Times New Roman" panose="02020603050405020304" pitchFamily="18" charset="0"/>
                <a:cs typeface="Times New Roman" panose="02020603050405020304" pitchFamily="18" charset="0"/>
              </a:rPr>
              <a:t>У</a:t>
            </a:r>
            <a:r>
              <a:rPr lang="uk-UA" sz="2200" b="1" dirty="0" smtClean="0">
                <a:solidFill>
                  <a:schemeClr val="tx1"/>
                </a:solidFill>
                <a:latin typeface="Times New Roman" panose="02020603050405020304" pitchFamily="18" charset="0"/>
                <a:cs typeface="Times New Roman" panose="02020603050405020304" pitchFamily="18" charset="0"/>
              </a:rPr>
              <a:t> рослинах важільні елементи зустрічаються не часто, що пояснюється їх малою рухливістю. Типовий важіль – стовбур дерева і його продовження -головний корінь.</a:t>
            </a:r>
            <a:br>
              <a:rPr lang="uk-UA" sz="2200" b="1" dirty="0" smtClean="0">
                <a:solidFill>
                  <a:schemeClr val="tx1"/>
                </a:solidFill>
                <a:latin typeface="Times New Roman" panose="02020603050405020304" pitchFamily="18" charset="0"/>
                <a:cs typeface="Times New Roman" panose="02020603050405020304" pitchFamily="18" charset="0"/>
              </a:rPr>
            </a:br>
            <a:r>
              <a:rPr lang="uk-UA" sz="2200" b="1" dirty="0" smtClean="0">
                <a:solidFill>
                  <a:schemeClr val="tx1"/>
                </a:solidFill>
                <a:latin typeface="Times New Roman" panose="02020603050405020304" pitchFamily="18" charset="0"/>
                <a:cs typeface="Times New Roman" panose="02020603050405020304" pitchFamily="18" charset="0"/>
              </a:rPr>
              <a:t>Цікаві важільні механізми можна знайти в деяких квітах (наприклад, тичинки </a:t>
            </a:r>
            <a:r>
              <a:rPr lang="uk-UA" sz="2200" b="1" dirty="0" err="1" smtClean="0">
                <a:solidFill>
                  <a:schemeClr val="tx1"/>
                </a:solidFill>
                <a:latin typeface="Times New Roman" panose="02020603050405020304" pitchFamily="18" charset="0"/>
                <a:cs typeface="Times New Roman" panose="02020603050405020304" pitchFamily="18" charset="0"/>
              </a:rPr>
              <a:t>шалфея</a:t>
            </a:r>
            <a:r>
              <a:rPr lang="uk-UA" sz="2200" b="1" dirty="0" smtClean="0">
                <a:solidFill>
                  <a:schemeClr val="tx1"/>
                </a:solidFill>
                <a:latin typeface="Times New Roman" panose="02020603050405020304" pitchFamily="18" charset="0"/>
                <a:cs typeface="Times New Roman" panose="02020603050405020304" pitchFamily="18" charset="0"/>
              </a:rPr>
              <a:t>), а також в деяких плодах, що розкриваються. Витягнута тичинка таких рослин є довгим плечем важеля. На її кінці знаходиться пильник. Коли комаха заповзає в квітку, вона натискає на коротке плече важеля. Довге плече при цьому пильником вдаряє по спині комахи і залишає на ній пилок. Перелетівши на іншу квітку, комаха цим пилком запилює його.</a:t>
            </a:r>
            <a:r>
              <a:rPr lang="uk-UA" sz="2200" b="1" dirty="0" smtClean="0">
                <a:solidFill>
                  <a:schemeClr val="tx1"/>
                </a:solidFill>
              </a:rPr>
              <a:t/>
            </a:r>
            <a:br>
              <a:rPr lang="uk-UA" sz="2200" b="1" dirty="0" smtClean="0">
                <a:solidFill>
                  <a:schemeClr val="tx1"/>
                </a:solidFill>
              </a:rPr>
            </a:br>
            <a:endParaRPr lang="uk-UA" sz="2200" b="1" dirty="0">
              <a:solidFill>
                <a:schemeClr val="tx1"/>
              </a:solidFill>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4503371"/>
            <a:ext cx="2223714" cy="2134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3737466"/>
            <a:ext cx="2304256" cy="2895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4670" y="3284984"/>
            <a:ext cx="2291786" cy="11589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962468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r>
              <a:rPr lang="uk-UA" dirty="0" smtClean="0"/>
              <a:t>                                                                                        </a:t>
            </a:r>
          </a:p>
          <a:p>
            <a:endParaRPr lang="uk-UA" dirty="0"/>
          </a:p>
          <a:p>
            <a:endParaRPr lang="uk-UA" dirty="0" smtClean="0"/>
          </a:p>
          <a:p>
            <a:r>
              <a:rPr lang="uk-UA" dirty="0" smtClean="0"/>
              <a:t>                          </a:t>
            </a:r>
            <a:endParaRPr lang="ru-RU" dirty="0"/>
          </a:p>
        </p:txBody>
      </p:sp>
      <p:sp>
        <p:nvSpPr>
          <p:cNvPr id="2" name="Заголовок 1"/>
          <p:cNvSpPr>
            <a:spLocks noGrp="1"/>
          </p:cNvSpPr>
          <p:nvPr>
            <p:ph type="title"/>
          </p:nvPr>
        </p:nvSpPr>
        <p:spPr>
          <a:xfrm>
            <a:off x="426128" y="408372"/>
            <a:ext cx="8260672" cy="2300548"/>
          </a:xfrm>
        </p:spPr>
        <p:txBody>
          <a:bodyPr>
            <a:noAutofit/>
          </a:bodyPr>
          <a:lstStyle/>
          <a:p>
            <a:r>
              <a:rPr lang="uk-UA" sz="2400" b="1" dirty="0">
                <a:solidFill>
                  <a:schemeClr val="accent2">
                    <a:lumMod val="50000"/>
                  </a:schemeClr>
                </a:solidFill>
                <a:latin typeface="Times New Roman" panose="02020603050405020304" pitchFamily="18" charset="0"/>
                <a:cs typeface="Times New Roman" panose="02020603050405020304" pitchFamily="18" charset="0"/>
              </a:rPr>
              <a:t>У</a:t>
            </a:r>
            <a:r>
              <a:rPr lang="uk-UA" sz="2400" b="1" dirty="0" smtClean="0">
                <a:solidFill>
                  <a:schemeClr val="accent2">
                    <a:lumMod val="50000"/>
                  </a:schemeClr>
                </a:solidFill>
                <a:latin typeface="Times New Roman" panose="02020603050405020304" pitchFamily="18" charset="0"/>
                <a:cs typeface="Times New Roman" panose="02020603050405020304" pitchFamily="18" charset="0"/>
              </a:rPr>
              <a:t> природі поширені гнучкі органи, які можуть в широких межах змінювати свою кривизну (хребет, хвіст, пальці, тіло змій і багатьох риб). Їх гнучкість зумовлена або поєднанням великого числа коротких важелів із системою тяг, або поєднанням елементів, порівняно негнучких, з проміжними елементами, які легко піддаються деформації (хобот слона, тіло гусениці).</a:t>
            </a:r>
            <a:endParaRPr lang="uk-UA" sz="2400" b="1" dirty="0">
              <a:solidFill>
                <a:schemeClr val="accent2">
                  <a:lumMod val="50000"/>
                </a:schemeClr>
              </a:solidFill>
              <a:latin typeface="Times New Roman" panose="02020603050405020304" pitchFamily="18" charset="0"/>
              <a:cs typeface="Times New Roman" panose="02020603050405020304"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941168"/>
            <a:ext cx="3528392" cy="15453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4819654"/>
            <a:ext cx="3166157" cy="17199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95" y="2944168"/>
            <a:ext cx="3580725" cy="16897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4008" y="2996953"/>
            <a:ext cx="3166157"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03887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196752"/>
            <a:ext cx="8229600" cy="5256584"/>
          </a:xfrm>
        </p:spPr>
        <p:txBody>
          <a:bodyPr>
            <a:normAutofit fontScale="85000" lnSpcReduction="20000"/>
          </a:bodyPr>
          <a:lstStyle/>
          <a:p>
            <a:pPr marL="114300" indent="0">
              <a:buNone/>
            </a:pPr>
            <a:r>
              <a:rPr lang="uk-UA" b="1" dirty="0" smtClean="0">
                <a:solidFill>
                  <a:schemeClr val="tx1"/>
                </a:solidFill>
              </a:rPr>
              <a:t>Працюючи над проектом,ми побачили, що тварини, деякі види риб за допомогою природних простих механізмів, які є в них, можуть виживати в природі.</a:t>
            </a:r>
          </a:p>
          <a:p>
            <a:pPr marL="114300" indent="0">
              <a:buNone/>
            </a:pPr>
            <a:r>
              <a:rPr lang="uk-UA" b="1" dirty="0" smtClean="0">
                <a:solidFill>
                  <a:schemeClr val="tx1"/>
                </a:solidFill>
              </a:rPr>
              <a:t>Кістки деяких тварин довші людських, а особлива будова задніх ніг, дозволяє їм набагато ефективніше використовувати силу своїх м’язів. Їхні м’язи набагато сильніші ніж у нас, але і вага їх більша на порядок.</a:t>
            </a:r>
          </a:p>
          <a:p>
            <a:pPr marL="114300" indent="0">
              <a:buNone/>
            </a:pPr>
            <a:r>
              <a:rPr lang="uk-UA" b="1" dirty="0" smtClean="0">
                <a:solidFill>
                  <a:schemeClr val="tx1"/>
                </a:solidFill>
              </a:rPr>
              <a:t>Кінь важить близько 450 кг, і при цьому може легко стрибнути на висоту двох метрів. Нам же, щоб виконати такий стрибок, треба бути майстрами спорту зі стрибків у висоту, хоча ми важимо в 8-9 разів менше, ніж кінь.</a:t>
            </a:r>
          </a:p>
          <a:p>
            <a:pPr marL="114300" indent="0">
              <a:buNone/>
            </a:pPr>
            <a:r>
              <a:rPr lang="uk-UA" b="1" dirty="0" smtClean="0">
                <a:solidFill>
                  <a:schemeClr val="tx1"/>
                </a:solidFill>
              </a:rPr>
              <a:t>Важільні механізми скелета в основному розраховані на виграш у швидкості при втраті сили.</a:t>
            </a:r>
          </a:p>
          <a:p>
            <a:pPr marL="114300" indent="0">
              <a:buNone/>
            </a:pPr>
            <a:r>
              <a:rPr lang="uk-UA" b="1" dirty="0" smtClean="0">
                <a:solidFill>
                  <a:schemeClr val="tx1"/>
                </a:solidFill>
              </a:rPr>
              <a:t>Це забезпечує кінцівкам моторність рухів, що є більш важливе в боротьбі за існування, ніж сила.</a:t>
            </a:r>
          </a:p>
          <a:p>
            <a:pPr marL="114300" indent="0">
              <a:buNone/>
            </a:pPr>
            <a:r>
              <a:rPr lang="uk-UA" b="1" dirty="0" smtClean="0">
                <a:solidFill>
                  <a:schemeClr val="tx1"/>
                </a:solidFill>
              </a:rPr>
              <a:t>	Ми були б вкрай повільними істотами, якби наші руки і ноги були сформовані по іншому.</a:t>
            </a:r>
          </a:p>
          <a:p>
            <a:pPr marL="114300" indent="0">
              <a:buNone/>
            </a:pPr>
            <a:r>
              <a:rPr lang="uk-UA" b="1" dirty="0" smtClean="0">
                <a:solidFill>
                  <a:schemeClr val="tx1"/>
                </a:solidFill>
              </a:rPr>
              <a:t>Але, людина, програючи в силі, виграє в відстані  та відповідно у швидкості в 8-10 разів.</a:t>
            </a:r>
          </a:p>
          <a:p>
            <a:pPr marL="114300" indent="0">
              <a:buNone/>
            </a:pPr>
            <a:endParaRPr lang="uk-UA" b="1" dirty="0">
              <a:solidFill>
                <a:schemeClr val="tx1"/>
              </a:solidFill>
            </a:endParaRPr>
          </a:p>
        </p:txBody>
      </p:sp>
      <p:sp>
        <p:nvSpPr>
          <p:cNvPr id="2" name="Заголовок 1"/>
          <p:cNvSpPr>
            <a:spLocks noGrp="1"/>
          </p:cNvSpPr>
          <p:nvPr>
            <p:ph type="title"/>
          </p:nvPr>
        </p:nvSpPr>
        <p:spPr>
          <a:xfrm>
            <a:off x="683568" y="338328"/>
            <a:ext cx="8003232" cy="570392"/>
          </a:xfrm>
        </p:spPr>
        <p:txBody>
          <a:bodyPr>
            <a:normAutofit fontScale="90000"/>
          </a:bodyPr>
          <a:lstStyle/>
          <a:p>
            <a:r>
              <a:rPr lang="ru-RU" b="1" dirty="0" smtClean="0">
                <a:solidFill>
                  <a:srgbClr val="C00000"/>
                </a:solidFill>
                <a:latin typeface="Times New Roman" panose="02020603050405020304" pitchFamily="18" charset="0"/>
                <a:cs typeface="Times New Roman" panose="02020603050405020304" pitchFamily="18" charset="0"/>
              </a:rPr>
              <a:t/>
            </a:r>
            <a:br>
              <a:rPr lang="ru-RU" b="1" dirty="0" smtClean="0">
                <a:solidFill>
                  <a:srgbClr val="C00000"/>
                </a:solidFill>
                <a:latin typeface="Times New Roman" panose="02020603050405020304" pitchFamily="18" charset="0"/>
                <a:cs typeface="Times New Roman" panose="02020603050405020304" pitchFamily="18" charset="0"/>
              </a:rPr>
            </a:br>
            <a:r>
              <a:rPr lang="ru-RU" b="1" dirty="0" smtClean="0">
                <a:solidFill>
                  <a:srgbClr val="C00000"/>
                </a:solidFill>
                <a:latin typeface="Times New Roman" panose="02020603050405020304" pitchFamily="18" charset="0"/>
                <a:cs typeface="Times New Roman" panose="02020603050405020304" pitchFamily="18" charset="0"/>
              </a:rPr>
              <a:t>РЕЗУЛЬТАТИ </a:t>
            </a:r>
            <a:r>
              <a:rPr lang="ru-RU" b="1" dirty="0">
                <a:solidFill>
                  <a:srgbClr val="C00000"/>
                </a:solidFill>
                <a:latin typeface="Times New Roman" panose="02020603050405020304" pitchFamily="18" charset="0"/>
                <a:cs typeface="Times New Roman" panose="02020603050405020304" pitchFamily="18" charset="0"/>
              </a:rPr>
              <a:t>ДОСЛІДЖЕННЯ</a:t>
            </a:r>
            <a:r>
              <a:rPr lang="ru-RU" dirty="0"/>
              <a:t/>
            </a:r>
            <a:br>
              <a:rPr lang="ru-RU" dirty="0"/>
            </a:br>
            <a:r>
              <a:rPr lang="ru-RU" dirty="0" smtClean="0"/>
              <a:t>  </a:t>
            </a:r>
            <a:endParaRPr lang="ru-RU" dirty="0"/>
          </a:p>
        </p:txBody>
      </p:sp>
    </p:spTree>
    <p:extLst>
      <p:ext uri="{BB962C8B-B14F-4D97-AF65-F5344CB8AC3E}">
        <p14:creationId xmlns:p14="http://schemas.microsoft.com/office/powerpoint/2010/main" val="42771316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fontScale="92500"/>
          </a:bodyPr>
          <a:lstStyle/>
          <a:p>
            <a:pPr marL="114300" indent="0">
              <a:buNone/>
            </a:pPr>
            <a:r>
              <a:rPr lang="ru-RU" sz="2000" dirty="0">
                <a:solidFill>
                  <a:srgbClr val="0070C0"/>
                </a:solidFill>
              </a:rPr>
              <a:t>	</a:t>
            </a:r>
            <a:endParaRPr lang="ru-RU" sz="2000" b="1" dirty="0" smtClean="0">
              <a:solidFill>
                <a:srgbClr val="0070C0"/>
              </a:solidFill>
            </a:endParaRPr>
          </a:p>
          <a:p>
            <a:r>
              <a:rPr lang="en-US" sz="2000" b="1" dirty="0" smtClean="0">
                <a:solidFill>
                  <a:srgbClr val="0070C0"/>
                </a:solidFill>
                <a:hlinkClick r:id="rId2"/>
              </a:rPr>
              <a:t>https</a:t>
            </a:r>
            <a:r>
              <a:rPr lang="en-US" sz="2000" b="1" dirty="0">
                <a:solidFill>
                  <a:srgbClr val="0070C0"/>
                </a:solidFill>
                <a:hlinkClick r:id="rId2"/>
              </a:rPr>
              <a:t>://uk.wikipedia.org/wiki/</a:t>
            </a:r>
            <a:r>
              <a:rPr lang="ru-RU" sz="2000" b="1" dirty="0" err="1" smtClean="0">
                <a:solidFill>
                  <a:srgbClr val="0070C0"/>
                </a:solidFill>
                <a:hlinkClick r:id="rId2"/>
              </a:rPr>
              <a:t>Скелет_людини</a:t>
            </a:r>
            <a:endParaRPr lang="ru-RU" sz="2000" b="1" dirty="0" smtClean="0">
              <a:solidFill>
                <a:srgbClr val="0070C0"/>
              </a:solidFill>
            </a:endParaRPr>
          </a:p>
          <a:p>
            <a:r>
              <a:rPr lang="en-US" sz="2000" b="1" dirty="0">
                <a:solidFill>
                  <a:srgbClr val="0070C0"/>
                </a:solidFill>
                <a:hlinkClick r:id="rId3"/>
              </a:rPr>
              <a:t>https://www.google.com.ua/search?q=</a:t>
            </a:r>
            <a:r>
              <a:rPr lang="ru-RU" sz="2000" b="1" dirty="0" err="1" smtClean="0">
                <a:solidFill>
                  <a:srgbClr val="0070C0"/>
                </a:solidFill>
                <a:hlinkClick r:id="rId3"/>
              </a:rPr>
              <a:t>прості+механізми+в+живій+природі</a:t>
            </a:r>
            <a:endParaRPr lang="ru-RU" sz="2000" b="1" dirty="0" smtClean="0">
              <a:solidFill>
                <a:srgbClr val="0070C0"/>
              </a:solidFill>
            </a:endParaRPr>
          </a:p>
          <a:p>
            <a:r>
              <a:rPr lang="en-US" sz="2000" b="1" dirty="0" smtClean="0">
                <a:solidFill>
                  <a:srgbClr val="0070C0"/>
                </a:solidFill>
                <a:hlinkClick r:id="rId4"/>
              </a:rPr>
              <a:t>http</a:t>
            </a:r>
            <a:r>
              <a:rPr lang="en-US" sz="2000" b="1" dirty="0">
                <a:solidFill>
                  <a:srgbClr val="0070C0"/>
                </a:solidFill>
                <a:hlinkClick r:id="rId4"/>
              </a:rPr>
              <a:t>://moyaosvita.com.ua/fizuka/vazheli-v-prirodi-pobuti-j-texnici</a:t>
            </a:r>
            <a:r>
              <a:rPr lang="en-US" sz="2000" b="1" dirty="0" smtClean="0">
                <a:solidFill>
                  <a:srgbClr val="0070C0"/>
                </a:solidFill>
                <a:hlinkClick r:id="rId4"/>
              </a:rPr>
              <a:t>/</a:t>
            </a:r>
            <a:endParaRPr lang="uk-UA" sz="2000" b="1" dirty="0" smtClean="0">
              <a:solidFill>
                <a:srgbClr val="0070C0"/>
              </a:solidFill>
            </a:endParaRPr>
          </a:p>
          <a:p>
            <a:r>
              <a:rPr lang="en-US" sz="2000" b="1" dirty="0">
                <a:solidFill>
                  <a:srgbClr val="0070C0"/>
                </a:solidFill>
                <a:hlinkClick r:id="rId5"/>
              </a:rPr>
              <a:t>https://</a:t>
            </a:r>
            <a:r>
              <a:rPr lang="en-US" sz="2000" b="1" dirty="0" smtClean="0">
                <a:solidFill>
                  <a:srgbClr val="0070C0"/>
                </a:solidFill>
                <a:hlinkClick r:id="rId5"/>
              </a:rPr>
              <a:t>helpiks.org/2-103745.html</a:t>
            </a:r>
            <a:endParaRPr lang="uk-UA" sz="2000" b="1" dirty="0" smtClean="0">
              <a:solidFill>
                <a:srgbClr val="0070C0"/>
              </a:solidFill>
            </a:endParaRPr>
          </a:p>
          <a:p>
            <a:r>
              <a:rPr lang="en-US" sz="2000" b="1" dirty="0">
                <a:solidFill>
                  <a:srgbClr val="0070C0"/>
                </a:solidFill>
                <a:hlinkClick r:id="rId6"/>
              </a:rPr>
              <a:t>http://</a:t>
            </a:r>
            <a:r>
              <a:rPr lang="en-US" sz="2000" b="1" dirty="0" smtClean="0">
                <a:solidFill>
                  <a:srgbClr val="0070C0"/>
                </a:solidFill>
                <a:hlinkClick r:id="rId6"/>
              </a:rPr>
              <a:t>studepedia.org/index.php?vol=2&amp;post=36217</a:t>
            </a:r>
            <a:endParaRPr lang="uk-UA" sz="2000" b="1" dirty="0" smtClean="0">
              <a:solidFill>
                <a:srgbClr val="0070C0"/>
              </a:solidFill>
            </a:endParaRPr>
          </a:p>
          <a:p>
            <a:r>
              <a:rPr lang="ru-RU" sz="2000" b="1" dirty="0">
                <a:solidFill>
                  <a:srgbClr val="0070C0"/>
                </a:solidFill>
              </a:rPr>
              <a:t>Школа </a:t>
            </a:r>
            <a:r>
              <a:rPr lang="ru-RU" sz="2000" b="1" dirty="0" err="1">
                <a:solidFill>
                  <a:srgbClr val="0070C0"/>
                </a:solidFill>
              </a:rPr>
              <a:t>сучасних</a:t>
            </a:r>
            <a:r>
              <a:rPr lang="ru-RU" sz="2000" b="1" dirty="0">
                <a:solidFill>
                  <a:srgbClr val="0070C0"/>
                </a:solidFill>
              </a:rPr>
              <a:t> </a:t>
            </a:r>
            <a:r>
              <a:rPr lang="ru-RU" sz="2000" b="1" dirty="0" err="1">
                <a:solidFill>
                  <a:srgbClr val="0070C0"/>
                </a:solidFill>
              </a:rPr>
              <a:t>знань</a:t>
            </a:r>
            <a:r>
              <a:rPr lang="ru-RU" sz="2000" b="1" dirty="0">
                <a:solidFill>
                  <a:srgbClr val="0070C0"/>
                </a:solidFill>
              </a:rPr>
              <a:t> </a:t>
            </a:r>
            <a:r>
              <a:rPr lang="ru-RU" sz="2000" b="1" dirty="0">
                <a:solidFill>
                  <a:srgbClr val="0070C0"/>
                </a:solidFill>
                <a:hlinkClick r:id="rId7"/>
              </a:rPr>
              <a:t>http://www.zhu.edu.ua</a:t>
            </a:r>
            <a:r>
              <a:rPr lang="ru-RU" sz="2000" b="1" dirty="0" smtClean="0">
                <a:solidFill>
                  <a:srgbClr val="0070C0"/>
                </a:solidFill>
                <a:hlinkClick r:id="rId7"/>
              </a:rPr>
              <a:t>/</a:t>
            </a:r>
            <a:endParaRPr lang="ru-RU" sz="2000" b="1" dirty="0" smtClean="0">
              <a:solidFill>
                <a:srgbClr val="0070C0"/>
              </a:solidFill>
            </a:endParaRPr>
          </a:p>
          <a:p>
            <a:endParaRPr lang="uk-UA" sz="2000" b="1" dirty="0" smtClean="0">
              <a:solidFill>
                <a:srgbClr val="0070C0"/>
              </a:solidFill>
            </a:endParaRPr>
          </a:p>
          <a:p>
            <a:pPr lvl="0">
              <a:buClr>
                <a:srgbClr val="93A299"/>
              </a:buClr>
            </a:pPr>
            <a:r>
              <a:rPr lang="ru-RU" sz="2000" b="1" dirty="0">
                <a:solidFill>
                  <a:srgbClr val="0070C0"/>
                </a:solidFill>
              </a:rPr>
              <a:t>Червяк П. І. </a:t>
            </a:r>
            <a:r>
              <a:rPr lang="ru-RU" sz="2000" b="1" dirty="0" err="1">
                <a:solidFill>
                  <a:srgbClr val="0070C0"/>
                </a:solidFill>
              </a:rPr>
              <a:t>Медична</a:t>
            </a:r>
            <a:r>
              <a:rPr lang="ru-RU" sz="2000" b="1" dirty="0">
                <a:solidFill>
                  <a:srgbClr val="0070C0"/>
                </a:solidFill>
              </a:rPr>
              <a:t> </a:t>
            </a:r>
            <a:r>
              <a:rPr lang="ru-RU" sz="2000" b="1" smtClean="0">
                <a:solidFill>
                  <a:srgbClr val="0070C0"/>
                </a:solidFill>
              </a:rPr>
              <a:t>енциклопедія</a:t>
            </a:r>
            <a:endParaRPr lang="ru-RU" sz="2000" b="1" dirty="0">
              <a:solidFill>
                <a:srgbClr val="0070C0"/>
              </a:solidFill>
            </a:endParaRPr>
          </a:p>
          <a:p>
            <a:endParaRPr lang="ru-RU" sz="2000" dirty="0">
              <a:solidFill>
                <a:schemeClr val="accent3"/>
              </a:solidFill>
            </a:endParaRPr>
          </a:p>
          <a:p>
            <a:endParaRPr lang="ru-RU" sz="2000" dirty="0">
              <a:solidFill>
                <a:schemeClr val="accent3"/>
              </a:solidFill>
            </a:endParaRPr>
          </a:p>
        </p:txBody>
      </p:sp>
      <p:sp>
        <p:nvSpPr>
          <p:cNvPr id="2" name="Заголовок 1"/>
          <p:cNvSpPr>
            <a:spLocks noGrp="1"/>
          </p:cNvSpPr>
          <p:nvPr>
            <p:ph type="title"/>
          </p:nvPr>
        </p:nvSpPr>
        <p:spPr/>
        <p:txBody>
          <a:bodyPr>
            <a:normAutofit fontScale="90000"/>
          </a:bodyPr>
          <a:lstStyle/>
          <a:p>
            <a:r>
              <a:rPr lang="uk-UA" b="1" dirty="0" smtClean="0">
                <a:solidFill>
                  <a:schemeClr val="accent2">
                    <a:lumMod val="50000"/>
                  </a:schemeClr>
                </a:solidFill>
              </a:rPr>
              <a:t>Список використаних джерел літератури та інтернет-ресурсів</a:t>
            </a:r>
            <a:endParaRPr lang="ru-RU" b="1" dirty="0">
              <a:solidFill>
                <a:schemeClr val="accent2">
                  <a:lumMod val="50000"/>
                </a:schemeClr>
              </a:solidFill>
            </a:endParaRPr>
          </a:p>
        </p:txBody>
      </p:sp>
    </p:spTree>
    <p:extLst>
      <p:ext uri="{BB962C8B-B14F-4D97-AF65-F5344CB8AC3E}">
        <p14:creationId xmlns:p14="http://schemas.microsoft.com/office/powerpoint/2010/main" val="3021005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aria\Desktop\images.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043608" y="1052736"/>
            <a:ext cx="6912768" cy="4896544"/>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467544" y="338328"/>
            <a:ext cx="8219256" cy="426376"/>
          </a:xfrm>
        </p:spPr>
        <p:txBody>
          <a:bodyPr>
            <a:normAutofit fontScale="90000"/>
          </a:bodyPr>
          <a:lstStyle/>
          <a:p>
            <a:endParaRPr lang="ru-RU" dirty="0"/>
          </a:p>
        </p:txBody>
      </p:sp>
    </p:spTree>
    <p:extLst>
      <p:ext uri="{BB962C8B-B14F-4D97-AF65-F5344CB8AC3E}">
        <p14:creationId xmlns:p14="http://schemas.microsoft.com/office/powerpoint/2010/main" val="3624349406"/>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817</TotalTime>
  <Words>865</Words>
  <Application>Microsoft Office PowerPoint</Application>
  <PresentationFormat>Экран (4:3)</PresentationFormat>
  <Paragraphs>70</Paragraphs>
  <Slides>19</Slides>
  <Notes>2</Notes>
  <HiddenSlides>0</HiddenSlides>
  <MMClips>0</MMClips>
  <ScaleCrop>false</ScaleCrop>
  <HeadingPairs>
    <vt:vector size="6" baseType="variant">
      <vt:variant>
        <vt:lpstr>Использованные шрифты</vt:lpstr>
      </vt:variant>
      <vt:variant>
        <vt:i4>6</vt:i4>
      </vt:variant>
      <vt:variant>
        <vt:lpstr>Тема</vt:lpstr>
      </vt:variant>
      <vt:variant>
        <vt:i4>2</vt:i4>
      </vt:variant>
      <vt:variant>
        <vt:lpstr>Заголовки слайдов</vt:lpstr>
      </vt:variant>
      <vt:variant>
        <vt:i4>19</vt:i4>
      </vt:variant>
    </vt:vector>
  </HeadingPairs>
  <TitlesOfParts>
    <vt:vector size="27" baseType="lpstr">
      <vt:lpstr>Arial</vt:lpstr>
      <vt:lpstr>Calibri</vt:lpstr>
      <vt:lpstr>Cambria Math</vt:lpstr>
      <vt:lpstr>Candara</vt:lpstr>
      <vt:lpstr>Symbol</vt:lpstr>
      <vt:lpstr>Times New Roman</vt:lpstr>
      <vt:lpstr>Тема Office</vt:lpstr>
      <vt:lpstr>Волна</vt:lpstr>
      <vt:lpstr>Загальноосвітня школа I-III ст. c.Торське  Проект на тему:  «Прості механізми в  живій природі» </vt:lpstr>
      <vt:lpstr>                       Характеристики проекту: інформаційно- пошуковий, дослідницький,міжпредметний, парний. Термін виконання: 3 тижні  Проблема:Простий механізм  у живій природі. Людина-простий механізм? Класифікація важелів у людини.  Мета: систематизувати та узагальнити  матеріал  про  прості  механізми в живій природі. Переконатися,що людина- простий механізм. Розрахувати силу напруження м’язів руки та дати відповідь на питання як легше тримати сумку: на витягнутій руці чи зігнутій в лікті? Формувати самостійну пізнавальну діяльність,практичні навички,роботу з інтернет-ресурсами. Очікувані результати:Важільні механізми скелета в основному розраховані на виграш у швидкості при втраті сили. </vt:lpstr>
      <vt:lpstr>Презентация PowerPoint</vt:lpstr>
      <vt:lpstr>Презентация PowerPoint</vt:lpstr>
      <vt:lpstr>Презентация PowerPoint</vt:lpstr>
      <vt:lpstr>Презентация PowerPoint</vt:lpstr>
      <vt:lpstr>     Лікоть - точка опори важеля. Одна з сил прикладена до долоні. Плече цієї сили - відстань від ліктя приблизно до середини долоні. Друга сила - це сила напруги біцепса, який прикріплений до важеля недалеко від ліктя. Плече другої сили набагато менше плеча першої.</vt:lpstr>
      <vt:lpstr>Як легше тримати сумку: на витягнутій руці чи зігнутій в лікті?</vt:lpstr>
      <vt:lpstr>Презентация PowerPoint</vt:lpstr>
      <vt:lpstr>Презентация PowerPoint</vt:lpstr>
      <vt:lpstr>Презентация PowerPoint</vt:lpstr>
      <vt:lpstr>  У живій природі співвідношення довжин плеч важільного елемента скелета знаходиться в прямій залежності від життєвих функцій ,які виконує даний орган. Наприклад, довгі ноги гончої  собаки та  оленя визначають їх здатність до швидкого  бігу, короткі ноги крота розраховані на розвивання великої сили при малій швидкості, довгі челюсті гончої дозволяють швидко схопити здобич під час бігу, а короткі челюсті бульдога змикаються повільно, але сильно тримають.</vt:lpstr>
      <vt:lpstr>Важелями є і рухливі кігті в кішок, у членистоногих — більшість сегментів їх зовнішнього кістяка. Великий виграш у швидкості отримується в комах (для швидкого руху крил).</vt:lpstr>
      <vt:lpstr>Важелями в багатьох риб є шипи спинного плавця; у двостулкових молюсків — стулки раковин, а зуби в риб і тварин служать клином</vt:lpstr>
      <vt:lpstr>   У рослинах важільні елементи зустрічаються не часто, що пояснюється їх малою рухливістю. Типовий важіль – стовбур дерева і його продовження -головний корінь. Цікаві важільні механізми можна знайти в деяких квітах (наприклад, тичинки шалфея), а також в деяких плодах, що розкриваються. Витягнута тичинка таких рослин є довгим плечем важеля. На її кінці знаходиться пильник. Коли комаха заповзає в квітку, вона натискає на коротке плече важеля. Довге плече при цьому пильником вдаряє по спині комахи і залишає на ній пилок. Перелетівши на іншу квітку, комаха цим пилком запилює його. </vt:lpstr>
      <vt:lpstr>У природі поширені гнучкі органи, які можуть в широких межах змінювати свою кривизну (хребет, хвіст, пальці, тіло змій і багатьох риб). Їх гнучкість зумовлена або поєднанням великого числа коротких важелів із системою тяг, або поєднанням елементів, порівняно негнучких, з проміжними елементами, які легко піддаються деформації (хобот слона, тіло гусениці).</vt:lpstr>
      <vt:lpstr> РЕЗУЛЬТАТИ ДОСЛІДЖЕННЯ   </vt:lpstr>
      <vt:lpstr>Список використаних джерел літератури та інтернет-ресурсів</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Прості механізми в живій природі</dc:title>
  <dc:creator>Maria</dc:creator>
  <cp:lastModifiedBy>maria</cp:lastModifiedBy>
  <cp:revision>62</cp:revision>
  <dcterms:created xsi:type="dcterms:W3CDTF">2019-04-07T13:17:39Z</dcterms:created>
  <dcterms:modified xsi:type="dcterms:W3CDTF">2024-12-26T17:16:54Z</dcterms:modified>
</cp:coreProperties>
</file>