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329" r:id="rId2"/>
    <p:sldId id="313" r:id="rId3"/>
    <p:sldId id="314" r:id="rId4"/>
    <p:sldId id="316" r:id="rId5"/>
    <p:sldId id="317" r:id="rId6"/>
    <p:sldId id="271" r:id="rId7"/>
    <p:sldId id="301" r:id="rId8"/>
    <p:sldId id="270" r:id="rId9"/>
    <p:sldId id="269" r:id="rId10"/>
    <p:sldId id="299" r:id="rId11"/>
    <p:sldId id="320" r:id="rId12"/>
    <p:sldId id="318" r:id="rId13"/>
    <p:sldId id="319" r:id="rId14"/>
    <p:sldId id="267" r:id="rId15"/>
    <p:sldId id="257" r:id="rId16"/>
    <p:sldId id="306" r:id="rId17"/>
    <p:sldId id="331" r:id="rId18"/>
    <p:sldId id="305" r:id="rId19"/>
    <p:sldId id="258" r:id="rId20"/>
    <p:sldId id="304" r:id="rId21"/>
    <p:sldId id="298" r:id="rId22"/>
    <p:sldId id="303" r:id="rId23"/>
    <p:sldId id="272" r:id="rId24"/>
    <p:sldId id="308" r:id="rId25"/>
    <p:sldId id="276" r:id="rId26"/>
    <p:sldId id="322" r:id="rId27"/>
    <p:sldId id="264" r:id="rId28"/>
    <p:sldId id="332" r:id="rId29"/>
    <p:sldId id="325" r:id="rId30"/>
    <p:sldId id="330" r:id="rId31"/>
    <p:sldId id="32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8A1B48D-BAFA-4E75-9A99-B08A322CF96E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024D5DA5-FD7A-4957-98BD-173FB27C58B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hyperlink" Target="http://faqukr.ru/domashnij-zatishok/43403-chinim-vodoprovidnij-kran-samostijno.html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naurok.com.ua/prezentaciya-prosti-mehanizmi-4769.html" TargetMode="External"/><Relationship Id="rId2" Type="http://schemas.openxmlformats.org/officeDocument/2006/relationships/hyperlink" Target="https://www.google.com.ua/search?hs=X9k&amp;q=&#1087;&#1088;&#1086;&#1089;&#1090;&#1110;+&#1084;&#1077;&#1093;&#1072;&#1085;&#1110;&#1079;&#1084;&#1080;+&#1074;+&#1087;&#1086;&#1073;&#1091;&#1090;&#1110;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6000" b="1" dirty="0" smtClean="0">
                <a:solidFill>
                  <a:srgbClr val="C00000"/>
                </a:solidFill>
              </a:rPr>
              <a:t/>
            </a:r>
            <a:br>
              <a:rPr lang="uk-UA" sz="6000" b="1" dirty="0" smtClean="0">
                <a:solidFill>
                  <a:srgbClr val="C00000"/>
                </a:solidFill>
              </a:rPr>
            </a:br>
            <a:r>
              <a:rPr lang="uk-UA" sz="6000" b="1" dirty="0">
                <a:solidFill>
                  <a:srgbClr val="C00000"/>
                </a:solidFill>
              </a:rPr>
              <a:t/>
            </a:r>
            <a:br>
              <a:rPr lang="uk-UA" sz="6000" b="1" dirty="0">
                <a:solidFill>
                  <a:srgbClr val="C00000"/>
                </a:solidFill>
              </a:rPr>
            </a:br>
            <a:r>
              <a:rPr lang="uk-UA" sz="6000" b="1" dirty="0" smtClean="0">
                <a:solidFill>
                  <a:srgbClr val="C00000"/>
                </a:solidFill>
              </a:rPr>
              <a:t/>
            </a:r>
            <a:br>
              <a:rPr lang="uk-UA" sz="6000" b="1" dirty="0" smtClean="0">
                <a:solidFill>
                  <a:srgbClr val="C00000"/>
                </a:solidFill>
              </a:rPr>
            </a:br>
            <a:r>
              <a:rPr lang="uk-UA" sz="6000" b="1" dirty="0" smtClean="0">
                <a:solidFill>
                  <a:srgbClr val="C00000"/>
                </a:solidFill>
              </a:rPr>
              <a:t>Тема: </a:t>
            </a:r>
            <a:r>
              <a:rPr lang="uk-UA" sz="6600" b="1" dirty="0" smtClean="0">
                <a:solidFill>
                  <a:srgbClr val="C00000"/>
                </a:solidFill>
              </a:rPr>
              <a:t>«Прості механізми в побуті»</a:t>
            </a:r>
            <a:endParaRPr lang="ru-RU" sz="6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340768"/>
            <a:ext cx="7804348" cy="4896544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pPr marL="82296" indent="0">
              <a:buNone/>
            </a:pPr>
            <a:endParaRPr lang="uk-UA" dirty="0" smtClean="0"/>
          </a:p>
          <a:p>
            <a:pPr marL="82296" indent="0">
              <a:buNone/>
            </a:pPr>
            <a:endParaRPr lang="uk-UA" dirty="0"/>
          </a:p>
          <a:p>
            <a:pPr marL="82296" indent="0">
              <a:buNone/>
            </a:pPr>
            <a:endParaRPr lang="uk-UA" dirty="0" smtClean="0"/>
          </a:p>
          <a:p>
            <a:pPr marL="82296" indent="0">
              <a:buNone/>
            </a:pPr>
            <a:endParaRPr lang="uk-UA" dirty="0"/>
          </a:p>
          <a:p>
            <a:pPr marL="82296" indent="0" algn="r">
              <a:buNone/>
            </a:pPr>
            <a:endParaRPr lang="uk-UA" b="1" i="1" dirty="0" smtClean="0">
              <a:solidFill>
                <a:srgbClr val="C00000"/>
              </a:solidFill>
            </a:endParaRPr>
          </a:p>
          <a:p>
            <a:pPr marL="82296" indent="0" algn="r">
              <a:buNone/>
            </a:pPr>
            <a:endParaRPr lang="uk-UA" i="1" dirty="0">
              <a:solidFill>
                <a:srgbClr val="C00000"/>
              </a:solidFill>
            </a:endParaRPr>
          </a:p>
          <a:p>
            <a:pPr marL="82296" indent="0" algn="r">
              <a:buNone/>
            </a:pPr>
            <a:endParaRPr lang="uk-UA" b="1" i="1" dirty="0" smtClean="0">
              <a:solidFill>
                <a:srgbClr val="C00000"/>
              </a:solidFill>
            </a:endParaRPr>
          </a:p>
          <a:p>
            <a:pPr marL="82296" indent="0" algn="r">
              <a:buNone/>
            </a:pPr>
            <a:endParaRPr lang="uk-UA" i="1" dirty="0">
              <a:solidFill>
                <a:srgbClr val="C00000"/>
              </a:solidFill>
            </a:endParaRPr>
          </a:p>
          <a:p>
            <a:pPr marL="82296" indent="0" algn="r">
              <a:buNone/>
            </a:pPr>
            <a:r>
              <a:rPr lang="uk-UA" sz="2400" b="1" i="1" dirty="0" smtClean="0">
                <a:solidFill>
                  <a:srgbClr val="C00000"/>
                </a:solidFill>
              </a:rPr>
              <a:t>Виконали</a:t>
            </a:r>
            <a:r>
              <a:rPr lang="uk-UA" sz="2400" b="1" i="1" dirty="0" smtClean="0"/>
              <a:t> :Волошин А</a:t>
            </a:r>
            <a:r>
              <a:rPr lang="uk-UA" sz="2400" b="1" i="1" dirty="0" smtClean="0"/>
              <a:t>. учень </a:t>
            </a:r>
            <a:r>
              <a:rPr lang="uk-UA" sz="2400" b="1" i="1" dirty="0" smtClean="0"/>
              <a:t>7 класу</a:t>
            </a:r>
          </a:p>
          <a:p>
            <a:pPr marL="82296" indent="0" algn="r">
              <a:buNone/>
            </a:pPr>
            <a:r>
              <a:rPr lang="uk-UA" sz="2400" b="1" i="1" dirty="0" smtClean="0">
                <a:solidFill>
                  <a:srgbClr val="C00000"/>
                </a:solidFill>
              </a:rPr>
              <a:t>Керівник </a:t>
            </a:r>
            <a:r>
              <a:rPr lang="uk-UA" sz="2400" b="1" i="1" dirty="0" err="1" smtClean="0">
                <a:solidFill>
                  <a:srgbClr val="C00000"/>
                </a:solidFill>
              </a:rPr>
              <a:t>проекту</a:t>
            </a:r>
            <a:r>
              <a:rPr lang="uk-UA" sz="2400" b="1" i="1" dirty="0" err="1" smtClean="0"/>
              <a:t>:Данилюк</a:t>
            </a:r>
            <a:r>
              <a:rPr lang="uk-UA" sz="2400" b="1" i="1" dirty="0" smtClean="0"/>
              <a:t> М.М</a:t>
            </a:r>
            <a:r>
              <a:rPr lang="uk-UA" sz="2400" i="1" dirty="0" smtClean="0"/>
              <a:t>.,</a:t>
            </a:r>
          </a:p>
          <a:p>
            <a:pPr marL="82296" indent="0" algn="r">
              <a:buNone/>
            </a:pPr>
            <a:r>
              <a:rPr lang="uk-UA" sz="2400" b="1" i="1" dirty="0" smtClean="0"/>
              <a:t>вчитель фізики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195570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332656"/>
            <a:ext cx="7354064" cy="216024"/>
          </a:xfrm>
        </p:spPr>
        <p:txBody>
          <a:bodyPr>
            <a:normAutofit fontScale="90000"/>
          </a:bodyPr>
          <a:lstStyle/>
          <a:p>
            <a:endParaRPr lang="uk-UA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20688"/>
            <a:ext cx="8610160" cy="5627712"/>
          </a:xfrm>
        </p:spPr>
        <p:txBody>
          <a:bodyPr>
            <a:normAutofit fontScale="32500" lnSpcReduction="20000"/>
          </a:bodyPr>
          <a:lstStyle/>
          <a:p>
            <a:pPr marL="82296" indent="0">
              <a:buNone/>
            </a:pPr>
            <a:r>
              <a:rPr lang="ru-RU" sz="4300" b="1" dirty="0" smtClean="0">
                <a:solidFill>
                  <a:srgbClr val="C00000"/>
                </a:solidFill>
              </a:rPr>
              <a:t>Характеристики </a:t>
            </a:r>
            <a:r>
              <a:rPr lang="ru-RU" sz="4300" b="1" dirty="0">
                <a:solidFill>
                  <a:srgbClr val="C00000"/>
                </a:solidFill>
              </a:rPr>
              <a:t>проекту</a:t>
            </a:r>
            <a:r>
              <a:rPr lang="ru-RU" sz="4300" b="1" dirty="0" smtClean="0">
                <a:solidFill>
                  <a:srgbClr val="C00000"/>
                </a:solidFill>
              </a:rPr>
              <a:t>: </a:t>
            </a:r>
            <a:r>
              <a:rPr lang="ru-RU" sz="4300" dirty="0" err="1" smtClean="0"/>
              <a:t>дослідницько-пошуковий,практичний</a:t>
            </a:r>
            <a:r>
              <a:rPr lang="ru-RU" sz="4300" dirty="0"/>
              <a:t>, </a:t>
            </a:r>
            <a:r>
              <a:rPr lang="ru-RU" sz="4300" dirty="0" err="1"/>
              <a:t>міжпредметний</a:t>
            </a:r>
            <a:r>
              <a:rPr lang="ru-RU" sz="4300" dirty="0"/>
              <a:t>, </a:t>
            </a:r>
            <a:r>
              <a:rPr lang="ru-RU" sz="4300" dirty="0" err="1" smtClean="0"/>
              <a:t>парний</a:t>
            </a:r>
            <a:r>
              <a:rPr lang="ru-RU" sz="4300" dirty="0" smtClean="0"/>
              <a:t>.</a:t>
            </a:r>
          </a:p>
          <a:p>
            <a:pPr marL="82296" indent="0">
              <a:buNone/>
            </a:pPr>
            <a:endParaRPr lang="ru-RU" sz="4300" dirty="0" smtClean="0"/>
          </a:p>
          <a:p>
            <a:pPr marL="82296" indent="0">
              <a:buNone/>
            </a:pPr>
            <a:r>
              <a:rPr lang="uk-UA" sz="4300" b="1" dirty="0" smtClean="0">
                <a:solidFill>
                  <a:srgbClr val="C00000"/>
                </a:solidFill>
              </a:rPr>
              <a:t>Термін виконання:</a:t>
            </a:r>
            <a:r>
              <a:rPr lang="uk-UA" sz="4300" b="1" dirty="0" smtClean="0"/>
              <a:t>3 тижні</a:t>
            </a:r>
          </a:p>
          <a:p>
            <a:pPr marL="82296" indent="0">
              <a:buNone/>
            </a:pPr>
            <a:endParaRPr lang="ru-RU" sz="4300" b="1" dirty="0"/>
          </a:p>
          <a:p>
            <a:pPr marL="82296" indent="0">
              <a:buNone/>
            </a:pPr>
            <a:r>
              <a:rPr lang="ru-RU" sz="4300" b="1" dirty="0" err="1" smtClean="0">
                <a:solidFill>
                  <a:srgbClr val="C00000"/>
                </a:solidFill>
              </a:rPr>
              <a:t>Можливі</a:t>
            </a:r>
            <a:r>
              <a:rPr lang="ru-RU" sz="4300" b="1" dirty="0" smtClean="0">
                <a:solidFill>
                  <a:srgbClr val="C00000"/>
                </a:solidFill>
              </a:rPr>
              <a:t> </a:t>
            </a:r>
            <a:r>
              <a:rPr lang="ru-RU" sz="4300" b="1" dirty="0" err="1">
                <a:solidFill>
                  <a:srgbClr val="C00000"/>
                </a:solidFill>
              </a:rPr>
              <a:t>об’єкти</a:t>
            </a:r>
            <a:r>
              <a:rPr lang="ru-RU" sz="4300" b="1" dirty="0">
                <a:solidFill>
                  <a:srgbClr val="C00000"/>
                </a:solidFill>
              </a:rPr>
              <a:t> </a:t>
            </a:r>
            <a:r>
              <a:rPr lang="ru-RU" sz="4300" b="1" dirty="0" err="1">
                <a:solidFill>
                  <a:srgbClr val="C00000"/>
                </a:solidFill>
              </a:rPr>
              <a:t>дослідження</a:t>
            </a:r>
            <a:r>
              <a:rPr lang="ru-RU" sz="4300" b="1" dirty="0">
                <a:solidFill>
                  <a:srgbClr val="C00000"/>
                </a:solidFill>
              </a:rPr>
              <a:t>: </a:t>
            </a:r>
            <a:r>
              <a:rPr lang="ru-RU" sz="4300" dirty="0" err="1"/>
              <a:t>ножиці</a:t>
            </a:r>
            <a:r>
              <a:rPr lang="ru-RU" sz="4300" dirty="0"/>
              <a:t>, домкрат, </a:t>
            </a:r>
            <a:r>
              <a:rPr lang="ru-RU" sz="4300" dirty="0" err="1"/>
              <a:t>м’ясорубка</a:t>
            </a:r>
            <a:r>
              <a:rPr lang="ru-RU" sz="4300" dirty="0"/>
              <a:t>, </a:t>
            </a:r>
            <a:r>
              <a:rPr lang="ru-RU" sz="4300" dirty="0" err="1"/>
              <a:t>ніж</a:t>
            </a:r>
            <a:r>
              <a:rPr lang="ru-RU" sz="4300" dirty="0"/>
              <a:t>, </a:t>
            </a:r>
            <a:r>
              <a:rPr lang="ru-RU" sz="4300" dirty="0" smtClean="0"/>
              <a:t>ложка,сапа,граблі,вішак,гойдалка,тачка,лом,лопата,коромисло,терези,</a:t>
            </a:r>
          </a:p>
          <a:p>
            <a:pPr marL="82296" indent="0">
              <a:buNone/>
            </a:pPr>
            <a:r>
              <a:rPr lang="ru-RU" sz="4300" dirty="0" err="1" smtClean="0"/>
              <a:t>піаніно,коловорот</a:t>
            </a:r>
            <a:r>
              <a:rPr lang="ru-RU" sz="4300" dirty="0" smtClean="0"/>
              <a:t> у </a:t>
            </a:r>
            <a:r>
              <a:rPr lang="ru-RU" sz="4300" dirty="0" err="1" smtClean="0"/>
              <a:t>криниці,лебідка</a:t>
            </a:r>
            <a:r>
              <a:rPr lang="ru-RU" sz="4300" dirty="0" smtClean="0"/>
              <a:t>, </a:t>
            </a:r>
            <a:r>
              <a:rPr lang="ru-RU" sz="4300" dirty="0" err="1" smtClean="0"/>
              <a:t>зубило,ніж,цвях,голка,кол</a:t>
            </a:r>
            <a:r>
              <a:rPr lang="ru-RU" sz="4300" dirty="0" smtClean="0"/>
              <a:t>,</a:t>
            </a:r>
          </a:p>
          <a:p>
            <a:pPr marL="82296" indent="0">
              <a:buNone/>
            </a:pPr>
            <a:r>
              <a:rPr lang="ru-RU" sz="4300" dirty="0" err="1" smtClean="0"/>
              <a:t>стамеска,молоток,рубанок,коса,серп,швейна</a:t>
            </a:r>
            <a:r>
              <a:rPr lang="ru-RU" sz="4300" dirty="0" smtClean="0"/>
              <a:t> машинка</a:t>
            </a:r>
          </a:p>
          <a:p>
            <a:pPr marL="82296" indent="0">
              <a:buNone/>
            </a:pPr>
            <a:endParaRPr lang="ru-RU" sz="4300" dirty="0" smtClean="0"/>
          </a:p>
          <a:p>
            <a:pPr marL="82296" indent="0">
              <a:buNone/>
            </a:pPr>
            <a:r>
              <a:rPr lang="ru-RU" sz="4300" b="1" dirty="0" err="1" smtClean="0">
                <a:solidFill>
                  <a:srgbClr val="C00000"/>
                </a:solidFill>
              </a:rPr>
              <a:t>Ключові</a:t>
            </a:r>
            <a:r>
              <a:rPr lang="ru-RU" sz="4300" b="1" dirty="0" smtClean="0">
                <a:solidFill>
                  <a:srgbClr val="C00000"/>
                </a:solidFill>
              </a:rPr>
              <a:t> </a:t>
            </a:r>
            <a:r>
              <a:rPr lang="ru-RU" sz="4300" b="1" dirty="0" err="1">
                <a:solidFill>
                  <a:srgbClr val="C00000"/>
                </a:solidFill>
              </a:rPr>
              <a:t>питання</a:t>
            </a:r>
            <a:r>
              <a:rPr lang="ru-RU" sz="4300" b="1" dirty="0">
                <a:solidFill>
                  <a:srgbClr val="C00000"/>
                </a:solidFill>
              </a:rPr>
              <a:t> (проблема</a:t>
            </a:r>
            <a:r>
              <a:rPr lang="ru-RU" sz="4300" b="1" dirty="0" smtClean="0">
                <a:solidFill>
                  <a:srgbClr val="C00000"/>
                </a:solidFill>
              </a:rPr>
              <a:t>):</a:t>
            </a:r>
          </a:p>
          <a:p>
            <a:pPr marL="82296" indent="0">
              <a:buNone/>
            </a:pPr>
            <a:r>
              <a:rPr lang="ru-RU" sz="4300" dirty="0" err="1" smtClean="0"/>
              <a:t>Простий</a:t>
            </a:r>
            <a:r>
              <a:rPr lang="ru-RU" sz="4300" dirty="0" smtClean="0"/>
              <a:t> </a:t>
            </a:r>
            <a:r>
              <a:rPr lang="ru-RU" sz="4300" dirty="0" err="1"/>
              <a:t>механізм</a:t>
            </a:r>
            <a:r>
              <a:rPr lang="ru-RU" sz="4300" dirty="0"/>
              <a:t>  у </a:t>
            </a:r>
            <a:r>
              <a:rPr lang="ru-RU" sz="4300" dirty="0" err="1"/>
              <a:t>побутовому</a:t>
            </a:r>
            <a:r>
              <a:rPr lang="ru-RU" sz="4300" dirty="0"/>
              <a:t> </a:t>
            </a:r>
            <a:r>
              <a:rPr lang="ru-RU" sz="4300" dirty="0" err="1" smtClean="0"/>
              <a:t>приладі,у</a:t>
            </a:r>
            <a:r>
              <a:rPr lang="ru-RU" sz="4300" dirty="0" smtClean="0"/>
              <a:t> </a:t>
            </a:r>
            <a:r>
              <a:rPr lang="ru-RU" sz="4300" dirty="0" err="1" smtClean="0"/>
              <a:t>побуті</a:t>
            </a:r>
            <a:r>
              <a:rPr lang="ru-RU" sz="4300" dirty="0" smtClean="0"/>
              <a:t>.</a:t>
            </a:r>
            <a:endParaRPr lang="ru-RU" sz="4300" dirty="0"/>
          </a:p>
          <a:p>
            <a:pPr marL="82296" indent="0">
              <a:buNone/>
            </a:pPr>
            <a:r>
              <a:rPr lang="ru-RU" sz="4300" dirty="0" err="1" smtClean="0"/>
              <a:t>Класифікація</a:t>
            </a:r>
            <a:r>
              <a:rPr lang="ru-RU" sz="4300" dirty="0" smtClean="0"/>
              <a:t> </a:t>
            </a:r>
            <a:r>
              <a:rPr lang="ru-RU" sz="4300" dirty="0" err="1" smtClean="0"/>
              <a:t>приладів</a:t>
            </a:r>
            <a:r>
              <a:rPr lang="ru-RU" sz="4300" dirty="0" smtClean="0"/>
              <a:t> за типами </a:t>
            </a:r>
            <a:r>
              <a:rPr lang="ru-RU" sz="4300" dirty="0" err="1" smtClean="0"/>
              <a:t>простих</a:t>
            </a:r>
            <a:r>
              <a:rPr lang="ru-RU" sz="4300" dirty="0" smtClean="0"/>
              <a:t> </a:t>
            </a:r>
            <a:r>
              <a:rPr lang="ru-RU" sz="4300" dirty="0" err="1" smtClean="0"/>
              <a:t>механізмів</a:t>
            </a:r>
            <a:endParaRPr lang="ru-RU" sz="4300" dirty="0" smtClean="0"/>
          </a:p>
          <a:p>
            <a:pPr marL="82296" indent="0">
              <a:buNone/>
            </a:pPr>
            <a:r>
              <a:rPr lang="uk-UA" sz="4300" dirty="0" smtClean="0"/>
              <a:t>Дослідити ,щоб гойдалка з дітьми була в рівновазі</a:t>
            </a:r>
            <a:r>
              <a:rPr lang="uk-UA" sz="4300" dirty="0" smtClean="0"/>
              <a:t>, де </a:t>
            </a:r>
            <a:r>
              <a:rPr lang="uk-UA" sz="4300" dirty="0" smtClean="0"/>
              <a:t>потрібно сидіти на ній.</a:t>
            </a:r>
          </a:p>
          <a:p>
            <a:pPr marL="82296" indent="0">
              <a:buNone/>
            </a:pPr>
            <a:r>
              <a:rPr lang="uk-UA" sz="4300" dirty="0" smtClean="0"/>
              <a:t>Виготовити моделі простих механізмів</a:t>
            </a:r>
            <a:r>
              <a:rPr lang="uk-UA" sz="4300" dirty="0" smtClean="0"/>
              <a:t>, які </a:t>
            </a:r>
            <a:r>
              <a:rPr lang="uk-UA" sz="4300" dirty="0" smtClean="0"/>
              <a:t>застосовуються в побуті.</a:t>
            </a:r>
          </a:p>
          <a:p>
            <a:pPr marL="82296" indent="0">
              <a:buNone/>
            </a:pPr>
            <a:endParaRPr lang="ru-RU" sz="4300" dirty="0" smtClean="0"/>
          </a:p>
          <a:p>
            <a:pPr marL="82296" indent="0">
              <a:buNone/>
            </a:pPr>
            <a:r>
              <a:rPr lang="ru-RU" sz="4300" b="1" dirty="0" smtClean="0">
                <a:solidFill>
                  <a:srgbClr val="C00000"/>
                </a:solidFill>
              </a:rPr>
              <a:t>Мета</a:t>
            </a:r>
            <a:r>
              <a:rPr lang="ru-RU" sz="4300" dirty="0"/>
              <a:t>. </a:t>
            </a:r>
            <a:r>
              <a:rPr lang="ru-RU" sz="4300" dirty="0" err="1"/>
              <a:t>Формувати</a:t>
            </a:r>
            <a:r>
              <a:rPr lang="ru-RU" sz="4300" dirty="0"/>
              <a:t> </a:t>
            </a:r>
            <a:r>
              <a:rPr lang="ru-RU" sz="4300" dirty="0" err="1"/>
              <a:t>вміння</a:t>
            </a:r>
            <a:r>
              <a:rPr lang="ru-RU" sz="4300" dirty="0"/>
              <a:t> </a:t>
            </a:r>
            <a:r>
              <a:rPr lang="ru-RU" sz="4300" dirty="0" err="1"/>
              <a:t>одержувати</a:t>
            </a:r>
            <a:r>
              <a:rPr lang="ru-RU" sz="4300" dirty="0"/>
              <a:t> </a:t>
            </a:r>
            <a:r>
              <a:rPr lang="ru-RU" sz="4300" dirty="0" err="1"/>
              <a:t>нові</a:t>
            </a:r>
            <a:r>
              <a:rPr lang="ru-RU" sz="4300" dirty="0"/>
              <a:t> </a:t>
            </a:r>
            <a:r>
              <a:rPr lang="ru-RU" sz="4300" dirty="0" err="1"/>
              <a:t>знання</a:t>
            </a:r>
            <a:r>
              <a:rPr lang="ru-RU" sz="4300" dirty="0"/>
              <a:t> з </a:t>
            </a:r>
            <a:r>
              <a:rPr lang="ru-RU" sz="4300" dirty="0" err="1"/>
              <a:t>текстів</a:t>
            </a:r>
            <a:r>
              <a:rPr lang="ru-RU" sz="4300" dirty="0"/>
              <a:t> ,</a:t>
            </a:r>
            <a:r>
              <a:rPr lang="ru-RU" sz="4300" dirty="0" smtClean="0"/>
              <a:t> </a:t>
            </a:r>
            <a:r>
              <a:rPr lang="ru-RU" sz="4300" dirty="0" err="1" smtClean="0"/>
              <a:t>ілюстрацій</a:t>
            </a:r>
            <a:r>
              <a:rPr lang="ru-RU" sz="4300" dirty="0" smtClean="0"/>
              <a:t> та  </a:t>
            </a:r>
            <a:r>
              <a:rPr lang="ru-RU" sz="4300" dirty="0" err="1" smtClean="0"/>
              <a:t>із</a:t>
            </a:r>
            <a:r>
              <a:rPr lang="ru-RU" sz="4300" dirty="0" smtClean="0"/>
              <a:t> </a:t>
            </a:r>
            <a:r>
              <a:rPr lang="ru-RU" sz="4300" dirty="0" err="1" smtClean="0"/>
              <a:t>життєвого</a:t>
            </a:r>
            <a:r>
              <a:rPr lang="ru-RU" sz="4300" dirty="0" smtClean="0"/>
              <a:t> </a:t>
            </a:r>
            <a:r>
              <a:rPr lang="ru-RU" sz="4300" dirty="0" err="1" smtClean="0"/>
              <a:t>досвіду</a:t>
            </a:r>
            <a:r>
              <a:rPr lang="ru-RU" sz="4300" dirty="0" smtClean="0"/>
              <a:t>, </a:t>
            </a:r>
            <a:r>
              <a:rPr lang="ru-RU" sz="4300" dirty="0" err="1" smtClean="0"/>
              <a:t>переконатися</a:t>
            </a:r>
            <a:r>
              <a:rPr lang="ru-RU" sz="4300" dirty="0" smtClean="0"/>
              <a:t> в </a:t>
            </a:r>
            <a:r>
              <a:rPr lang="ru-RU" sz="4300" dirty="0" err="1" smtClean="0"/>
              <a:t>справдженні</a:t>
            </a:r>
            <a:r>
              <a:rPr lang="ru-RU" sz="4300" dirty="0" smtClean="0"/>
              <a:t> правила </a:t>
            </a:r>
            <a:r>
              <a:rPr lang="ru-RU" sz="4300" dirty="0" err="1" smtClean="0"/>
              <a:t>важеля</a:t>
            </a:r>
            <a:r>
              <a:rPr lang="ru-RU" sz="4300" dirty="0" smtClean="0"/>
              <a:t> в </a:t>
            </a:r>
            <a:r>
              <a:rPr lang="ru-RU" sz="4300" dirty="0" err="1" smtClean="0"/>
              <a:t>побутових</a:t>
            </a:r>
            <a:r>
              <a:rPr lang="ru-RU" sz="4300" dirty="0" smtClean="0"/>
              <a:t> </a:t>
            </a:r>
            <a:r>
              <a:rPr lang="ru-RU" sz="4300" dirty="0" err="1" smtClean="0"/>
              <a:t>умовах</a:t>
            </a:r>
            <a:r>
              <a:rPr lang="ru-RU" sz="4300" dirty="0" smtClean="0"/>
              <a:t>, </a:t>
            </a:r>
            <a:r>
              <a:rPr lang="ru-RU" sz="4300" dirty="0" err="1" smtClean="0"/>
              <a:t>формувати</a:t>
            </a:r>
            <a:r>
              <a:rPr lang="ru-RU" sz="4300" dirty="0" smtClean="0"/>
              <a:t> </a:t>
            </a:r>
            <a:r>
              <a:rPr lang="ru-RU" sz="4300" dirty="0" err="1" smtClean="0"/>
              <a:t>самостійну</a:t>
            </a:r>
            <a:r>
              <a:rPr lang="ru-RU" sz="4300" dirty="0" smtClean="0"/>
              <a:t> </a:t>
            </a:r>
            <a:r>
              <a:rPr lang="ru-RU" sz="4300" dirty="0" err="1" smtClean="0"/>
              <a:t>пізнавальну</a:t>
            </a:r>
            <a:r>
              <a:rPr lang="ru-RU" sz="4300" dirty="0"/>
              <a:t> </a:t>
            </a:r>
            <a:r>
              <a:rPr lang="ru-RU" sz="4300" dirty="0" err="1" smtClean="0"/>
              <a:t>діяльність,практичні</a:t>
            </a:r>
            <a:r>
              <a:rPr lang="ru-RU" sz="4300" dirty="0" smtClean="0"/>
              <a:t> </a:t>
            </a:r>
            <a:r>
              <a:rPr lang="ru-RU" sz="4300" dirty="0" err="1" smtClean="0"/>
              <a:t>навички</a:t>
            </a:r>
            <a:r>
              <a:rPr lang="ru-RU" sz="4300" dirty="0" smtClean="0"/>
              <a:t>.</a:t>
            </a:r>
          </a:p>
          <a:p>
            <a:pPr marL="82296" indent="0">
              <a:buNone/>
            </a:pPr>
            <a:endParaRPr lang="ru-RU" sz="4300" dirty="0" smtClean="0"/>
          </a:p>
          <a:p>
            <a:pPr marL="82296" indent="0">
              <a:buNone/>
            </a:pPr>
            <a:r>
              <a:rPr lang="uk-UA" sz="4300" dirty="0" smtClean="0">
                <a:solidFill>
                  <a:srgbClr val="C00000"/>
                </a:solidFill>
              </a:rPr>
              <a:t>Очікувані </a:t>
            </a:r>
            <a:r>
              <a:rPr lang="uk-UA" sz="4300" dirty="0" err="1" smtClean="0">
                <a:solidFill>
                  <a:srgbClr val="C00000"/>
                </a:solidFill>
              </a:rPr>
              <a:t>результати</a:t>
            </a:r>
            <a:r>
              <a:rPr lang="uk-UA" sz="4300" dirty="0" err="1" smtClean="0"/>
              <a:t>:вивчити</a:t>
            </a:r>
            <a:r>
              <a:rPr lang="uk-UA" sz="4300" dirty="0" smtClean="0"/>
              <a:t> та класифікувати прості механізми в </a:t>
            </a:r>
            <a:r>
              <a:rPr lang="uk-UA" sz="4300" dirty="0" err="1" smtClean="0"/>
              <a:t>побуті.Виготовити</a:t>
            </a:r>
            <a:r>
              <a:rPr lang="uk-UA" sz="4300" dirty="0" smtClean="0"/>
              <a:t> моделі </a:t>
            </a:r>
            <a:r>
              <a:rPr lang="uk-UA" sz="4300" dirty="0" err="1" smtClean="0"/>
              <a:t>підйомника,де</a:t>
            </a:r>
            <a:r>
              <a:rPr lang="uk-UA" sz="4300" dirty="0" smtClean="0"/>
              <a:t> використовуються </a:t>
            </a:r>
            <a:r>
              <a:rPr lang="uk-UA" sz="4300" dirty="0" err="1" smtClean="0"/>
              <a:t>блоки,модель</a:t>
            </a:r>
            <a:r>
              <a:rPr lang="uk-UA" sz="4300" dirty="0" smtClean="0"/>
              <a:t> </a:t>
            </a:r>
            <a:r>
              <a:rPr lang="uk-UA" sz="4300" dirty="0" err="1" smtClean="0"/>
              <a:t>криниці,похилої</a:t>
            </a:r>
            <a:r>
              <a:rPr lang="uk-UA" sz="4300" dirty="0" smtClean="0"/>
              <a:t> площини та обчислити ККД похилої площини</a:t>
            </a:r>
            <a:endParaRPr lang="ru-RU" sz="4300" dirty="0" smtClean="0"/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41369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7386024" cy="757237"/>
          </a:xfrm>
        </p:spPr>
        <p:txBody>
          <a:bodyPr/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Важіль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4955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31875"/>
            <a:ext cx="8568952" cy="5061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502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uk-UA" sz="1800" dirty="0" smtClean="0">
                <a:solidFill>
                  <a:srgbClr val="002060"/>
                </a:solidFill>
              </a:rPr>
              <a:t>У важелі першого типу точки прикладання сил лежать з різних боків від точки опори. Одна з сил намагається повернути важіль за годинниковою стрілкою, інша — проти годинникової стрілки. Для того, щоб отримати виграш у силі, потрібно, щоб плече, до якого прикладена сила, було довшим за плече навантаження.</a:t>
            </a:r>
            <a:endParaRPr lang="uk-UA" sz="1800" dirty="0">
              <a:solidFill>
                <a:srgbClr val="00206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8938"/>
            <a:ext cx="7128792" cy="4820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996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920880" cy="3024336"/>
          </a:xfrm>
        </p:spPr>
        <p:txBody>
          <a:bodyPr/>
          <a:lstStyle/>
          <a:p>
            <a:pPr algn="ctr"/>
            <a:r>
              <a:rPr lang="uk-UA" sz="2000" dirty="0" smtClean="0">
                <a:solidFill>
                  <a:srgbClr val="002060"/>
                </a:solidFill>
              </a:rPr>
              <a:t>Дитяча гойдалка-важіль першого типу</a:t>
            </a:r>
            <a:br>
              <a:rPr lang="uk-UA" sz="2000" dirty="0" smtClean="0">
                <a:solidFill>
                  <a:srgbClr val="002060"/>
                </a:solidFill>
              </a:rPr>
            </a:br>
            <a:r>
              <a:rPr lang="uk-UA" sz="2000" dirty="0">
                <a:solidFill>
                  <a:srgbClr val="002060"/>
                </a:solidFill>
              </a:rPr>
              <a:t/>
            </a:r>
            <a:br>
              <a:rPr lang="uk-UA" sz="2000" dirty="0">
                <a:solidFill>
                  <a:srgbClr val="002060"/>
                </a:solidFill>
              </a:rPr>
            </a:br>
            <a:r>
              <a:rPr lang="uk-UA" sz="2000" dirty="0" smtClean="0">
                <a:solidFill>
                  <a:srgbClr val="002060"/>
                </a:solidFill>
              </a:rPr>
              <a:t>Досліджуючи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uk-UA" sz="2000" dirty="0" smtClean="0">
                <a:solidFill>
                  <a:srgbClr val="002060"/>
                </a:solidFill>
              </a:rPr>
              <a:t>рівновагу на гойдалці, ми спочатку виміряли масу тіл Назара та Саші. Вага Назара -600Н, а Саші - 500Н.Відстань від опори гойдалки до Назара-1,2м,а до Саші-1.44 м.</a:t>
            </a:r>
            <a:br>
              <a:rPr lang="uk-UA" sz="2000" dirty="0" smtClean="0">
                <a:solidFill>
                  <a:srgbClr val="002060"/>
                </a:solidFill>
              </a:rPr>
            </a:br>
            <a:r>
              <a:rPr lang="uk-UA" sz="2000" dirty="0" smtClean="0">
                <a:solidFill>
                  <a:srgbClr val="002060"/>
                </a:solidFill>
              </a:rPr>
              <a:t>Отже, Саша діє на гойдалку з силою у 1,2 рази меншою, як Назар. ми переконалися в справедливості умови рівноваги важеля. </a:t>
            </a:r>
            <a:r>
              <a:rPr lang="ru-RU" sz="2000" dirty="0">
                <a:solidFill>
                  <a:srgbClr val="002060"/>
                </a:solidFill>
              </a:rPr>
              <a:t/>
            </a:r>
            <a:br>
              <a:rPr lang="ru-RU" sz="2000" dirty="0">
                <a:solidFill>
                  <a:srgbClr val="002060"/>
                </a:solidFill>
              </a:rPr>
            </a:b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5123" name="Picture 3" descr="C:\Users\Maria\Desktop\важелі\слайди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20" y="3429000"/>
            <a:ext cx="345638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619213"/>
            <a:ext cx="3307080" cy="2644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532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err="1" smtClean="0"/>
              <a:t>Тачалка,вішак</a:t>
            </a:r>
            <a:endParaRPr lang="ru-RU" dirty="0"/>
          </a:p>
        </p:txBody>
      </p:sp>
      <p:pic>
        <p:nvPicPr>
          <p:cNvPr id="3074" name="Picture 2" descr="C:\Users\Maria\Desktop\20190407_2025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5616" y="1196752"/>
            <a:ext cx="364919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068960"/>
            <a:ext cx="3667125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717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520940" cy="54864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/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uk-UA" sz="2000" dirty="0" smtClean="0">
                <a:solidFill>
                  <a:srgbClr val="002060"/>
                </a:solidFill>
              </a:rPr>
              <a:t>У важелі другого типу обидві точки прикладання сил лежать по один бік від точки опори і тягар має менше плече. Щоб підняти тягар, необхідно направити силу вгору. Приклади таких важелів — тачка, лом.</a:t>
            </a:r>
            <a:endParaRPr lang="uk-UA" sz="20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Maria\Desktop\viber imag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42657"/>
            <a:ext cx="3864429" cy="414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3672408" cy="4248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956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err="1" smtClean="0"/>
              <a:t>Граблі,сапа</a:t>
            </a:r>
            <a:r>
              <a:rPr lang="uk-UA" dirty="0" smtClean="0"/>
              <a:t>-це приклади простих механізмів</a:t>
            </a:r>
            <a:endParaRPr lang="ru-RU" dirty="0"/>
          </a:p>
        </p:txBody>
      </p:sp>
      <p:pic>
        <p:nvPicPr>
          <p:cNvPr id="2050" name="Picture 2" descr="C:\Users\Maria\Desktop\20190403_1230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327" y="1723255"/>
            <a:ext cx="3936437" cy="448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00364"/>
            <a:ext cx="3387601" cy="450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898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Лопата-один із найдавніших простих механізмів</a:t>
            </a:r>
            <a:endParaRPr lang="ru-RU" dirty="0"/>
          </a:p>
        </p:txBody>
      </p:sp>
      <p:pic>
        <p:nvPicPr>
          <p:cNvPr id="6146" name="Picture 2" descr="C:\Users\Maria\Desktop\важелі\слайди\20190216_1531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3744466" cy="513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aria\Desktop\20190405_1327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1412776"/>
            <a:ext cx="3456384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96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400" dirty="0" smtClean="0">
                <a:solidFill>
                  <a:srgbClr val="002060"/>
                </a:solidFill>
              </a:rPr>
              <a:t>       Коромисло</a:t>
            </a:r>
            <a:endParaRPr lang="ru-RU" sz="4400" dirty="0">
              <a:solidFill>
                <a:srgbClr val="002060"/>
              </a:solidFill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12776"/>
            <a:ext cx="6120680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75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520940" cy="548640"/>
          </a:xfrm>
        </p:spPr>
        <p:txBody>
          <a:bodyPr/>
          <a:lstStyle/>
          <a:p>
            <a:pPr algn="ctr"/>
            <a:r>
              <a:rPr lang="uk-UA" sz="2400" dirty="0" smtClean="0"/>
              <a:t>Різні види </a:t>
            </a:r>
            <a:r>
              <a:rPr lang="uk-UA" sz="2400" dirty="0" err="1" smtClean="0"/>
              <a:t>ваг,клавіші</a:t>
            </a:r>
            <a:r>
              <a:rPr lang="uk-UA" sz="2400" dirty="0"/>
              <a:t> піаніно, 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Шатун-</a:t>
            </a:r>
            <a:r>
              <a:rPr lang="uk-UA" sz="2400" dirty="0" err="1" smtClean="0"/>
              <a:t>кривошип,цвяходер</a:t>
            </a:r>
            <a:r>
              <a:rPr lang="uk-UA" sz="2400" dirty="0" smtClean="0"/>
              <a:t> </a:t>
            </a:r>
            <a:endParaRPr lang="ru-RU" sz="2400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95" y="1268760"/>
            <a:ext cx="19526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374" y="1434586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196" y="1434586"/>
            <a:ext cx="3468524" cy="2315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05064"/>
            <a:ext cx="2209725" cy="2788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55950"/>
            <a:ext cx="3117554" cy="250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598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568952" cy="2232248"/>
          </a:xfrm>
        </p:spPr>
        <p:txBody>
          <a:bodyPr>
            <a:no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У </a:t>
            </a:r>
            <a:r>
              <a:rPr lang="ru-RU" sz="2400" dirty="0" err="1">
                <a:solidFill>
                  <a:srgbClr val="002060"/>
                </a:solidFill>
              </a:rPr>
              <a:t>важелі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третього</a:t>
            </a:r>
            <a:r>
              <a:rPr lang="ru-RU" sz="2400" dirty="0">
                <a:solidFill>
                  <a:srgbClr val="002060"/>
                </a:solidFill>
              </a:rPr>
              <a:t> типу </a:t>
            </a:r>
            <a:r>
              <a:rPr lang="ru-RU" sz="2400" dirty="0" err="1">
                <a:solidFill>
                  <a:srgbClr val="002060"/>
                </a:solidFill>
              </a:rPr>
              <a:t>обидві</a:t>
            </a:r>
            <a:r>
              <a:rPr lang="ru-RU" sz="2400" dirty="0">
                <a:solidFill>
                  <a:srgbClr val="002060"/>
                </a:solidFill>
              </a:rPr>
              <a:t> точки </a:t>
            </a:r>
            <a:r>
              <a:rPr lang="ru-RU" sz="2400" dirty="0" err="1" smtClean="0">
                <a:solidFill>
                  <a:srgbClr val="002060"/>
                </a:solidFill>
              </a:rPr>
              <a:t>прикладання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сил лежать по один </a:t>
            </a:r>
            <a:r>
              <a:rPr lang="ru-RU" sz="2400" dirty="0" err="1">
                <a:solidFill>
                  <a:srgbClr val="002060"/>
                </a:solidFill>
              </a:rPr>
              <a:t>бік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від</a:t>
            </a:r>
            <a:r>
              <a:rPr lang="ru-RU" sz="2400" dirty="0">
                <a:solidFill>
                  <a:srgbClr val="002060"/>
                </a:solidFill>
              </a:rPr>
              <a:t> точки опори, але </a:t>
            </a:r>
            <a:r>
              <a:rPr lang="ru-RU" sz="2400" dirty="0" err="1">
                <a:solidFill>
                  <a:srgbClr val="002060"/>
                </a:solidFill>
              </a:rPr>
              <a:t>тягар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має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більше</a:t>
            </a:r>
            <a:r>
              <a:rPr lang="ru-RU" sz="2400" dirty="0">
                <a:solidFill>
                  <a:srgbClr val="002060"/>
                </a:solidFill>
              </a:rPr>
              <a:t> плече. При </a:t>
            </a:r>
            <a:r>
              <a:rPr lang="ru-RU" sz="2400" dirty="0" err="1">
                <a:solidFill>
                  <a:srgbClr val="002060"/>
                </a:solidFill>
              </a:rPr>
              <a:t>цьому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потрібно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прикладати</a:t>
            </a:r>
            <a:r>
              <a:rPr lang="ru-RU" sz="2400" dirty="0">
                <a:solidFill>
                  <a:srgbClr val="002060"/>
                </a:solidFill>
              </a:rPr>
              <a:t> силу, </a:t>
            </a:r>
            <a:r>
              <a:rPr lang="ru-RU" sz="2400" dirty="0" err="1">
                <a:solidFill>
                  <a:srgbClr val="002060"/>
                </a:solidFill>
              </a:rPr>
              <a:t>більшу</a:t>
            </a:r>
            <a:r>
              <a:rPr lang="ru-RU" sz="2400" dirty="0">
                <a:solidFill>
                  <a:srgbClr val="002060"/>
                </a:solidFill>
              </a:rPr>
              <a:t> за </a:t>
            </a:r>
            <a:r>
              <a:rPr lang="ru-RU" sz="2400" dirty="0" err="1">
                <a:solidFill>
                  <a:srgbClr val="002060"/>
                </a:solidFill>
              </a:rPr>
              <a:t>тягар</a:t>
            </a:r>
            <a:r>
              <a:rPr lang="ru-RU" sz="2400" dirty="0">
                <a:solidFill>
                  <a:srgbClr val="002060"/>
                </a:solidFill>
              </a:rPr>
              <a:t>. Приклад такого </a:t>
            </a:r>
            <a:r>
              <a:rPr lang="ru-RU" sz="2400" dirty="0" err="1">
                <a:solidFill>
                  <a:srgbClr val="002060"/>
                </a:solidFill>
              </a:rPr>
              <a:t>важеля</a:t>
            </a:r>
            <a:r>
              <a:rPr lang="ru-RU" sz="2400" dirty="0">
                <a:solidFill>
                  <a:srgbClr val="002060"/>
                </a:solidFill>
              </a:rPr>
              <a:t> — </a:t>
            </a:r>
            <a:r>
              <a:rPr lang="ru-RU" sz="2400" dirty="0" err="1" smtClean="0">
                <a:solidFill>
                  <a:srgbClr val="002060"/>
                </a:solidFill>
              </a:rPr>
              <a:t>ложка.Ложка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складається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з черпала, за </a:t>
            </a:r>
            <a:r>
              <a:rPr lang="ru-RU" sz="2400" dirty="0" err="1">
                <a:solidFill>
                  <a:srgbClr val="002060"/>
                </a:solidFill>
              </a:rPr>
              <a:t>допомогою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перемички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з'єднаного</a:t>
            </a:r>
            <a:r>
              <a:rPr lang="ru-RU" sz="2400" dirty="0">
                <a:solidFill>
                  <a:srgbClr val="002060"/>
                </a:solidFill>
              </a:rPr>
              <a:t> з ручкою.</a:t>
            </a:r>
          </a:p>
        </p:txBody>
      </p:sp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33056"/>
            <a:ext cx="2575560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830730"/>
            <a:ext cx="2767856" cy="1750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 descr="ÐÐ°ÑÑÐ¸Ð½ÐºÐ¸ Ð¿Ð¾ Ð·Ð°Ð¿ÑÐ¾ÑÑ ÑÐ¾ÑÐ¾ ÑÐµÑÐ¿Ð°ÐºÐ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509120"/>
            <a:ext cx="2128463" cy="212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04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>
                <a:solidFill>
                  <a:srgbClr val="4F271C">
                    <a:satMod val="130000"/>
                  </a:srgbClr>
                </a:solidFill>
              </a:rPr>
              <a:t>Блок — один з </a:t>
            </a:r>
            <a:r>
              <a:rPr lang="ru-RU" sz="2400" dirty="0" err="1">
                <a:solidFill>
                  <a:srgbClr val="4F271C">
                    <a:satMod val="130000"/>
                  </a:srgbClr>
                </a:solidFill>
              </a:rPr>
              <a:t>простих</a:t>
            </a:r>
            <a:r>
              <a:rPr lang="ru-RU" sz="2400" dirty="0">
                <a:solidFill>
                  <a:srgbClr val="4F271C">
                    <a:satMod val="130000"/>
                  </a:srgbClr>
                </a:solidFill>
              </a:rPr>
              <a:t> </a:t>
            </a:r>
            <a:r>
              <a:rPr lang="ru-RU" sz="2400" dirty="0" err="1" smtClean="0">
                <a:solidFill>
                  <a:srgbClr val="4F271C">
                    <a:satMod val="130000"/>
                  </a:srgbClr>
                </a:solidFill>
              </a:rPr>
              <a:t>механічних</a:t>
            </a:r>
            <a:r>
              <a:rPr lang="ru-RU" sz="2400" dirty="0" smtClean="0">
                <a:solidFill>
                  <a:srgbClr val="4F271C">
                    <a:satMod val="130000"/>
                  </a:srgbClr>
                </a:solidFill>
              </a:rPr>
              <a:t> </a:t>
            </a:r>
            <a:r>
              <a:rPr lang="ru-RU" sz="2400" dirty="0" err="1" smtClean="0">
                <a:solidFill>
                  <a:srgbClr val="4F271C">
                    <a:satMod val="130000"/>
                  </a:srgbClr>
                </a:solidFill>
              </a:rPr>
              <a:t>пристроїв</a:t>
            </a:r>
            <a:r>
              <a:rPr lang="ru-RU" sz="2400" dirty="0">
                <a:solidFill>
                  <a:srgbClr val="4F271C">
                    <a:satMod val="130000"/>
                  </a:srgbClr>
                </a:solidFill>
              </a:rPr>
              <a:t>, </a:t>
            </a:r>
            <a:r>
              <a:rPr lang="ru-RU" sz="2400" dirty="0" err="1">
                <a:solidFill>
                  <a:srgbClr val="4F271C">
                    <a:satMod val="130000"/>
                  </a:srgbClr>
                </a:solidFill>
              </a:rPr>
              <a:t>що</a:t>
            </a:r>
            <a:r>
              <a:rPr lang="ru-RU" sz="2400" dirty="0">
                <a:solidFill>
                  <a:srgbClr val="4F271C">
                    <a:satMod val="130000"/>
                  </a:srgbClr>
                </a:solidFill>
              </a:rPr>
              <a:t> </a:t>
            </a:r>
            <a:r>
              <a:rPr lang="ru-RU" sz="2400" dirty="0" err="1">
                <a:solidFill>
                  <a:srgbClr val="4F271C">
                    <a:satMod val="130000"/>
                  </a:srgbClr>
                </a:solidFill>
              </a:rPr>
              <a:t>дозволяє</a:t>
            </a:r>
            <a:r>
              <a:rPr lang="ru-RU" sz="2400" dirty="0">
                <a:solidFill>
                  <a:srgbClr val="4F271C">
                    <a:satMod val="130000"/>
                  </a:srgbClr>
                </a:solidFill>
              </a:rPr>
              <a:t> </a:t>
            </a:r>
            <a:r>
              <a:rPr lang="ru-RU" sz="2400" dirty="0" err="1">
                <a:solidFill>
                  <a:srgbClr val="4F271C">
                    <a:satMod val="130000"/>
                  </a:srgbClr>
                </a:solidFill>
              </a:rPr>
              <a:t>регулювати</a:t>
            </a:r>
            <a:r>
              <a:rPr lang="ru-RU" sz="2400" dirty="0">
                <a:solidFill>
                  <a:srgbClr val="4F271C">
                    <a:satMod val="130000"/>
                  </a:srgbClr>
                </a:solidFill>
              </a:rPr>
              <a:t> силу. </a:t>
            </a:r>
            <a:br>
              <a:rPr lang="ru-RU" sz="2400" dirty="0">
                <a:solidFill>
                  <a:srgbClr val="4F271C">
                    <a:satMod val="130000"/>
                  </a:srgbClr>
                </a:solidFill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Google Shape;111;p18" descr="Безимени-11 копия.jpg"/>
          <p:cNvPicPr preferRelativeResize="0"/>
          <p:nvPr/>
        </p:nvPicPr>
        <p:blipFill rotWithShape="1">
          <a:blip r:embed="rId2">
            <a:alphaModFix/>
          </a:blip>
          <a:srcRect l="50000" t="7196" r="6140" b="5555"/>
          <a:stretch/>
        </p:blipFill>
        <p:spPr>
          <a:xfrm>
            <a:off x="971600" y="1628800"/>
            <a:ext cx="6912768" cy="44644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381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469919" cy="1143000"/>
          </a:xfrm>
        </p:spPr>
        <p:txBody>
          <a:bodyPr>
            <a:noAutofit/>
          </a:bodyPr>
          <a:lstStyle/>
          <a:p>
            <a:pPr marL="274320" lvl="0" indent="-274320" algn="ctr">
              <a:lnSpc>
                <a:spcPct val="150000"/>
              </a:lnSpc>
              <a:spcBef>
                <a:spcPts val="600"/>
              </a:spcBef>
            </a:pPr>
            <a:r>
              <a:rPr lang="ru-RU" sz="1400" dirty="0" smtClean="0">
                <a:solidFill>
                  <a:prstClr val="black"/>
                </a:solidFill>
                <a:effectLst/>
                <a:latin typeface="Century Schoolbook"/>
                <a:ea typeface="+mn-ea"/>
                <a:cs typeface="+mn-cs"/>
              </a:rPr>
              <a:t/>
            </a:r>
            <a:br>
              <a:rPr lang="ru-RU" sz="1400" dirty="0" smtClean="0">
                <a:solidFill>
                  <a:prstClr val="black"/>
                </a:solidFill>
                <a:effectLst/>
                <a:latin typeface="Century Schoolbook"/>
                <a:ea typeface="+mn-ea"/>
                <a:cs typeface="+mn-cs"/>
              </a:rPr>
            </a:br>
            <a:r>
              <a:rPr lang="ru-RU" sz="1400" dirty="0">
                <a:solidFill>
                  <a:prstClr val="black"/>
                </a:solidFill>
                <a:effectLst/>
                <a:latin typeface="Century Schoolbook"/>
                <a:ea typeface="+mn-ea"/>
                <a:cs typeface="+mn-cs"/>
              </a:rPr>
              <a:t/>
            </a:r>
            <a:br>
              <a:rPr lang="ru-RU" sz="1400" dirty="0">
                <a:solidFill>
                  <a:prstClr val="black"/>
                </a:solidFill>
                <a:effectLst/>
                <a:latin typeface="Century Schoolbook"/>
                <a:ea typeface="+mn-ea"/>
                <a:cs typeface="+mn-cs"/>
              </a:rPr>
            </a:br>
            <a:r>
              <a:rPr lang="ru-RU" sz="1400" dirty="0" smtClean="0">
                <a:solidFill>
                  <a:prstClr val="black"/>
                </a:solidFill>
                <a:effectLst/>
                <a:latin typeface="Century Schoolbook"/>
                <a:ea typeface="+mn-ea"/>
                <a:cs typeface="+mn-cs"/>
              </a:rPr>
              <a:t/>
            </a:r>
            <a:br>
              <a:rPr lang="ru-RU" sz="1400" dirty="0" smtClean="0">
                <a:solidFill>
                  <a:prstClr val="black"/>
                </a:solidFill>
                <a:effectLst/>
                <a:latin typeface="Century Schoolbook"/>
                <a:ea typeface="+mn-ea"/>
                <a:cs typeface="+mn-cs"/>
              </a:rPr>
            </a:br>
            <a:r>
              <a:rPr lang="ru-RU" sz="1400" dirty="0">
                <a:solidFill>
                  <a:srgbClr val="002060"/>
                </a:solidFill>
                <a:latin typeface="Century Schoolbook"/>
                <a:ea typeface="+mn-ea"/>
                <a:cs typeface="+mn-cs"/>
              </a:rPr>
              <a:t/>
            </a:r>
            <a:br>
              <a:rPr lang="ru-RU" sz="1400" dirty="0">
                <a:solidFill>
                  <a:srgbClr val="002060"/>
                </a:solidFill>
                <a:latin typeface="Century Schoolbook"/>
                <a:ea typeface="+mn-ea"/>
                <a:cs typeface="+mn-cs"/>
              </a:rPr>
            </a:br>
            <a:r>
              <a:rPr lang="ru-RU" sz="1400" dirty="0" smtClean="0">
                <a:solidFill>
                  <a:srgbClr val="002060"/>
                </a:solidFill>
                <a:latin typeface="Century Schoolbook"/>
                <a:ea typeface="+mn-ea"/>
                <a:cs typeface="+mn-cs"/>
              </a:rPr>
              <a:t/>
            </a:r>
            <a:br>
              <a:rPr lang="ru-RU" sz="1400" dirty="0" smtClean="0">
                <a:solidFill>
                  <a:srgbClr val="002060"/>
                </a:solidFill>
                <a:latin typeface="Century Schoolbook"/>
                <a:ea typeface="+mn-ea"/>
                <a:cs typeface="+mn-cs"/>
              </a:rPr>
            </a:br>
            <a:r>
              <a:rPr lang="ru-RU" sz="1400" dirty="0">
                <a:solidFill>
                  <a:srgbClr val="C00000"/>
                </a:solidFill>
                <a:latin typeface="Century Schoolbook"/>
                <a:ea typeface="+mn-ea"/>
                <a:cs typeface="+mn-cs"/>
              </a:rPr>
              <a:t/>
            </a:r>
            <a:br>
              <a:rPr lang="ru-RU" sz="1400" dirty="0">
                <a:solidFill>
                  <a:srgbClr val="C00000"/>
                </a:solidFill>
                <a:latin typeface="Century Schoolbook"/>
                <a:ea typeface="+mn-ea"/>
                <a:cs typeface="+mn-cs"/>
              </a:rPr>
            </a:br>
            <a:r>
              <a:rPr lang="ru-RU" sz="1400" b="1" dirty="0" smtClean="0">
                <a:solidFill>
                  <a:srgbClr val="C00000"/>
                </a:solidFill>
                <a:effectLst/>
                <a:latin typeface="Century Schoolbook"/>
                <a:ea typeface="+mn-ea"/>
                <a:cs typeface="+mn-cs"/>
              </a:rPr>
              <a:t>Коловорот - </a:t>
            </a:r>
            <a:r>
              <a:rPr lang="ru-RU" sz="1400" b="1" dirty="0" err="1" smtClean="0">
                <a:solidFill>
                  <a:srgbClr val="C00000"/>
                </a:solidFill>
                <a:effectLst/>
                <a:latin typeface="Century Schoolbook"/>
                <a:ea typeface="+mn-ea"/>
                <a:cs typeface="+mn-cs"/>
              </a:rPr>
              <a:t>простий</a:t>
            </a:r>
            <a:r>
              <a:rPr lang="ru-RU" sz="1400" b="1" dirty="0" smtClean="0">
                <a:solidFill>
                  <a:srgbClr val="C00000"/>
                </a:solidFill>
                <a:effectLst/>
                <a:latin typeface="Century Schoolbook"/>
                <a:ea typeface="+mn-ea"/>
                <a:cs typeface="+mn-cs"/>
              </a:rPr>
              <a:t> </a:t>
            </a:r>
            <a:r>
              <a:rPr lang="ru-RU" sz="1400" b="1" dirty="0" err="1" smtClean="0">
                <a:solidFill>
                  <a:srgbClr val="C00000"/>
                </a:solidFill>
                <a:effectLst/>
                <a:latin typeface="Century Schoolbook"/>
                <a:ea typeface="+mn-ea"/>
                <a:cs typeface="+mn-cs"/>
              </a:rPr>
              <a:t>механізм</a:t>
            </a:r>
            <a:r>
              <a:rPr lang="ru-RU" sz="1400" b="1" dirty="0">
                <a:solidFill>
                  <a:srgbClr val="002060"/>
                </a:solidFill>
                <a:effectLst/>
                <a:latin typeface="Century Schoolbook"/>
                <a:ea typeface="+mn-ea"/>
                <a:cs typeface="+mn-cs"/>
              </a:rPr>
              <a:t/>
            </a:r>
            <a:br>
              <a:rPr lang="ru-RU" sz="1400" b="1" dirty="0">
                <a:solidFill>
                  <a:srgbClr val="002060"/>
                </a:solidFill>
                <a:effectLst/>
                <a:latin typeface="Century Schoolbook"/>
                <a:ea typeface="+mn-ea"/>
                <a:cs typeface="+mn-cs"/>
              </a:rPr>
            </a:br>
            <a:r>
              <a:rPr lang="uk-UA" sz="1400" b="1" dirty="0" smtClean="0">
                <a:solidFill>
                  <a:srgbClr val="002060"/>
                </a:solidFill>
                <a:effectLst/>
                <a:latin typeface="Century Schoolbook"/>
                <a:ea typeface="+mn-ea"/>
                <a:cs typeface="+mn-cs"/>
              </a:rPr>
              <a:t>Його і зараз використовують для підйому води з колодязів, у лебідках.</a:t>
            </a:r>
            <a:br>
              <a:rPr lang="uk-UA" sz="1400" b="1" dirty="0" smtClean="0">
                <a:solidFill>
                  <a:srgbClr val="002060"/>
                </a:solidFill>
                <a:effectLst/>
                <a:latin typeface="Century Schoolbook"/>
                <a:ea typeface="+mn-ea"/>
                <a:cs typeface="+mn-cs"/>
              </a:rPr>
            </a:br>
            <a:r>
              <a:rPr lang="uk-UA" sz="1400" b="1" dirty="0" smtClean="0">
                <a:solidFill>
                  <a:srgbClr val="002060"/>
                </a:solidFill>
                <a:effectLst/>
                <a:latin typeface="Century Schoolbook"/>
                <a:ea typeface="+mn-ea"/>
                <a:cs typeface="+mn-cs"/>
              </a:rPr>
              <a:t>Коловорот може давати виграш як у силі, так і в швидкості. Це залежить від того, де прикладається сила, а де – навантаження. Коловорот представляє собою барабан, до якого прикріплюється рукоятка. Виграш </a:t>
            </a:r>
            <a:r>
              <a:rPr lang="uk-UA" sz="1400" b="1" dirty="0" smtClean="0">
                <a:solidFill>
                  <a:srgbClr val="002060"/>
                </a:solidFill>
                <a:latin typeface="Century Schoolbook"/>
                <a:ea typeface="+mn-ea"/>
                <a:cs typeface="+mn-cs"/>
              </a:rPr>
              <a:t>у </a:t>
            </a:r>
            <a:r>
              <a:rPr lang="uk-UA" sz="1400" b="1" dirty="0" smtClean="0">
                <a:solidFill>
                  <a:srgbClr val="002060"/>
                </a:solidFill>
                <a:effectLst/>
                <a:latin typeface="Century Schoolbook"/>
                <a:ea typeface="+mn-ea"/>
                <a:cs typeface="+mn-cs"/>
              </a:rPr>
              <a:t>силі визначається відношенням радіуса кола, по якій здійснюється рух рукоятки до радіусу барабана, на який намотується мотузка. </a:t>
            </a:r>
            <a:endParaRPr lang="uk-UA" sz="1400" b="1" dirty="0">
              <a:solidFill>
                <a:srgbClr val="002060"/>
              </a:solidFill>
              <a:effectLst/>
              <a:latin typeface="Century Schoolbook"/>
              <a:ea typeface="+mn-ea"/>
              <a:cs typeface="+mn-cs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3590779"/>
            <a:ext cx="2981692" cy="3141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C:\Users\Maria\Desktop\важелі\слайди\197px-Криниця_біля_Фап_у_Горбовому_DSCN2996_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573016"/>
            <a:ext cx="2707796" cy="3141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55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400" dirty="0" smtClean="0"/>
              <a:t>Приклади коловороту-</a:t>
            </a:r>
            <a:r>
              <a:rPr lang="uk-UA" sz="2400" dirty="0" err="1" smtClean="0"/>
              <a:t>лебідка,свердло</a:t>
            </a:r>
            <a:endParaRPr lang="ru-RU" sz="2400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3770614" cy="357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999933"/>
            <a:ext cx="3017837" cy="479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472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543178"/>
            <a:ext cx="763284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Похила площина </a:t>
            </a:r>
            <a:r>
              <a:rPr lang="uk-UA" dirty="0" smtClean="0">
                <a:solidFill>
                  <a:prstClr val="black"/>
                </a:solidFill>
              </a:rPr>
              <a:t>— один із простих механізмів, призначений для зменшення сили, за допомогою якої можна підняти вантаж на висоту. Виграш у силі визначають відношенням довжини самого пристосування до його висоти за умови малого тертя. </a:t>
            </a:r>
            <a:endParaRPr lang="uk-UA" dirty="0">
              <a:solidFill>
                <a:prstClr val="black"/>
              </a:solidFill>
            </a:endParaRPr>
          </a:p>
        </p:txBody>
      </p:sp>
      <p:pic>
        <p:nvPicPr>
          <p:cNvPr id="2050" name="Picture 2" descr="C:\Users\Maria\Desktop\20190413_1025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579517"/>
            <a:ext cx="3362494" cy="336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888"/>
            <a:ext cx="3843841" cy="3528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006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368" y="2996952"/>
            <a:ext cx="2661099" cy="3435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24744"/>
            <a:ext cx="2500313" cy="171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91680" y="188641"/>
            <a:ext cx="58326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До </a:t>
            </a:r>
            <a:r>
              <a:rPr lang="ru-RU" sz="2400" b="1" dirty="0" err="1" smtClean="0">
                <a:solidFill>
                  <a:srgbClr val="C00000"/>
                </a:solidFill>
              </a:rPr>
              <a:t>похилих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площин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відносяться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пандуси,драбини</a:t>
            </a:r>
            <a:r>
              <a:rPr lang="ru-RU" sz="2400" b="1" dirty="0" smtClean="0">
                <a:solidFill>
                  <a:srgbClr val="C00000"/>
                </a:solidFill>
              </a:rPr>
              <a:t>, </a:t>
            </a:r>
            <a:r>
              <a:rPr lang="ru-RU" sz="2400" b="1" dirty="0" err="1">
                <a:solidFill>
                  <a:srgbClr val="C00000"/>
                </a:solidFill>
              </a:rPr>
              <a:t>звичайні</a:t>
            </a:r>
            <a:r>
              <a:rPr lang="ru-RU" sz="2400" b="1" dirty="0">
                <a:solidFill>
                  <a:srgbClr val="C00000"/>
                </a:solidFill>
              </a:rPr>
              <a:t> сходи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608" y="1412776"/>
            <a:ext cx="3708400" cy="486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9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0146"/>
            <a:ext cx="2088232" cy="1730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3768" y="-154596"/>
            <a:ext cx="2597687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b="1" spc="50" dirty="0" smtClean="0">
                <a:ln w="11430"/>
                <a:gradFill>
                  <a:gsLst>
                    <a:gs pos="25000">
                      <a:srgbClr val="BF974D">
                        <a:satMod val="155000"/>
                      </a:srgbClr>
                    </a:gs>
                    <a:gs pos="100000">
                      <a:srgbClr val="BF97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клин</a:t>
            </a:r>
            <a:endParaRPr lang="ru-RU" sz="5400" b="1" spc="50" dirty="0">
              <a:ln w="11430"/>
              <a:gradFill>
                <a:gsLst>
                  <a:gs pos="25000">
                    <a:srgbClr val="BF974D">
                      <a:satMod val="155000"/>
                    </a:srgbClr>
                  </a:gs>
                  <a:gs pos="100000">
                    <a:srgbClr val="BF97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3172326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                </a:t>
            </a:r>
          </a:p>
          <a:p>
            <a:r>
              <a:rPr lang="uk-UA" sz="2000" dirty="0" smtClean="0">
                <a:solidFill>
                  <a:prstClr val="black"/>
                </a:solidFill>
              </a:rPr>
              <a:t> Це по суті подвійна похила площина</a:t>
            </a:r>
            <a:r>
              <a:rPr lang="uk-UA" dirty="0" smtClean="0">
                <a:solidFill>
                  <a:prstClr val="black"/>
                </a:solidFill>
              </a:rPr>
              <a:t>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4245" y="3659545"/>
            <a:ext cx="56660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    </a:t>
            </a:r>
            <a:endParaRPr lang="uk-UA" sz="20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4245" y="4234155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 smtClean="0">
                <a:solidFill>
                  <a:prstClr val="black"/>
                </a:solidFill>
              </a:rPr>
              <a:t>      </a:t>
            </a:r>
            <a:r>
              <a:rPr lang="uk-UA" sz="2000" dirty="0" smtClean="0">
                <a:solidFill>
                  <a:prstClr val="black"/>
                </a:solidFill>
              </a:rPr>
              <a:t>Виграш у силі, дорівнює  відношенню       його довжини до товщини на тупому кінці </a:t>
            </a:r>
            <a:r>
              <a:rPr lang="uk-UA" dirty="0" smtClean="0">
                <a:solidFill>
                  <a:prstClr val="black"/>
                </a:solidFill>
              </a:rPr>
              <a:t>.</a:t>
            </a:r>
            <a:endParaRPr lang="uk-UA" dirty="0">
              <a:solidFill>
                <a:prstClr val="black"/>
              </a:solidFill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853" y="289398"/>
            <a:ext cx="1224136" cy="3252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652120" y="4049489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.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794" y="3861049"/>
            <a:ext cx="2546910" cy="1388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11760" y="1412776"/>
            <a:ext cx="519809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</a:t>
            </a:r>
            <a:r>
              <a:rPr lang="uk-UA" sz="2000" dirty="0" smtClean="0"/>
              <a:t>Найчастіше, для створення великої сили використовують вид похилої площини - клин. Його дія </a:t>
            </a:r>
            <a:r>
              <a:rPr lang="uk-UA" sz="2000" dirty="0" err="1" smtClean="0"/>
              <a:t>грунтується</a:t>
            </a:r>
            <a:r>
              <a:rPr lang="uk-UA" sz="2000" dirty="0" smtClean="0"/>
              <a:t> на тому, що при великому зусиллі в напрямку обуха формуються великі сили, перпендикулярні бічним поверхням пристрою. 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277579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109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764704"/>
            <a:ext cx="8538152" cy="5483696"/>
          </a:xfrm>
        </p:spPr>
        <p:txBody>
          <a:bodyPr/>
          <a:lstStyle/>
          <a:p>
            <a:r>
              <a:rPr lang="ru-RU" sz="2400" dirty="0" smtClean="0">
                <a:solidFill>
                  <a:prstClr val="black"/>
                </a:solidFill>
                <a:latin typeface="Century Schoolbook"/>
              </a:rPr>
              <a:t>    </a:t>
            </a:r>
            <a:r>
              <a:rPr lang="uk-UA" sz="2400" b="0" dirty="0" smtClean="0">
                <a:solidFill>
                  <a:prstClr val="black"/>
                </a:solidFill>
                <a:latin typeface="Century Schoolbook"/>
              </a:rPr>
              <a:t>Використання простих механізмів істотно полегшує людську діяльність. Наприклад, клин, який вбивається в поліно, володіє більшою силою, ніж сам удар по пристосуванню. Тому дерево швидко розпирає в різні боки. Разом із цим, удар на клин йде зверху вниз, а частини поліна розсуваються в сторони. Тобто в даному випадку відбувається ще й перетворення в напрямку руху.</a:t>
            </a:r>
            <a:endParaRPr lang="uk-UA" b="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034" y="4149080"/>
            <a:ext cx="2500313" cy="241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183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836712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</a:rPr>
              <a:t>Принцип клина </a:t>
            </a:r>
            <a:r>
              <a:rPr lang="ru-RU" sz="2400" dirty="0" err="1" smtClean="0">
                <a:solidFill>
                  <a:prstClr val="black"/>
                </a:solidFill>
              </a:rPr>
              <a:t>використовується</a:t>
            </a:r>
            <a:r>
              <a:rPr lang="ru-RU" sz="2400" dirty="0" smtClean="0">
                <a:solidFill>
                  <a:prstClr val="black"/>
                </a:solidFill>
              </a:rPr>
              <a:t> в таких </a:t>
            </a:r>
            <a:r>
              <a:rPr lang="ru-RU" sz="2400" dirty="0" err="1" smtClean="0">
                <a:solidFill>
                  <a:prstClr val="black"/>
                </a:solidFill>
              </a:rPr>
              <a:t>інструментах</a:t>
            </a:r>
            <a:r>
              <a:rPr lang="ru-RU" sz="2400" dirty="0" smtClean="0">
                <a:solidFill>
                  <a:prstClr val="black"/>
                </a:solidFill>
              </a:rPr>
              <a:t> і </a:t>
            </a:r>
            <a:r>
              <a:rPr lang="ru-RU" sz="2400" dirty="0" err="1" smtClean="0">
                <a:solidFill>
                  <a:prstClr val="black"/>
                </a:solidFill>
              </a:rPr>
              <a:t>знаряддях</a:t>
            </a:r>
            <a:r>
              <a:rPr lang="ru-RU" sz="2400" dirty="0" smtClean="0">
                <a:solidFill>
                  <a:prstClr val="black"/>
                </a:solidFill>
              </a:rPr>
              <a:t>, як зубило, </a:t>
            </a:r>
            <a:r>
              <a:rPr lang="ru-RU" sz="2400" dirty="0" err="1" smtClean="0">
                <a:solidFill>
                  <a:prstClr val="black"/>
                </a:solidFill>
              </a:rPr>
              <a:t>ніж</a:t>
            </a:r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цвях,голка,кол,стамеска</a:t>
            </a:r>
            <a:r>
              <a:rPr lang="ru-RU" sz="2400" dirty="0" smtClean="0">
                <a:solidFill>
                  <a:prstClr val="black"/>
                </a:solidFill>
              </a:rPr>
              <a:t>,</a:t>
            </a:r>
          </a:p>
          <a:p>
            <a:r>
              <a:rPr lang="ru-RU" sz="2400" dirty="0" err="1" smtClean="0">
                <a:solidFill>
                  <a:prstClr val="black"/>
                </a:solidFill>
              </a:rPr>
              <a:t>молоток,рубанкок</a:t>
            </a:r>
            <a:r>
              <a:rPr lang="ru-RU" sz="2400" dirty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1" y="2037041"/>
            <a:ext cx="2554287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141" y="2132857"/>
            <a:ext cx="1984989" cy="1336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68115"/>
            <a:ext cx="2032079" cy="1208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031239"/>
            <a:ext cx="11239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94943"/>
            <a:ext cx="16954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428" y="3567406"/>
            <a:ext cx="2614737" cy="1665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024" y="3468967"/>
            <a:ext cx="1763690" cy="1763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301208"/>
            <a:ext cx="3024335" cy="1458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679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коса,серп</a:t>
            </a:r>
            <a:r>
              <a:rPr lang="ru-RU" dirty="0"/>
              <a:t>, </a:t>
            </a:r>
            <a:r>
              <a:rPr lang="ru-RU" dirty="0" err="1"/>
              <a:t>Відкривачка,часникодавка</a:t>
            </a:r>
            <a:endParaRPr lang="ru-RU" dirty="0"/>
          </a:p>
        </p:txBody>
      </p:sp>
      <p:pic>
        <p:nvPicPr>
          <p:cNvPr id="3074" name="Picture 2" descr="C:\Users\Maria\Desktop\b760269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2382826" cy="1787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ia\Desktop\Sick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84785"/>
            <a:ext cx="2314228" cy="164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554" y="3356992"/>
            <a:ext cx="2730106" cy="3068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954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403627"/>
            <a:ext cx="8280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prstClr val="black"/>
              </a:solidFill>
            </a:endParaRPr>
          </a:p>
          <a:p>
            <a:r>
              <a:rPr lang="ru-RU" dirty="0" err="1" smtClean="0">
                <a:solidFill>
                  <a:prstClr val="black"/>
                </a:solidFill>
              </a:rPr>
              <a:t>Різьба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гвинта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являє</a:t>
            </a:r>
            <a:r>
              <a:rPr lang="ru-RU" dirty="0" smtClean="0">
                <a:solidFill>
                  <a:prstClr val="black"/>
                </a:solidFill>
              </a:rPr>
              <a:t>  собою </a:t>
            </a:r>
            <a:r>
              <a:rPr lang="ru-RU" dirty="0" err="1" smtClean="0">
                <a:solidFill>
                  <a:prstClr val="black"/>
                </a:solidFill>
              </a:rPr>
              <a:t>похилу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площину</a:t>
            </a:r>
            <a:r>
              <a:rPr lang="ru-RU" dirty="0" smtClean="0">
                <a:solidFill>
                  <a:prstClr val="black"/>
                </a:solidFill>
              </a:rPr>
              <a:t>, яка  </a:t>
            </a:r>
            <a:r>
              <a:rPr lang="ru-RU" dirty="0" err="1" smtClean="0">
                <a:solidFill>
                  <a:prstClr val="black"/>
                </a:solidFill>
              </a:rPr>
              <a:t>багато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разів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обгорнута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навкола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циліндра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</a:p>
          <a:p>
            <a:endParaRPr lang="ru-RU" dirty="0" smtClean="0">
              <a:solidFill>
                <a:prstClr val="black"/>
              </a:solidFill>
            </a:endParaRPr>
          </a:p>
          <a:p>
            <a:r>
              <a:rPr lang="ru-RU" dirty="0" err="1" smtClean="0">
                <a:solidFill>
                  <a:prstClr val="black"/>
                </a:solidFill>
              </a:rPr>
              <a:t>Приклади</a:t>
            </a:r>
            <a:r>
              <a:rPr lang="ru-RU" dirty="0" smtClean="0">
                <a:solidFill>
                  <a:prstClr val="black"/>
                </a:solidFill>
              </a:rPr>
              <a:t> —болт з </a:t>
            </a:r>
            <a:r>
              <a:rPr lang="ru-RU" dirty="0" err="1" smtClean="0">
                <a:solidFill>
                  <a:prstClr val="black"/>
                </a:solidFill>
              </a:rPr>
              <a:t>гайкою,різні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затискачі,в</a:t>
            </a:r>
            <a:r>
              <a:rPr lang="ru-RU" dirty="0" smtClean="0">
                <a:solidFill>
                  <a:prstClr val="black"/>
                </a:solidFill>
              </a:rPr>
              <a:t> тому </a:t>
            </a:r>
            <a:r>
              <a:rPr lang="ru-RU" dirty="0" err="1" smtClean="0">
                <a:solidFill>
                  <a:prstClr val="black"/>
                </a:solidFill>
              </a:rPr>
              <a:t>числі</a:t>
            </a:r>
            <a:r>
              <a:rPr lang="ru-RU" dirty="0" smtClean="0">
                <a:solidFill>
                  <a:prstClr val="black"/>
                </a:solidFill>
              </a:rPr>
              <a:t>-заколки для </a:t>
            </a:r>
            <a:r>
              <a:rPr lang="ru-RU" dirty="0" err="1" smtClean="0">
                <a:solidFill>
                  <a:prstClr val="black"/>
                </a:solidFill>
              </a:rPr>
              <a:t>волосся,ножі</a:t>
            </a:r>
            <a:r>
              <a:rPr lang="ru-RU" dirty="0" smtClean="0">
                <a:solidFill>
                  <a:prstClr val="black"/>
                </a:solidFill>
              </a:rPr>
              <a:t> для </a:t>
            </a:r>
            <a:r>
              <a:rPr lang="ru-RU" dirty="0" err="1" smtClean="0">
                <a:solidFill>
                  <a:prstClr val="black"/>
                </a:solidFill>
              </a:rPr>
              <a:t>м’ясорубок,механічних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соковижималок</a:t>
            </a:r>
            <a:endParaRPr lang="ru-RU" dirty="0" smtClean="0">
              <a:solidFill>
                <a:prstClr val="black"/>
              </a:solidFill>
            </a:endParaRPr>
          </a:p>
          <a:p>
            <a:endParaRPr lang="ru-RU" dirty="0" smtClean="0">
              <a:solidFill>
                <a:prstClr val="black"/>
              </a:solidFill>
            </a:endParaRPr>
          </a:p>
          <a:p>
            <a:r>
              <a:rPr lang="ru-RU" dirty="0" err="1" smtClean="0">
                <a:solidFill>
                  <a:prstClr val="black"/>
                </a:solidFill>
              </a:rPr>
              <a:t>Виграш</a:t>
            </a:r>
            <a:r>
              <a:rPr lang="ru-RU" dirty="0" smtClean="0">
                <a:solidFill>
                  <a:prstClr val="black"/>
                </a:solidFill>
              </a:rPr>
              <a:t> у </a:t>
            </a:r>
            <a:r>
              <a:rPr lang="ru-RU" dirty="0" err="1" smtClean="0">
                <a:solidFill>
                  <a:prstClr val="black"/>
                </a:solidFill>
              </a:rPr>
              <a:t>силі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дорівнює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відношенню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відстані</a:t>
            </a:r>
            <a:r>
              <a:rPr lang="ru-RU" dirty="0" smtClean="0">
                <a:solidFill>
                  <a:prstClr val="black"/>
                </a:solidFill>
              </a:rPr>
              <a:t>, яку проходить точка </a:t>
            </a:r>
            <a:r>
              <a:rPr lang="ru-RU" dirty="0" err="1" smtClean="0">
                <a:solidFill>
                  <a:prstClr val="black"/>
                </a:solidFill>
              </a:rPr>
              <a:t>прикладання</a:t>
            </a:r>
            <a:r>
              <a:rPr lang="ru-RU" dirty="0" smtClean="0">
                <a:solidFill>
                  <a:prstClr val="black"/>
                </a:solidFill>
              </a:rPr>
              <a:t>  </a:t>
            </a:r>
            <a:r>
              <a:rPr lang="ru-RU" dirty="0" err="1" smtClean="0">
                <a:solidFill>
                  <a:prstClr val="black"/>
                </a:solidFill>
              </a:rPr>
              <a:t>зусилля</a:t>
            </a:r>
            <a:r>
              <a:rPr lang="ru-RU" dirty="0" smtClean="0">
                <a:solidFill>
                  <a:prstClr val="black"/>
                </a:solidFill>
              </a:rPr>
              <a:t> за один оборот </a:t>
            </a:r>
            <a:r>
              <a:rPr lang="ru-RU" dirty="0" err="1" smtClean="0">
                <a:solidFill>
                  <a:prstClr val="black"/>
                </a:solidFill>
              </a:rPr>
              <a:t>гвинта</a:t>
            </a:r>
            <a:r>
              <a:rPr lang="ru-RU" dirty="0" smtClean="0">
                <a:solidFill>
                  <a:prstClr val="black"/>
                </a:solidFill>
              </a:rPr>
              <a:t> (</a:t>
            </a:r>
            <a:r>
              <a:rPr lang="ru-RU" dirty="0" err="1" smtClean="0">
                <a:solidFill>
                  <a:prstClr val="black"/>
                </a:solidFill>
              </a:rPr>
              <a:t>довжини</a:t>
            </a:r>
            <a:r>
              <a:rPr lang="ru-RU" dirty="0" smtClean="0">
                <a:solidFill>
                  <a:prstClr val="black"/>
                </a:solidFill>
              </a:rPr>
              <a:t> кола), до </a:t>
            </a:r>
            <a:r>
              <a:rPr lang="ru-RU" dirty="0" err="1" smtClean="0">
                <a:solidFill>
                  <a:prstClr val="black"/>
                </a:solidFill>
              </a:rPr>
              <a:t>відстані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між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двома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сусідніми</a:t>
            </a:r>
            <a:r>
              <a:rPr lang="ru-RU" dirty="0" smtClean="0">
                <a:solidFill>
                  <a:prstClr val="black"/>
                </a:solidFill>
              </a:rPr>
              <a:t> витками </a:t>
            </a:r>
            <a:r>
              <a:rPr lang="ru-RU" dirty="0" err="1" smtClean="0">
                <a:solidFill>
                  <a:prstClr val="black"/>
                </a:solidFill>
              </a:rPr>
              <a:t>різьби</a:t>
            </a:r>
            <a:r>
              <a:rPr lang="ru-RU" dirty="0" smtClean="0">
                <a:solidFill>
                  <a:prstClr val="black"/>
                </a:solidFill>
              </a:rPr>
              <a:t> 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661337"/>
            <a:ext cx="76447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Ще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одним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різновидом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похилої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 err="1" smtClean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площини</a:t>
            </a:r>
            <a:r>
              <a:rPr lang="ru-RU" sz="2000" b="1" spc="300" dirty="0" smtClean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є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гвинт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. Так само як і клин,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цей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пристрій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здатний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змінювати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напрямок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або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числове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значення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000" b="1" spc="300" dirty="0" err="1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сили</a:t>
            </a:r>
            <a:r>
              <a:rPr lang="ru-RU" sz="2000" b="1" spc="300" dirty="0">
                <a:ln w="11430" cmpd="sng">
                  <a:solidFill>
                    <a:srgbClr val="C66951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C66951">
                      <a:satMod val="220000"/>
                      <a:alpha val="35000"/>
                    </a:srgbClr>
                  </a:glow>
                </a:effectLst>
                <a:latin typeface="+mj-lt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67566"/>
            <a:ext cx="1876425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231" y="4212452"/>
            <a:ext cx="1895475" cy="2528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 descr="ÐÐ°ÑÑÐ¸Ð½ÐºÐ¸ Ð¿Ð¾ Ð·Ð°Ð¿ÑÐ¾ÑÑ ÑÐ¾ÑÐ¾ Ð·Ð°ÑÐ¸ÑÐºÐ°ÑÑ Ð¿ÑÐ¸ÐºÐ¾Ð»ÐºÐ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41" y="4233422"/>
            <a:ext cx="1868289" cy="257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69363"/>
            <a:ext cx="2055133" cy="2672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929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/>
              <a:t>Приклади </a:t>
            </a:r>
            <a:r>
              <a:rPr lang="uk-UA" dirty="0" err="1" smtClean="0"/>
              <a:t>гвинта:штопор,міксер</a:t>
            </a:r>
            <a:endParaRPr lang="ru-RU" dirty="0"/>
          </a:p>
        </p:txBody>
      </p:sp>
      <p:pic>
        <p:nvPicPr>
          <p:cNvPr id="4098" name="Picture 2" descr="C:\Users\Maria\Desktop\20190407_2026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9632" y="1268760"/>
            <a:ext cx="364919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aria\Desktop\20190414_0927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064"/>
            <a:ext cx="3848403" cy="2418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37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6097" y="548680"/>
            <a:ext cx="90179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err="1" smtClean="0">
                <a:solidFill>
                  <a:srgbClr val="FF0000"/>
                </a:solidFill>
                <a:cs typeface="Times New Roman" pitchFamily="18" charset="0"/>
              </a:rPr>
              <a:t>Складні</a:t>
            </a:r>
            <a:r>
              <a:rPr lang="ru-RU" sz="3200" b="1" i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cs typeface="Times New Roman" pitchFamily="18" charset="0"/>
              </a:rPr>
              <a:t>механізми</a:t>
            </a:r>
            <a:r>
              <a:rPr lang="ru-RU" sz="3200" b="1" i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</a:p>
          <a:p>
            <a:r>
              <a:rPr lang="ru-RU" sz="28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Механізми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,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які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складаються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з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двох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або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більше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простих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механізмів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,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з’єднаних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між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собою,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називаються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складними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. Прикладом складного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механізму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можуть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бути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звичайні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ножиці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. Вони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складаються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з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двох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з’єднаних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між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собою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важелів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,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заточених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у 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вигляді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клина. </a:t>
            </a:r>
          </a:p>
          <a:p>
            <a:endParaRPr lang="ru-RU" sz="3200" i="1" dirty="0" smtClean="0">
              <a:solidFill>
                <a:schemeClr val="tx1">
                  <a:lumMod val="95000"/>
                  <a:lumOff val="5000"/>
                </a:schemeClr>
              </a:solidFill>
              <a:cs typeface="Times New Roman" pitchFamily="18" charset="0"/>
            </a:endParaRPr>
          </a:p>
          <a:p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789041"/>
            <a:ext cx="5040559" cy="2844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886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Maria\Desktop\55897166_812518272445242_3084006876120088576_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64704"/>
            <a:ext cx="360045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Maria\Desktop\55957820_577005066153258_5754651737302499328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110" y="332656"/>
            <a:ext cx="3956323" cy="2967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Maria\Desktop\56395059_2320105298268679_854799406026090086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429000"/>
            <a:ext cx="2880320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47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>
                <a:solidFill>
                  <a:srgbClr val="002060"/>
                </a:solidFill>
              </a:rPr>
              <a:t>швейна машина, ключ для консервації-приклади складних механізмів.</a:t>
            </a:r>
            <a:r>
              <a:rPr lang="ru-RU" dirty="0" smtClean="0">
                <a:solidFill>
                  <a:srgbClr val="002060"/>
                </a:solidFill>
              </a:rPr>
              <a:t>у </a:t>
            </a:r>
            <a:r>
              <a:rPr lang="ru-RU" dirty="0" err="1" smtClean="0">
                <a:solidFill>
                  <a:srgbClr val="002060"/>
                </a:solidFill>
              </a:rPr>
              <a:t>ключі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uk-UA" dirty="0" smtClean="0">
                <a:solidFill>
                  <a:srgbClr val="002060"/>
                </a:solidFill>
              </a:rPr>
              <a:t>використані прості </a:t>
            </a:r>
            <a:r>
              <a:rPr lang="uk-UA" dirty="0" err="1" smtClean="0">
                <a:solidFill>
                  <a:srgbClr val="002060"/>
                </a:solidFill>
              </a:rPr>
              <a:t>механізми,такі</a:t>
            </a:r>
            <a:r>
              <a:rPr lang="uk-UA" dirty="0" smtClean="0">
                <a:solidFill>
                  <a:srgbClr val="002060"/>
                </a:solidFill>
              </a:rPr>
              <a:t> як важіль </a:t>
            </a:r>
            <a:r>
              <a:rPr lang="ru-RU" dirty="0" smtClean="0">
                <a:solidFill>
                  <a:srgbClr val="002060"/>
                </a:solidFill>
              </a:rPr>
              <a:t>і клин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40034"/>
            <a:ext cx="3888432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72816"/>
            <a:ext cx="3279775" cy="4313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48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</a:rPr>
              <a:t>Висновки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836712"/>
            <a:ext cx="7674056" cy="5411688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uk-UA" sz="2600" dirty="0" smtClean="0">
                <a:solidFill>
                  <a:prstClr val="black"/>
                </a:solidFill>
                <a:latin typeface="Century Schoolbook"/>
              </a:rPr>
              <a:t>Досить поширені прості механізми в побуті. Так, досить складно було б відкрити водопровідний кран</a:t>
            </a:r>
            <a:r>
              <a:rPr lang="uk-UA" sz="2600" dirty="0" smtClean="0">
                <a:solidFill>
                  <a:prstClr val="black"/>
                </a:solidFill>
                <a:latin typeface="Century Schoolbook"/>
                <a:hlinkClick r:id="rId2"/>
              </a:rPr>
              <a:t>,</a:t>
            </a:r>
            <a:r>
              <a:rPr lang="uk-UA" sz="2600" dirty="0" smtClean="0">
                <a:solidFill>
                  <a:prstClr val="black"/>
                </a:solidFill>
                <a:latin typeface="Century Schoolbook"/>
              </a:rPr>
              <a:t> якби у нього не було невеликої ручки, яка являє собою досить ефективний важіль. Те ж можна сказати і про гайковий ключ, за допомогою якого здійснюється відкручування або закручування гайок або болтів. Чим довше рукоятка, тим легше буде здійснюватися дію</a:t>
            </a:r>
            <a:r>
              <a:rPr lang="ru-RU" sz="2600" dirty="0" smtClean="0">
                <a:solidFill>
                  <a:prstClr val="black"/>
                </a:solidFill>
                <a:latin typeface="Century Schoolbook"/>
              </a:rPr>
              <a:t>. </a:t>
            </a:r>
            <a:endParaRPr lang="ru-RU" sz="26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581128"/>
            <a:ext cx="3240360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992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265"/>
            <a:ext cx="852145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055890"/>
              </p:ext>
            </p:extLst>
          </p:nvPr>
        </p:nvGraphicFramePr>
        <p:xfrm>
          <a:off x="1331640" y="2995305"/>
          <a:ext cx="6114415" cy="717552"/>
        </p:xfrm>
        <a:graphic>
          <a:graphicData uri="http://schemas.openxmlformats.org/drawingml/2006/table">
            <a:tbl>
              <a:tblPr firstRow="1" firstCol="1" bandRow="1"/>
              <a:tblGrid>
                <a:gridCol w="1528445"/>
                <a:gridCol w="1528445"/>
                <a:gridCol w="1528445"/>
                <a:gridCol w="152908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D1,</a:t>
                      </a:r>
                      <a:r>
                        <a:rPr lang="uk-UA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D2,</a:t>
                      </a:r>
                      <a:r>
                        <a:rPr lang="uk-UA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 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F1, H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F2, H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0,05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0,1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0,1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0,2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0,05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0,15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25588" y="25304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8948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900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08720"/>
            <a:ext cx="8394136" cy="5339680"/>
          </a:xfrm>
        </p:spPr>
        <p:txBody>
          <a:bodyPr>
            <a:normAutofit lnSpcReduction="10000"/>
          </a:bodyPr>
          <a:lstStyle/>
          <a:p>
            <a:pPr marL="82296" indent="0">
              <a:lnSpc>
                <a:spcPct val="150000"/>
              </a:lnSpc>
              <a:buNone/>
            </a:pPr>
            <a:r>
              <a:rPr lang="uk-UA" sz="2200" dirty="0" smtClean="0"/>
              <a:t>Досліджуючи прості механізми в </a:t>
            </a:r>
            <a:r>
              <a:rPr lang="uk-UA" sz="2200" dirty="0" err="1" smtClean="0"/>
              <a:t>побуті,ми</a:t>
            </a:r>
            <a:r>
              <a:rPr lang="uk-UA" sz="2200" dirty="0" smtClean="0"/>
              <a:t> </a:t>
            </a:r>
            <a:r>
              <a:rPr lang="uk-UA" sz="2200" dirty="0" err="1" smtClean="0"/>
              <a:t>побачили,що</a:t>
            </a:r>
            <a:r>
              <a:rPr lang="uk-UA" sz="2200" dirty="0" smtClean="0"/>
              <a:t> вони істотно полегшують працю людини і можуть складатися з однієї або декількох деталей. При цьому навіть при наявності двох і більше елементів можуть залишатися простими. Серед елементів є і важелі, блоки, гвинти, колеса на осях, похилі площини, клин. Всі ці пристосування працюють в комплексі. Завдяки їм людина істотно полегшує працю. Під час роботи над проектом, переконалися в справдженні правила важеля, у принципі роботи блоків, у призначенні похилої площини та її різновидів.</a:t>
            </a:r>
          </a:p>
          <a:p>
            <a:pPr>
              <a:lnSpc>
                <a:spcPct val="150000"/>
              </a:lnSpc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9309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48861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Список </a:t>
            </a:r>
            <a:r>
              <a:rPr lang="ru-RU" sz="2800" b="1" dirty="0" err="1" smtClean="0">
                <a:solidFill>
                  <a:srgbClr val="C00000"/>
                </a:solidFill>
              </a:rPr>
              <a:t>використаної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літератури</a:t>
            </a:r>
            <a:r>
              <a:rPr lang="ru-RU" sz="2800" b="1" dirty="0" smtClean="0">
                <a:solidFill>
                  <a:srgbClr val="C00000"/>
                </a:solidFill>
              </a:rPr>
              <a:t> та </a:t>
            </a:r>
            <a:r>
              <a:rPr lang="ru-RU" sz="2800" b="1" dirty="0" err="1" smtClean="0">
                <a:solidFill>
                  <a:srgbClr val="C00000"/>
                </a:solidFill>
              </a:rPr>
              <a:t>інтернет-ресурсів</a:t>
            </a:r>
            <a:r>
              <a:rPr lang="ru-RU" sz="2800" b="1" dirty="0" smtClean="0">
                <a:solidFill>
                  <a:srgbClr val="C00000"/>
                </a:solidFill>
              </a:rPr>
              <a:t>:</a:t>
            </a:r>
          </a:p>
          <a:p>
            <a:r>
              <a:rPr lang="ru-RU" sz="2800" dirty="0" err="1" smtClean="0">
                <a:solidFill>
                  <a:srgbClr val="92D050"/>
                </a:solidFill>
              </a:rPr>
              <a:t>Вікіпедія</a:t>
            </a:r>
            <a:endParaRPr lang="ru-RU" sz="2800" dirty="0" smtClean="0">
              <a:solidFill>
                <a:srgbClr val="92D050"/>
              </a:solidFill>
            </a:endParaRPr>
          </a:p>
          <a:p>
            <a:r>
              <a:rPr lang="en-US" sz="2800" smtClean="0">
                <a:hlinkClick r:id="rId2"/>
              </a:rPr>
              <a:t>https</a:t>
            </a:r>
            <a:r>
              <a:rPr lang="en-US" sz="2800" dirty="0">
                <a:hlinkClick r:id="rId2"/>
              </a:rPr>
              <a:t>://</a:t>
            </a:r>
            <a:r>
              <a:rPr lang="en-US" sz="2800" dirty="0" smtClean="0">
                <a:hlinkClick r:id="rId2"/>
              </a:rPr>
              <a:t>www.google.com.ua/search?hs=X9k&amp;q=</a:t>
            </a:r>
            <a:r>
              <a:rPr lang="ru-RU" sz="2800" dirty="0" err="1" smtClean="0">
                <a:hlinkClick r:id="rId2"/>
              </a:rPr>
              <a:t>прості+механізми+в+побуті</a:t>
            </a:r>
            <a:endParaRPr lang="ru-RU" sz="2800" dirty="0" smtClean="0"/>
          </a:p>
          <a:p>
            <a:r>
              <a:rPr lang="en-US" sz="2800" dirty="0">
                <a:hlinkClick r:id="rId3"/>
              </a:rPr>
              <a:t>https://</a:t>
            </a:r>
            <a:r>
              <a:rPr lang="en-US" sz="2800" dirty="0" smtClean="0">
                <a:hlinkClick r:id="rId3"/>
              </a:rPr>
              <a:t>naurok.com.ua/prezentaciya-prosti-mehanizmi-4769.html</a:t>
            </a:r>
            <a:endParaRPr lang="uk-UA" sz="2800" dirty="0" smtClean="0"/>
          </a:p>
          <a:p>
            <a:endParaRPr lang="ru-RU" sz="28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192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0648"/>
            <a:ext cx="7567233" cy="5987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514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850</TotalTime>
  <Words>678</Words>
  <Application>Microsoft Office PowerPoint</Application>
  <PresentationFormat>Экран (4:3)</PresentationFormat>
  <Paragraphs>90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0" baseType="lpstr">
      <vt:lpstr>Arial</vt:lpstr>
      <vt:lpstr>Calibri</vt:lpstr>
      <vt:lpstr>Century Schoolbook</vt:lpstr>
      <vt:lpstr>Franklin Gothic Book</vt:lpstr>
      <vt:lpstr>Franklin Gothic Medium</vt:lpstr>
      <vt:lpstr>Times New Roman</vt:lpstr>
      <vt:lpstr>Tunga</vt:lpstr>
      <vt:lpstr>Wingdings</vt:lpstr>
      <vt:lpstr>Углы</vt:lpstr>
      <vt:lpstr>   Тема: «Прості механізми в побуті»</vt:lpstr>
      <vt:lpstr>Презентация PowerPoint</vt:lpstr>
      <vt:lpstr>Важіль</vt:lpstr>
      <vt:lpstr>  У важелі першого типу точки прикладання сил лежать з різних боків від точки опори. Одна з сил намагається повернути важіль за годинниковою стрілкою, інша — проти годинникової стрілки. Для того, щоб отримати виграш у силі, потрібно, щоб плече, до якого прикладена сила, було довшим за плече навантаження.</vt:lpstr>
      <vt:lpstr>Дитяча гойдалка-важіль першого типу  Досліджуючи рівновагу на гойдалці, ми спочатку виміряли масу тіл Назара та Саші. Вага Назара -600Н, а Саші - 500Н.Відстань від опори гойдалки до Назара-1,2м,а до Саші-1.44 м. Отже, Саша діє на гойдалку з силою у 1,2 рази меншою, як Назар. ми переконалися в справедливості умови рівноваги важеля.  </vt:lpstr>
      <vt:lpstr>Тачалка,вішак</vt:lpstr>
      <vt:lpstr> У важелі другого типу обидві точки прикладання сил лежать по один бік від точки опори і тягар має менше плече. Щоб підняти тягар, необхідно направити силу вгору. Приклади таких важелів — тачка, лом.</vt:lpstr>
      <vt:lpstr>Граблі,сапа-це приклади простих механізмів</vt:lpstr>
      <vt:lpstr>Лопата-один із найдавніших простих механізмів</vt:lpstr>
      <vt:lpstr>       Коромисло</vt:lpstr>
      <vt:lpstr>Різні види ваг,клавіші піаніно,  Шатун-кривошип,цвяходер </vt:lpstr>
      <vt:lpstr> У важелі третього типу обидві точки прикладання сил лежать по один бік від точки опори, але тягар має більше плече. При цьому потрібно прикладати силу, більшу за тягар. Приклад такого важеля — ложка.Ложка складається з черпала, за допомогою перемички з'єднаного з ручкою.</vt:lpstr>
      <vt:lpstr>Блок — один з простих механічних пристроїв, що дозволяє регулювати силу.  </vt:lpstr>
      <vt:lpstr>      Коловорот - простий механізм Його і зараз використовують для підйому води з колодязів, у лебідках. Коловорот може давати виграш як у силі, так і в швидкості. Це залежить від того, де прикладається сила, а де – навантаження. Коловорот представляє собою барабан, до якого прикріплюється рукоятка. Виграш у силі визначається відношенням радіуса кола, по якій здійснюється рух рукоятки до радіусу барабана, на який намотується мотузка. </vt:lpstr>
      <vt:lpstr>Приклади коловороту-лебідка,свердло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коса,серп, Відкривачка,часникодавка</vt:lpstr>
      <vt:lpstr>Презентация PowerPoint</vt:lpstr>
      <vt:lpstr>Приклади гвинта:штопор,міксер</vt:lpstr>
      <vt:lpstr>Презентация PowerPoint</vt:lpstr>
      <vt:lpstr>Презентация PowerPoint</vt:lpstr>
      <vt:lpstr> швейна машина, ключ для консервації-приклади складних механізмів.у ключі використані прості механізми,такі як важіль і клин</vt:lpstr>
      <vt:lpstr>Висновки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Поліспа́ст-вантажопідйомний пристрій, з кількох рухомих блоків, що їх огинає канат (або трос), що призначений для виграшу в силі або у швидкості.</dc:title>
  <dc:creator>Maria</dc:creator>
  <cp:lastModifiedBy>maria</cp:lastModifiedBy>
  <cp:revision>76</cp:revision>
  <dcterms:created xsi:type="dcterms:W3CDTF">2019-03-03T16:08:08Z</dcterms:created>
  <dcterms:modified xsi:type="dcterms:W3CDTF">2024-12-26T17:28:35Z</dcterms:modified>
</cp:coreProperties>
</file>