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828" r:id="rId2"/>
  </p:sldMasterIdLst>
  <p:sldIdLst>
    <p:sldId id="268" r:id="rId3"/>
    <p:sldId id="345" r:id="rId4"/>
    <p:sldId id="316" r:id="rId5"/>
    <p:sldId id="339" r:id="rId6"/>
    <p:sldId id="324" r:id="rId7"/>
    <p:sldId id="317" r:id="rId8"/>
    <p:sldId id="320" r:id="rId9"/>
    <p:sldId id="330" r:id="rId10"/>
    <p:sldId id="315" r:id="rId11"/>
    <p:sldId id="313" r:id="rId12"/>
    <p:sldId id="322" r:id="rId13"/>
    <p:sldId id="327" r:id="rId14"/>
    <p:sldId id="326" r:id="rId15"/>
    <p:sldId id="328" r:id="rId16"/>
    <p:sldId id="343" r:id="rId17"/>
    <p:sldId id="325" r:id="rId18"/>
    <p:sldId id="336" r:id="rId19"/>
    <p:sldId id="314" r:id="rId20"/>
    <p:sldId id="319" r:id="rId21"/>
    <p:sldId id="332" r:id="rId22"/>
    <p:sldId id="335" r:id="rId23"/>
    <p:sldId id="348" r:id="rId24"/>
    <p:sldId id="34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934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712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990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790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111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318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148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925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059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46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147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813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400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208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625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6830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2751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5334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5599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5985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400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48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98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26.12.2024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D4D2D0">
                    <a:shade val="50000"/>
                  </a:srgbClr>
                </a:solidFill>
              </a:rPr>
              <a:pPr/>
              <a:t>‹#›</a:t>
            </a:fld>
            <a:endParaRPr lang="ru-RU">
              <a:solidFill>
                <a:srgbClr val="D4D2D0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7695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dufuture.biz/index.php?title=%D0%9F%D1%80%D0%B5%D0%B7%D0%B5%D0%BD%D1%82%D0%B0%D1%86%D1%96%D1%8F_%D1%83%D1%80%D0%BE%D0%BA%D1%83:_%D0%9C%D0%BE%D0%BC%D0%B5%D0%BD%D1%82_%D1%81%D0%B8%D0%BB%D0%B8._%D0%A3%D0%BC%D0%BE%D0%B2%D0%B0_%D1%80%D1%96%D0%B2%D0%BD%D0%BE%D0%B2%D0%B0%D0%B3%D0%B8_%D0%B2%D0%B0%D0%B6%D0%B5%D0%BB%D1%8F._%D0%91%D0%BB%D0%BE%D0%BA._%D0%9F%D1%80%D0%BE%D1%81%D1%82%D1%96_%D0%BC%D0%B5%D1%85%D0%B0%D0%BD%D1%96%D0%B7%D0%BC%D0%B8.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&#1055;&#1088;&#1086;&#1089;&#1090;&#1080;&#1081;_&#1084;&#1077;&#1093;&#1072;&#1085;&#1110;&#1079;&#1084;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google.com.ua/search?q=&#1087;&#1088;&#1086;&#1089;&#1090;&#1110;+&#1084;&#1077;&#1093;&#1072;&#1085;&#1110;&#1079;&#1084;&#1080;+&#1074;+&#1090;&#1077;&#1093;&#1085;&#1110;&#1094;&#1110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24745"/>
            <a:ext cx="8852520" cy="3665028"/>
          </a:xfrm>
        </p:spPr>
        <p:txBody>
          <a:bodyPr>
            <a:noAutofit/>
          </a:bodyPr>
          <a:lstStyle/>
          <a:p>
            <a:pPr algn="ctr"/>
            <a:r>
              <a:rPr lang="uk-UA" sz="4400" dirty="0" smtClean="0">
                <a:solidFill>
                  <a:srgbClr val="002060"/>
                </a:solidFill>
                <a:latin typeface="AA Futured" pitchFamily="2" charset="-52"/>
                <a:cs typeface="Aharoni" panose="02010803020104030203" pitchFamily="2" charset="-79"/>
              </a:rPr>
              <a:t>Проект на тему: «Прості механізми в техніці»</a:t>
            </a:r>
            <a:r>
              <a:rPr lang="uk-UA" sz="6600" dirty="0" smtClean="0">
                <a:solidFill>
                  <a:srgbClr val="002060"/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uk-UA" sz="6600" dirty="0" smtClean="0">
                <a:solidFill>
                  <a:srgbClr val="002060"/>
                </a:solidFill>
                <a:latin typeface="AA Futured" pitchFamily="2" charset="-52"/>
                <a:cs typeface="Aharoni" panose="02010803020104030203" pitchFamily="2" charset="-79"/>
              </a:rPr>
            </a:br>
            <a:r>
              <a:rPr lang="uk-UA" sz="6600" dirty="0">
                <a:solidFill>
                  <a:srgbClr val="002060"/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uk-UA" sz="6600" dirty="0">
                <a:solidFill>
                  <a:srgbClr val="002060"/>
                </a:solidFill>
                <a:latin typeface="AA Futured" pitchFamily="2" charset="-52"/>
                <a:cs typeface="Aharoni" panose="02010803020104030203" pitchFamily="2" charset="-79"/>
              </a:rPr>
            </a:br>
            <a:r>
              <a:rPr lang="uk-UA" sz="6600" dirty="0" smtClean="0">
                <a:solidFill>
                  <a:srgbClr val="002060"/>
                </a:solidFill>
                <a:latin typeface="AA Futured" pitchFamily="2" charset="-52"/>
                <a:cs typeface="Aharoni" panose="02010803020104030203" pitchFamily="2" charset="-79"/>
              </a:rPr>
              <a:t>       </a:t>
            </a:r>
            <a: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Виконав : </a:t>
            </a:r>
            <a:r>
              <a:rPr lang="uk-UA" sz="2800" dirty="0" err="1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Сендзік</a:t>
            </a:r>
            <a: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 О</a:t>
            </a:r>
            <a: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.</a:t>
            </a:r>
            <a: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                                 </a:t>
            </a:r>
            <a:b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                     Керівник: Данилюк М.М.</a:t>
            </a:r>
            <a:endParaRPr lang="ru-RU" sz="2800" dirty="0">
              <a:solidFill>
                <a:schemeClr val="tx1"/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6832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64704"/>
            <a:ext cx="8852520" cy="4025069"/>
          </a:xfrm>
        </p:spPr>
        <p:txBody>
          <a:bodyPr>
            <a:noAutofit/>
          </a:bodyPr>
          <a:lstStyle/>
          <a:p>
            <a:pPr algn="ctr"/>
            <a:r>
              <a:rPr lang="uk-UA" sz="2800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Тип </a:t>
            </a:r>
            <a:r>
              <a:rPr lang="uk-UA" sz="2800" dirty="0" err="1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проекту:дослідницько-пошуковий,практичний</a:t>
            </a:r>
            <a:r>
              <a:rPr lang="uk-UA" sz="2800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, міжпредметний, парний, </a:t>
            </a:r>
            <a:r>
              <a:rPr lang="uk-UA" sz="280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короткостроковий:3 </a:t>
            </a:r>
            <a:r>
              <a:rPr lang="uk-UA" sz="280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тижні.</a:t>
            </a:r>
            <a:r>
              <a:rPr lang="uk-UA" sz="2800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Можливі об’єкти дослідження: </a:t>
            </a:r>
            <a:r>
              <a:rPr lang="uk-UA" sz="280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прості механізми в </a:t>
            </a:r>
            <a:r>
              <a:rPr lang="uk-UA" sz="2800" dirty="0" err="1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техніці,зокрема</a:t>
            </a:r>
            <a:r>
              <a:rPr lang="uk-UA" sz="280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 в Агрофірмі «</a:t>
            </a:r>
            <a:r>
              <a:rPr lang="uk-UA" sz="2800" dirty="0" err="1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Кернел»,вдома</a:t>
            </a:r>
            <a:r>
              <a:rPr lang="uk-UA" sz="2800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Мета</a:t>
            </a:r>
            <a:r>
              <a:rPr lang="uk-UA" sz="180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: </a:t>
            </a:r>
            <a:r>
              <a:rPr lang="uk-UA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Формувати вміння одержувати нові знання з </a:t>
            </a:r>
            <a:r>
              <a:rPr lang="uk-UA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теми: «Прості </a:t>
            </a:r>
            <a:r>
              <a:rPr lang="uk-UA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механізми»,працюючи</a:t>
            </a:r>
            <a:r>
              <a:rPr lang="uk-UA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з </a:t>
            </a:r>
            <a:r>
              <a:rPr lang="uk-UA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інтерет-ресурсами,використовуючи</a:t>
            </a:r>
            <a:r>
              <a:rPr lang="uk-UA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свій життєвий досвід</a:t>
            </a:r>
            <a:r>
              <a:rPr lang="uk-UA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. </a:t>
            </a:r>
            <a:br>
              <a:rPr lang="uk-UA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навчитися розпізнавати прості механізми в техніці;</a:t>
            </a:r>
            <a:br>
              <a:rPr lang="uk-UA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.Дослідити ,де застосовуються прості механізми в техніці на основі екскурсії у фірму «Кернел».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вчитися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допитливості,формуванню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практичних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навичок:оформити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наочно-інформаційний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стенд «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Прості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механізми»та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фотоколаж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із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екскурсії</a:t>
            </a:r>
            <a:r>
              <a:rPr lang="ru-RU" sz="1800" dirty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</a:b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Очікуваний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результат:навчитися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розпізнавати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прості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механізми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в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техніці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та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їх</a:t>
            </a:r>
            <a:r>
              <a:rPr lang="ru-RU" sz="1800" dirty="0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  <a:latin typeface="+mn-lt"/>
                <a:cs typeface="Aharoni" panose="02010803020104030203" pitchFamily="2" charset="-79"/>
              </a:rPr>
              <a:t>використання</a:t>
            </a:r>
            <a:endParaRPr lang="ru-RU" sz="1800" dirty="0">
              <a:solidFill>
                <a:schemeClr val="bg1"/>
              </a:solidFill>
              <a:latin typeface="+mn-lt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7690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483" y="-66101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8852520" cy="4673141"/>
          </a:xfrm>
        </p:spPr>
        <p:txBody>
          <a:bodyPr>
            <a:noAutofit/>
          </a:bodyPr>
          <a:lstStyle/>
          <a:p>
            <a:pPr algn="ctr"/>
            <a:r>
              <a:rPr lang="uk-UA" sz="24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Важелі </a:t>
            </a:r>
            <a:r>
              <a:rPr lang="uk-UA" sz="24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- педалі, ручки </a:t>
            </a:r>
            <a:r>
              <a:rPr lang="uk-UA" sz="24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тормозу в велосипедах</a:t>
            </a:r>
            <a:endParaRPr lang="ru-RU" sz="2400" dirty="0">
              <a:solidFill>
                <a:schemeClr val="tx1"/>
              </a:solidFill>
              <a:effectLst/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186" y="3412595"/>
            <a:ext cx="4477194" cy="2984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C:\Users\Maria\Desktop\viber imag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3646048" cy="344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46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77" y="-102016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8435"/>
            <a:ext cx="8852520" cy="4673141"/>
          </a:xfrm>
        </p:spPr>
        <p:txBody>
          <a:bodyPr>
            <a:noAutofit/>
          </a:bodyPr>
          <a:lstStyle/>
          <a:p>
            <a:pPr algn="ctr"/>
            <a:r>
              <a:rPr lang="ru-RU" sz="2000" dirty="0" err="1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Важелі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:</a:t>
            </a:r>
            <a:r>
              <a:rPr lang="ru-RU" sz="2000" dirty="0" err="1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педалі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в </a:t>
            </a:r>
            <a:r>
              <a:rPr lang="ru-RU" sz="2000" dirty="0" err="1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автомобілях,тракторах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.</a:t>
            </a:r>
            <a:r>
              <a:rPr lang="ru-RU" sz="20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важіль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перемикання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коробки передач в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автомобілі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.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Коротке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плече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важеля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та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його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частина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що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ми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бачимо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в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салоні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.</a:t>
            </a:r>
            <a:b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</a:b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Довге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плече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важеля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приховано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під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днищем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автомобіля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і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довше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короткого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приблизно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в два рази.</a:t>
            </a:r>
            <a:b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</a:b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Коли ми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переставляємо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важіль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з одного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положення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до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іншого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довге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плече в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коробці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передач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перемикає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відповідні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механізми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.</a:t>
            </a:r>
            <a:b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</a:b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Наприклад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у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спортивних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автомобілях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для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більш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швидкого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перемикання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передач,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важіль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зазвичай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встановлюють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короткий, і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діапазон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його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ходу так само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роблять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коротким.</a:t>
            </a:r>
            <a:b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</a:b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Проте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в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цьому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випадку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водію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необхідно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докладати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більше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зусиль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щоб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перемкнути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передачу.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Навпаки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</a:t>
            </a:r>
            <a:r>
              <a:rPr lang="ru-RU" sz="14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у </a:t>
            </a:r>
            <a:r>
              <a:rPr lang="ru-RU" sz="1400" dirty="0" err="1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вантажних</a:t>
            </a:r>
            <a:r>
              <a:rPr lang="ru-RU" sz="14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автомобілях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де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механізми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самі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по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собі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важчі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важіль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роблять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довшим</a:t>
            </a:r>
            <a:r>
              <a:rPr lang="ru-RU" sz="14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і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діапазон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його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ходу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також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довший</a:t>
            </a:r>
            <a:r>
              <a:rPr lang="ru-RU" sz="1400" dirty="0" smtClean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,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ніж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 в легковому </a:t>
            </a:r>
            <a:r>
              <a:rPr lang="ru-RU" sz="1400" dirty="0" err="1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автомобілі</a:t>
            </a:r>
            <a: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  <a:t>.</a:t>
            </a:r>
            <a:br>
              <a:rPr lang="ru-RU" sz="1400" dirty="0">
                <a:solidFill>
                  <a:schemeClr val="tx1"/>
                </a:solidFill>
                <a:effectLst/>
                <a:latin typeface="+mn-lt"/>
                <a:cs typeface="Aharoni" panose="02010803020104030203" pitchFamily="2" charset="-79"/>
              </a:rPr>
            </a:br>
            <a:endParaRPr lang="ru-RU" sz="1400" dirty="0">
              <a:solidFill>
                <a:schemeClr val="tx1"/>
              </a:solidFill>
              <a:effectLst/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409791"/>
            <a:ext cx="3455987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89040"/>
            <a:ext cx="3743325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388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12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6673"/>
            <a:ext cx="8852520" cy="4313100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Рукоятки лещат та верстатів-приклади важелів</a:t>
            </a:r>
            <a:endParaRPr lang="ru-RU" sz="2800" dirty="0">
              <a:solidFill>
                <a:schemeClr val="tx1">
                  <a:lumMod val="75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3" y="1484784"/>
            <a:ext cx="4335909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ÐÐ°ÑÑÐ¸Ð½ÐºÐ¸ Ð¿Ð¾ Ð·Ð°Ð¿ÑÐ¾ÑÑ ÑÐ¾ÑÐ¾ ÑÑÐºÐ¾ÑÑÐºÐ¸ Ð²ÐµÑÑÑÐ°ÑÑÐ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89040"/>
            <a:ext cx="3852139" cy="288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02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32657"/>
            <a:ext cx="8852520" cy="2664295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Прикладом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важеля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що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дає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програш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у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силі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, є весло.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Це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необхідно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для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отримання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виграшу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в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відстані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. Чим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довше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частина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весла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опускається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в воду,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тим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більше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його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радіус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обертання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і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швидкість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руху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573016"/>
            <a:ext cx="4840381" cy="322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8820"/>
            <a:ext cx="3888432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950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52" y="-8247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260314" cy="6597351"/>
          </a:xfrm>
        </p:spPr>
        <p:txBody>
          <a:bodyPr>
            <a:noAutofit/>
          </a:bodyPr>
          <a:lstStyle/>
          <a:p>
            <a:pPr algn="ctr"/>
            <a:r>
              <a:rPr lang="uk-UA" sz="2000" dirty="0" err="1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Кусачки,ножиці</a:t>
            </a:r>
            <a:r>
              <a:rPr lang="uk-UA" sz="20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 для різання </a:t>
            </a:r>
            <a:r>
              <a:rPr lang="uk-UA" sz="2000" dirty="0" err="1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металу,гайкові</a:t>
            </a:r>
            <a:r>
              <a:rPr lang="uk-UA" sz="20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 ключі</a:t>
            </a:r>
            <a:endParaRPr lang="ru-RU" sz="2000" dirty="0">
              <a:solidFill>
                <a:schemeClr val="tx1"/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5" name="Google Shape;210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5450" y="2208094"/>
            <a:ext cx="3140485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8094"/>
            <a:ext cx="2844316" cy="2268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797152"/>
            <a:ext cx="279624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99" y="4869160"/>
            <a:ext cx="3254335" cy="180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-171400"/>
            <a:ext cx="87484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err="1" smtClean="0">
                <a:solidFill>
                  <a:schemeClr val="bg1"/>
                </a:solidFill>
              </a:rPr>
              <a:t>Гайковий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ключ-</a:t>
            </a:r>
            <a:r>
              <a:rPr lang="ru-RU" dirty="0" err="1">
                <a:solidFill>
                  <a:schemeClr val="bg1"/>
                </a:solidFill>
              </a:rPr>
              <a:t>це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важель</a:t>
            </a:r>
            <a:r>
              <a:rPr lang="ru-RU" dirty="0">
                <a:solidFill>
                  <a:schemeClr val="bg1"/>
                </a:solidFill>
              </a:rPr>
              <a:t>, за </a:t>
            </a:r>
            <a:r>
              <a:rPr lang="ru-RU" dirty="0" err="1">
                <a:solidFill>
                  <a:schemeClr val="bg1"/>
                </a:solidFill>
              </a:rPr>
              <a:t>допомогою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якого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здійснюється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відкручування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або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закручування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гайок</a:t>
            </a:r>
            <a:r>
              <a:rPr lang="ru-RU" dirty="0">
                <a:solidFill>
                  <a:schemeClr val="bg1"/>
                </a:solidFill>
              </a:rPr>
              <a:t> ,</a:t>
            </a:r>
            <a:r>
              <a:rPr lang="ru-RU" dirty="0" err="1" smtClean="0">
                <a:solidFill>
                  <a:schemeClr val="bg1"/>
                </a:solidFill>
              </a:rPr>
              <a:t>болтів</a:t>
            </a:r>
            <a:r>
              <a:rPr lang="ru-RU" dirty="0">
                <a:solidFill>
                  <a:schemeClr val="bg1"/>
                </a:solidFill>
              </a:rPr>
              <a:t>. Чим </a:t>
            </a:r>
            <a:r>
              <a:rPr lang="ru-RU" dirty="0" err="1" smtClean="0">
                <a:solidFill>
                  <a:schemeClr val="bg1"/>
                </a:solidFill>
              </a:rPr>
              <a:t>довша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рукоятка, </a:t>
            </a:r>
            <a:r>
              <a:rPr lang="ru-RU" dirty="0" err="1">
                <a:solidFill>
                  <a:schemeClr val="bg1"/>
                </a:solidFill>
              </a:rPr>
              <a:t>тим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легше</a:t>
            </a:r>
            <a:r>
              <a:rPr lang="ru-RU" dirty="0">
                <a:solidFill>
                  <a:schemeClr val="bg1"/>
                </a:solidFill>
              </a:rPr>
              <a:t> буде </a:t>
            </a:r>
            <a:r>
              <a:rPr lang="ru-RU" dirty="0" err="1" smtClean="0">
                <a:solidFill>
                  <a:schemeClr val="bg1"/>
                </a:solidFill>
              </a:rPr>
              <a:t>здійснювати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дію</a:t>
            </a:r>
            <a:r>
              <a:rPr lang="ru-RU" dirty="0">
                <a:solidFill>
                  <a:schemeClr val="bg1"/>
                </a:solidFill>
              </a:rPr>
              <a:t>. Так, при </a:t>
            </a:r>
            <a:r>
              <a:rPr lang="ru-RU" dirty="0" err="1">
                <a:solidFill>
                  <a:schemeClr val="bg1"/>
                </a:solidFill>
              </a:rPr>
              <a:t>роботі</a:t>
            </a:r>
            <a:r>
              <a:rPr lang="ru-RU" dirty="0">
                <a:solidFill>
                  <a:schemeClr val="bg1"/>
                </a:solidFill>
              </a:rPr>
              <a:t> з </a:t>
            </a:r>
            <a:r>
              <a:rPr lang="ru-RU" dirty="0" err="1">
                <a:solidFill>
                  <a:schemeClr val="bg1"/>
                </a:solidFill>
              </a:rPr>
              <a:t>важкими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або</a:t>
            </a:r>
            <a:r>
              <a:rPr lang="ru-RU" dirty="0">
                <a:solidFill>
                  <a:schemeClr val="bg1"/>
                </a:solidFill>
              </a:rPr>
              <a:t> великими гайками і </a:t>
            </a:r>
            <a:r>
              <a:rPr lang="ru-RU" dirty="0" smtClean="0">
                <a:solidFill>
                  <a:schemeClr val="bg1"/>
                </a:solidFill>
              </a:rPr>
              <a:t>болтами, </a:t>
            </a:r>
            <a:r>
              <a:rPr lang="ru-RU" dirty="0">
                <a:solidFill>
                  <a:schemeClr val="bg1"/>
                </a:solidFill>
              </a:rPr>
              <a:t>при </a:t>
            </a:r>
            <a:r>
              <a:rPr lang="ru-RU" dirty="0" err="1">
                <a:solidFill>
                  <a:schemeClr val="bg1"/>
                </a:solidFill>
              </a:rPr>
              <a:t>ремонті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складних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механізмів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верстатів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автомобілів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застосовують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ключі</a:t>
            </a:r>
            <a:r>
              <a:rPr lang="ru-RU" dirty="0">
                <a:solidFill>
                  <a:schemeClr val="bg1"/>
                </a:solidFill>
              </a:rPr>
              <a:t> з рукоятками до одного метра в </a:t>
            </a:r>
            <a:r>
              <a:rPr lang="ru-RU" dirty="0" err="1">
                <a:solidFill>
                  <a:schemeClr val="bg1"/>
                </a:solidFill>
              </a:rPr>
              <a:t>довжину</a:t>
            </a:r>
            <a:r>
              <a:rPr lang="ru-RU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0144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91" y="-47319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260314" cy="6597351"/>
          </a:xfrm>
        </p:spPr>
        <p:txBody>
          <a:bodyPr>
            <a:noAutofit/>
          </a:bodyPr>
          <a:lstStyle/>
          <a:p>
            <a:pPr algn="ctr"/>
            <a:r>
              <a:rPr lang="uk-UA" sz="4400" dirty="0" smtClean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>Простий механізм-Блок</a:t>
            </a:r>
            <a:endParaRPr lang="ru-RU" sz="4400" dirty="0">
              <a:solidFill>
                <a:schemeClr val="tx1"/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730" y="1139118"/>
            <a:ext cx="5904656" cy="48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03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900" y="-17140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8641"/>
            <a:ext cx="8852520" cy="4601132"/>
          </a:xfrm>
        </p:spPr>
        <p:txBody>
          <a:bodyPr>
            <a:noAutofit/>
          </a:bodyPr>
          <a:lstStyle/>
          <a:p>
            <a:pPr algn="ctr"/>
            <a:r>
              <a:rPr lang="uk-UA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Лебідка-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машина для </a:t>
            </a:r>
            <a:r>
              <a:rPr lang="ru-RU" sz="2800" b="0" cap="none" dirty="0" err="1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піднімання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  </a:t>
            </a:r>
            <a:r>
              <a:rPr lang="ru-RU" sz="2800" b="0" cap="none" dirty="0" err="1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або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ru-RU" sz="2800" b="0" cap="none" dirty="0" err="1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переміщення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ru-RU" sz="2800" b="0" cap="none" dirty="0" err="1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вантажів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 за </a:t>
            </a:r>
            <a:r>
              <a:rPr lang="ru-RU" sz="2800" b="0" cap="none" dirty="0" err="1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допомогою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 тягового каната </a:t>
            </a:r>
            <a:r>
              <a:rPr lang="ru-RU" sz="2800" b="0" cap="none" dirty="0" err="1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чи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 </a:t>
            </a:r>
            <a:r>
              <a:rPr lang="ru-RU" sz="2800" b="0" cap="none" dirty="0" err="1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ланцюга</a:t>
            </a:r>
            <a:r>
              <a:rPr lang="ru-RU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. </a:t>
            </a:r>
            <a:endParaRPr lang="ru-RU" sz="2800" dirty="0">
              <a:solidFill>
                <a:schemeClr val="tx1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423988"/>
            <a:ext cx="74866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0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456984" cy="4457116"/>
          </a:xfrm>
        </p:spPr>
        <p:txBody>
          <a:bodyPr>
            <a:noAutofit/>
          </a:bodyPr>
          <a:lstStyle/>
          <a:p>
            <a:pPr algn="ctr"/>
            <a:r>
              <a:rPr lang="vi-VN" sz="2800" b="0" cap="none" dirty="0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Поліспаст</a:t>
            </a:r>
            <a:r>
              <a:rPr lang="uk-UA" sz="2800" b="0" cap="none" dirty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-вантажопідйомний пристрій, з кількох рухомих блоків, що їх огинає канат (або трос), що призначений для виграшу в силі або у швидкості.</a:t>
            </a:r>
            <a:endParaRPr lang="ru-RU" sz="2800" dirty="0">
              <a:solidFill>
                <a:schemeClr val="tx1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5" name="Picture 2" descr="C:\Users\Maria\Desktop\важелі\Mercator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8840"/>
            <a:ext cx="318535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ÐÐ¾Ð»Ð¸ÑÐ¿Ð°ÑÑ 4:1 Ð½Ð° Ð±Ð°Ð·Ðµ Rock Exoti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60848"/>
            <a:ext cx="323850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0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04665"/>
            <a:ext cx="8852520" cy="4385108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Кабестан-</a:t>
            </a:r>
            <a:r>
              <a:rPr lang="ru-RU" sz="2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вертикальний</a:t>
            </a:r>
            <a:r>
              <a:rPr lang="ru-RU" sz="2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коловорот на суднах для </a:t>
            </a:r>
            <a:r>
              <a:rPr lang="ru-RU" sz="2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піднімання</a:t>
            </a:r>
            <a:r>
              <a:rPr lang="ru-RU" sz="2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й </a:t>
            </a:r>
            <a:r>
              <a:rPr lang="ru-RU" sz="2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опускання</a:t>
            </a:r>
            <a:r>
              <a:rPr lang="ru-RU" sz="2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якоря, </a:t>
            </a:r>
            <a:r>
              <a:rPr lang="ru-RU" sz="2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піднімання</a:t>
            </a:r>
            <a:r>
              <a:rPr lang="ru-RU" sz="2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важких</a:t>
            </a:r>
            <a:r>
              <a:rPr lang="ru-RU" sz="2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речей. </a:t>
            </a:r>
            <a:r>
              <a:rPr lang="ru-RU" sz="2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Являє</a:t>
            </a:r>
            <a:r>
              <a:rPr lang="ru-RU" sz="2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собою </a:t>
            </a:r>
            <a:r>
              <a:rPr lang="ru-RU" sz="2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лебідку</a:t>
            </a:r>
            <a:r>
              <a:rPr lang="ru-RU" sz="2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з барабаном на вертикальному валу</a:t>
            </a:r>
          </a:p>
        </p:txBody>
      </p:sp>
      <p:pic>
        <p:nvPicPr>
          <p:cNvPr id="6146" name="Picture 2" descr="C:\Users\Maria\Desktop\kabest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100" y="2708920"/>
            <a:ext cx="489654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81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02" y="-8247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260314" cy="6597351"/>
          </a:xfrm>
        </p:spPr>
        <p:txBody>
          <a:bodyPr>
            <a:noAutofit/>
          </a:bodyPr>
          <a:lstStyle/>
          <a:p>
            <a:pPr algn="ctr"/>
            <a:r>
              <a:rPr lang="uk-UA" sz="2000" dirty="0" smtClean="0">
                <a:solidFill>
                  <a:srgbClr val="002060"/>
                </a:solidFill>
                <a:latin typeface="AA Futured" pitchFamily="2" charset="-52"/>
                <a:cs typeface="Aharoni" panose="02010803020104030203" pitchFamily="2" charset="-79"/>
              </a:rPr>
              <a:t>Похила площина</a:t>
            </a:r>
            <a:r>
              <a:rPr lang="uk-UA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</a:br>
            <a:r>
              <a:rPr lang="vi-VN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Фунікул</a:t>
            </a:r>
            <a:r>
              <a:rPr lang="uk-UA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е</a:t>
            </a:r>
            <a:r>
              <a:rPr lang="vi-VN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р— </a:t>
            </a:r>
            <a:r>
              <a:rPr lang="vi-VN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рейковий транспортний засіб з канатною тягою для перевезення </a:t>
            </a:r>
            <a:r>
              <a:rPr lang="vi-VN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людей</a:t>
            </a:r>
            <a:r>
              <a:rPr lang="uk-UA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,</a:t>
            </a:r>
            <a:r>
              <a:rPr lang="vi-VN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vi-VN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або вантажів по крутій трасі. Фунікулер є спеціалізованим транспортом, що використовується в умовах складного рельєфу місцевості.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Лінії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фунікулера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виконуючи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транспортну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роботу,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одночасно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часто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стають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атракціоном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, предметом </a:t>
            </a:r>
            <a:r>
              <a:rPr lang="ru-RU" sz="18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уваги</a:t>
            </a:r>
            <a:r>
              <a:rPr lang="ru-RU" sz="18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туристів</a:t>
            </a:r>
            <a:r>
              <a:rPr lang="ru-RU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.</a:t>
            </a:r>
            <a:r>
              <a:rPr lang="uk-UA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1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Світлини Київського фунікулера в 1910 році та сучасні</a:t>
            </a:r>
            <a:endParaRPr lang="ru-RU" sz="1800" dirty="0">
              <a:solidFill>
                <a:schemeClr val="tx1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825552"/>
            <a:ext cx="279974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https://upload.wikimedia.org/wikipedia/uk/b/b5/%D0%9A%D0%B8%D1%97%D0%B2%D1%81%D1%8C%D0%BA%D0%B8%D0%B9_%D1%84%D1%83%D0%BD%D1%96%D0%BA%D1%83%D0%BB%D0%B5%D1%80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4181475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02" y="-8247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260314" cy="6597351"/>
          </a:xfrm>
        </p:spPr>
        <p:txBody>
          <a:bodyPr>
            <a:noAutofit/>
          </a:bodyPr>
          <a:lstStyle/>
          <a:p>
            <a:pPr algn="ctr"/>
            <a:endParaRPr lang="ru-RU" sz="1800" dirty="0">
              <a:solidFill>
                <a:schemeClr val="tx1">
                  <a:lumMod val="75000"/>
                </a:schemeClr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12845"/>
            <a:ext cx="85689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Існує</a:t>
            </a:r>
            <a:r>
              <a:rPr lang="ru-RU" sz="2400" dirty="0"/>
              <a:t> </a:t>
            </a:r>
            <a:r>
              <a:rPr lang="ru-RU" sz="2400" dirty="0" err="1"/>
              <a:t>кілька</a:t>
            </a:r>
            <a:r>
              <a:rPr lang="ru-RU" sz="2400" dirty="0"/>
              <a:t> </a:t>
            </a:r>
            <a:r>
              <a:rPr lang="ru-RU" sz="2400" dirty="0" err="1"/>
              <a:t>типів</a:t>
            </a:r>
            <a:r>
              <a:rPr lang="ru-RU" sz="2400" dirty="0"/>
              <a:t> </a:t>
            </a:r>
            <a:r>
              <a:rPr lang="ru-RU" sz="2400" dirty="0" err="1"/>
              <a:t>фунікулерів</a:t>
            </a:r>
            <a:r>
              <a:rPr lang="ru-RU" sz="2400" dirty="0"/>
              <a:t>. </a:t>
            </a:r>
            <a:r>
              <a:rPr lang="ru-RU" sz="2400" dirty="0" err="1"/>
              <a:t>Найпоширенішою</a:t>
            </a:r>
            <a:r>
              <a:rPr lang="ru-RU" sz="2400" dirty="0"/>
              <a:t> є схема з </a:t>
            </a:r>
            <a:r>
              <a:rPr lang="ru-RU" sz="2400" dirty="0" err="1"/>
              <a:t>двома</a:t>
            </a:r>
            <a:r>
              <a:rPr lang="ru-RU" sz="2400" dirty="0"/>
              <a:t> вагонами, </a:t>
            </a:r>
            <a:r>
              <a:rPr lang="ru-RU" sz="2400" dirty="0" err="1"/>
              <a:t>жорстко</a:t>
            </a:r>
            <a:r>
              <a:rPr lang="ru-RU" sz="2400" dirty="0"/>
              <a:t> </a:t>
            </a:r>
            <a:r>
              <a:rPr lang="ru-RU" sz="2400" dirty="0" err="1"/>
              <a:t>з'єднаними</a:t>
            </a:r>
            <a:r>
              <a:rPr lang="ru-RU" sz="2400" dirty="0"/>
              <a:t> канатом, </a:t>
            </a:r>
            <a:r>
              <a:rPr lang="ru-RU" sz="2400" dirty="0" err="1"/>
              <a:t>перекинутим</a:t>
            </a:r>
            <a:r>
              <a:rPr lang="ru-RU" sz="2400" dirty="0"/>
              <a:t> через </a:t>
            </a:r>
            <a:r>
              <a:rPr lang="ru-RU" sz="2400" dirty="0" err="1"/>
              <a:t>двигун</a:t>
            </a:r>
            <a:r>
              <a:rPr lang="ru-RU" sz="2400" dirty="0"/>
              <a:t>, </a:t>
            </a:r>
            <a:r>
              <a:rPr lang="ru-RU" sz="2400" dirty="0" err="1"/>
              <a:t>розміщений</a:t>
            </a:r>
            <a:r>
              <a:rPr lang="ru-RU" sz="2400" dirty="0"/>
              <a:t> на </a:t>
            </a:r>
            <a:r>
              <a:rPr lang="ru-RU" sz="2400" dirty="0" err="1"/>
              <a:t>верхній</a:t>
            </a:r>
            <a:r>
              <a:rPr lang="ru-RU" sz="2400" dirty="0"/>
              <a:t> </a:t>
            </a:r>
            <a:r>
              <a:rPr lang="ru-RU" sz="2400" dirty="0" err="1"/>
              <a:t>станції</a:t>
            </a:r>
            <a:r>
              <a:rPr lang="ru-RU" sz="2400" dirty="0"/>
              <a:t>. У </a:t>
            </a:r>
            <a:r>
              <a:rPr lang="ru-RU" sz="2400" dirty="0" err="1"/>
              <a:t>такій</a:t>
            </a:r>
            <a:r>
              <a:rPr lang="ru-RU" sz="2400" dirty="0"/>
              <a:t> </a:t>
            </a:r>
            <a:r>
              <a:rPr lang="ru-RU" sz="2400" dirty="0" err="1"/>
              <a:t>схемі</a:t>
            </a:r>
            <a:r>
              <a:rPr lang="ru-RU" sz="2400" dirty="0"/>
              <a:t> </a:t>
            </a:r>
            <a:r>
              <a:rPr lang="ru-RU" sz="2400" dirty="0" err="1"/>
              <a:t>двигун</a:t>
            </a:r>
            <a:r>
              <a:rPr lang="ru-RU" sz="2400" dirty="0"/>
              <a:t> </a:t>
            </a:r>
            <a:r>
              <a:rPr lang="ru-RU" sz="2400" dirty="0" err="1"/>
              <a:t>розташований</a:t>
            </a:r>
            <a:r>
              <a:rPr lang="ru-RU" sz="2400" dirty="0"/>
              <a:t> не на самому </a:t>
            </a:r>
            <a:r>
              <a:rPr lang="ru-RU" sz="2400" dirty="0" err="1"/>
              <a:t>вагоні</a:t>
            </a:r>
            <a:r>
              <a:rPr lang="ru-RU" sz="2400" dirty="0"/>
              <a:t>, а на </a:t>
            </a:r>
            <a:r>
              <a:rPr lang="ru-RU" sz="2400" dirty="0" err="1"/>
              <a:t>спеціальній</a:t>
            </a:r>
            <a:r>
              <a:rPr lang="ru-RU" sz="2400" dirty="0"/>
              <a:t> </a:t>
            </a:r>
            <a:r>
              <a:rPr lang="ru-RU" sz="2400" dirty="0" err="1"/>
              <a:t>станції</a:t>
            </a:r>
            <a:r>
              <a:rPr lang="ru-RU" sz="2400" dirty="0"/>
              <a:t>. </a:t>
            </a:r>
            <a:r>
              <a:rPr lang="ru-RU" sz="2400" dirty="0" err="1"/>
              <a:t>Двигун</a:t>
            </a:r>
            <a:r>
              <a:rPr lang="ru-RU" sz="2400" dirty="0"/>
              <a:t> приводить в </a:t>
            </a:r>
            <a:r>
              <a:rPr lang="ru-RU" sz="2400" dirty="0" err="1"/>
              <a:t>рух</a:t>
            </a:r>
            <a:r>
              <a:rPr lang="ru-RU" sz="2400" dirty="0"/>
              <a:t> </a:t>
            </a:r>
            <a:r>
              <a:rPr lang="ru-RU" sz="2400" dirty="0" err="1"/>
              <a:t>перекинутий</a:t>
            </a:r>
            <a:r>
              <a:rPr lang="ru-RU" sz="2400" dirty="0"/>
              <a:t> через </a:t>
            </a:r>
            <a:r>
              <a:rPr lang="ru-RU" sz="2400" dirty="0" err="1"/>
              <a:t>нього</a:t>
            </a:r>
            <a:r>
              <a:rPr lang="ru-RU" sz="2400" dirty="0"/>
              <a:t> і </a:t>
            </a:r>
            <a:r>
              <a:rPr lang="ru-RU" sz="2400" dirty="0" err="1"/>
              <a:t>покладений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dirty="0" err="1"/>
              <a:t>опорними</a:t>
            </a:r>
            <a:r>
              <a:rPr lang="ru-RU" sz="2400" dirty="0"/>
              <a:t> рейками канат, на </a:t>
            </a:r>
            <a:r>
              <a:rPr lang="ru-RU" sz="2400" dirty="0" err="1"/>
              <a:t>кінцях</a:t>
            </a:r>
            <a:r>
              <a:rPr lang="ru-RU" sz="2400" dirty="0"/>
              <a:t> </a:t>
            </a:r>
            <a:r>
              <a:rPr lang="ru-RU" sz="2400" dirty="0" err="1"/>
              <a:t>якого</a:t>
            </a:r>
            <a:r>
              <a:rPr lang="ru-RU" sz="2400" dirty="0"/>
              <a:t> </a:t>
            </a:r>
            <a:r>
              <a:rPr lang="ru-RU" sz="2400" dirty="0" err="1"/>
              <a:t>жорстко</a:t>
            </a:r>
            <a:r>
              <a:rPr lang="ru-RU" sz="2400" dirty="0"/>
              <a:t> </a:t>
            </a:r>
            <a:r>
              <a:rPr lang="ru-RU" sz="2400" dirty="0" err="1"/>
              <a:t>закріплені</a:t>
            </a:r>
            <a:r>
              <a:rPr lang="ru-RU" sz="2400" dirty="0"/>
              <a:t> </a:t>
            </a:r>
            <a:r>
              <a:rPr lang="ru-RU" sz="2400" dirty="0" err="1"/>
              <a:t>вагони</a:t>
            </a:r>
            <a:r>
              <a:rPr lang="ru-RU" sz="2400" dirty="0"/>
              <a:t>. </a:t>
            </a:r>
            <a:r>
              <a:rPr lang="ru-RU" sz="2400" dirty="0" err="1"/>
              <a:t>Вагони</a:t>
            </a:r>
            <a:r>
              <a:rPr lang="ru-RU" sz="2400" dirty="0"/>
              <a:t>, таким чином, </a:t>
            </a:r>
            <a:r>
              <a:rPr lang="ru-RU" sz="2400" dirty="0" err="1"/>
              <a:t>роз'їжджаються</a:t>
            </a:r>
            <a:r>
              <a:rPr lang="ru-RU" sz="2400" dirty="0"/>
              <a:t> в </a:t>
            </a:r>
            <a:r>
              <a:rPr lang="ru-RU" sz="2400" dirty="0" err="1"/>
              <a:t>середині</a:t>
            </a:r>
            <a:r>
              <a:rPr lang="ru-RU" sz="2400" dirty="0"/>
              <a:t> </a:t>
            </a:r>
            <a:r>
              <a:rPr lang="ru-RU" sz="2400" dirty="0" err="1"/>
              <a:t>лінії</a:t>
            </a:r>
            <a:r>
              <a:rPr lang="ru-RU" sz="2400" dirty="0"/>
              <a:t>. </a:t>
            </a:r>
            <a:br>
              <a:rPr lang="ru-RU" sz="2400" dirty="0"/>
            </a:br>
            <a:r>
              <a:rPr lang="ru-RU" sz="2400" dirty="0"/>
              <a:t>Для </a:t>
            </a:r>
            <a:r>
              <a:rPr lang="ru-RU" sz="2400" dirty="0" err="1"/>
              <a:t>фунікулерів</a:t>
            </a:r>
            <a:r>
              <a:rPr lang="ru-RU" sz="2400" dirty="0"/>
              <a:t> </a:t>
            </a:r>
            <a:r>
              <a:rPr lang="ru-RU" sz="2400" dirty="0" err="1"/>
              <a:t>типовими</a:t>
            </a:r>
            <a:r>
              <a:rPr lang="ru-RU" sz="2400" dirty="0"/>
              <a:t> є </a:t>
            </a:r>
            <a:r>
              <a:rPr lang="ru-RU" sz="2400" dirty="0" err="1"/>
              <a:t>відносно</a:t>
            </a:r>
            <a:r>
              <a:rPr lang="ru-RU" sz="2400" dirty="0"/>
              <a:t> </a:t>
            </a:r>
            <a:r>
              <a:rPr lang="ru-RU" sz="2400" dirty="0" err="1"/>
              <a:t>короткі</a:t>
            </a:r>
            <a:r>
              <a:rPr lang="ru-RU" sz="2400" dirty="0"/>
              <a:t> (</a:t>
            </a:r>
            <a:r>
              <a:rPr lang="ru-RU" sz="2400" dirty="0" err="1"/>
              <a:t>декілька</a:t>
            </a:r>
            <a:r>
              <a:rPr lang="ru-RU" sz="2400" dirty="0"/>
              <a:t> </a:t>
            </a:r>
            <a:r>
              <a:rPr lang="ru-RU" sz="2400" dirty="0" err="1"/>
              <a:t>сотень</a:t>
            </a:r>
            <a:r>
              <a:rPr lang="ru-RU" sz="2400" dirty="0"/>
              <a:t> </a:t>
            </a:r>
            <a:r>
              <a:rPr lang="ru-RU" sz="2400" dirty="0" err="1"/>
              <a:t>метрів</a:t>
            </a:r>
            <a:r>
              <a:rPr lang="ru-RU" sz="2400" dirty="0"/>
              <a:t>) </a:t>
            </a:r>
            <a:r>
              <a:rPr lang="ru-RU" sz="2400" dirty="0" err="1"/>
              <a:t>траси</a:t>
            </a:r>
            <a:r>
              <a:rPr lang="ru-RU" sz="2400" dirty="0"/>
              <a:t> з </a:t>
            </a:r>
            <a:r>
              <a:rPr lang="ru-RU" sz="2400" dirty="0" err="1"/>
              <a:t>дуже</a:t>
            </a:r>
            <a:r>
              <a:rPr lang="ru-RU" sz="2400" dirty="0"/>
              <a:t> крутим </a:t>
            </a:r>
            <a:r>
              <a:rPr lang="ru-RU" sz="2400" dirty="0" err="1"/>
              <a:t>нахилом</a:t>
            </a:r>
            <a:r>
              <a:rPr lang="ru-RU" sz="2400" dirty="0"/>
              <a:t>, </a:t>
            </a:r>
            <a:r>
              <a:rPr lang="ru-RU" sz="2400" dirty="0" err="1"/>
              <a:t>Фунікулери</a:t>
            </a:r>
            <a:r>
              <a:rPr lang="ru-RU" sz="2400" dirty="0"/>
              <a:t> </a:t>
            </a:r>
            <a:r>
              <a:rPr lang="ru-RU" sz="2400" dirty="0" err="1"/>
              <a:t>зазвичай</a:t>
            </a:r>
            <a:r>
              <a:rPr lang="ru-RU" sz="2400" dirty="0"/>
              <a:t> </a:t>
            </a:r>
            <a:r>
              <a:rPr lang="ru-RU" sz="2400" dirty="0" err="1"/>
              <a:t>мають</a:t>
            </a:r>
            <a:r>
              <a:rPr lang="ru-RU" sz="2400" dirty="0"/>
              <a:t> </a:t>
            </a:r>
            <a:r>
              <a:rPr lang="ru-RU" sz="2400" dirty="0" err="1"/>
              <a:t>тільки</a:t>
            </a:r>
            <a:r>
              <a:rPr lang="ru-RU" sz="2400" dirty="0"/>
              <a:t> </a:t>
            </a:r>
            <a:r>
              <a:rPr lang="ru-RU" sz="2400" dirty="0" err="1"/>
              <a:t>дві</a:t>
            </a:r>
            <a:r>
              <a:rPr lang="ru-RU" sz="2400" dirty="0"/>
              <a:t> </a:t>
            </a:r>
            <a:r>
              <a:rPr lang="ru-RU" sz="2400" dirty="0" err="1"/>
              <a:t>станції</a:t>
            </a:r>
            <a:r>
              <a:rPr lang="ru-RU" sz="2400" dirty="0"/>
              <a:t> (</a:t>
            </a:r>
            <a:r>
              <a:rPr lang="ru-RU" sz="2400" dirty="0" err="1"/>
              <a:t>верхню</a:t>
            </a:r>
            <a:r>
              <a:rPr lang="ru-RU" sz="2400" dirty="0"/>
              <a:t> і </a:t>
            </a:r>
            <a:r>
              <a:rPr lang="ru-RU" sz="2400" dirty="0" err="1"/>
              <a:t>нижню</a:t>
            </a:r>
            <a:r>
              <a:rPr lang="ru-RU" sz="2400" dirty="0"/>
              <a:t>). В </a:t>
            </a:r>
            <a:r>
              <a:rPr lang="ru-RU" sz="2400" dirty="0" err="1"/>
              <a:t>цьому</a:t>
            </a:r>
            <a:r>
              <a:rPr lang="ru-RU" sz="2400" dirty="0"/>
              <a:t> </a:t>
            </a:r>
            <a:r>
              <a:rPr lang="ru-RU" sz="2400" dirty="0" err="1"/>
              <a:t>випадку</a:t>
            </a:r>
            <a:r>
              <a:rPr lang="ru-RU" sz="2400" dirty="0"/>
              <a:t> вагон </a:t>
            </a:r>
            <a:r>
              <a:rPr lang="ru-RU" sz="2400" dirty="0" err="1"/>
              <a:t>рухається</a:t>
            </a:r>
            <a:r>
              <a:rPr lang="ru-RU" sz="2400" dirty="0"/>
              <a:t> по </a:t>
            </a:r>
            <a:r>
              <a:rPr lang="ru-RU" sz="2400" dirty="0" err="1"/>
              <a:t>трасі</a:t>
            </a:r>
            <a:r>
              <a:rPr lang="ru-RU" sz="2400" dirty="0"/>
              <a:t> без </a:t>
            </a:r>
            <a:r>
              <a:rPr lang="ru-RU" sz="2400" dirty="0" err="1"/>
              <a:t>зупинки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початку до </a:t>
            </a:r>
            <a:r>
              <a:rPr lang="ru-RU" sz="2400" dirty="0" err="1" smtClean="0"/>
              <a:t>кінця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2003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9144000" cy="6741367"/>
          </a:xfrm>
        </p:spPr>
        <p:txBody>
          <a:bodyPr>
            <a:noAutofit/>
          </a:bodyPr>
          <a:lstStyle/>
          <a:p>
            <a:pPr lvl="0" algn="l">
              <a:spcBef>
                <a:spcPts val="0"/>
              </a:spcBef>
            </a:pPr>
            <a:r>
              <a:rPr lang="vi-VN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Ескала</a:t>
            </a:r>
            <a:r>
              <a:rPr lang="uk-UA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а</a:t>
            </a:r>
            <a:r>
              <a:rPr lang="vi-VN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тор— </a:t>
            </a:r>
            <a:r>
              <a:rPr lang="vi-VN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транспортний пристрій, рухома доріжка у вигляді похилих сходів з рухомими горизонтальними сходинками для переміщення людей </a:t>
            </a:r>
            <a:r>
              <a:rPr lang="vi-VN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у </a:t>
            </a:r>
            <a:r>
              <a:rPr lang="vi-VN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висотних громадських будівлях: магазинах, станціях </a:t>
            </a:r>
            <a:r>
              <a:rPr lang="vi-VN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метрополітену</a:t>
            </a:r>
            <a:r>
              <a:rPr lang="vi-VN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, готелях, вокзалах, аеропортах</a:t>
            </a:r>
            <a:r>
              <a:rPr lang="vi-VN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.</a:t>
            </a:r>
            <a:r>
              <a:rPr lang="uk-UA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Світлина </a:t>
            </a:r>
            <a:r>
              <a:rPr lang="ru-RU" sz="20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Ескалатора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станції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«Театральна»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Київського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метрополітену</a:t>
            </a:r>
            <a:r>
              <a:rPr lang="uk-UA" sz="1600" dirty="0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uk-UA" sz="1600" dirty="0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</a:br>
            <a:r>
              <a:rPr lang="uk-UA" sz="1600" dirty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uk-UA" sz="1600" dirty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</a:br>
            <a:endParaRPr lang="uk-UA" sz="1600" dirty="0">
              <a:solidFill>
                <a:schemeClr val="tx1">
                  <a:lumMod val="75000"/>
                </a:schemeClr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2708920"/>
            <a:ext cx="4981939" cy="373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72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9144000" cy="6741367"/>
          </a:xfrm>
        </p:spPr>
        <p:txBody>
          <a:bodyPr>
            <a:noAutofit/>
          </a:bodyPr>
          <a:lstStyle/>
          <a:p>
            <a:pPr lvl="0" algn="l">
              <a:spcBef>
                <a:spcPts val="0"/>
              </a:spcBef>
            </a:pPr>
            <a:r>
              <a:rPr lang="uk-UA" sz="1600" dirty="0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uk-UA" sz="1600" dirty="0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</a:br>
            <a:r>
              <a:rPr lang="uk-UA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Конвеєр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(з роликами для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зменшення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тертя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) - транспортер, машина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безперервної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дії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для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переміщення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сипких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,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кускових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або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штучних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вантажів</a:t>
            </a:r>
            <a:r>
              <a:rPr lang="ru-RU" sz="24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262" y="2204864"/>
            <a:ext cx="6638925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258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60649"/>
            <a:ext cx="8748464" cy="4529124"/>
          </a:xfrm>
        </p:spPr>
        <p:txBody>
          <a:bodyPr>
            <a:noAutofit/>
          </a:bodyPr>
          <a:lstStyle/>
          <a:p>
            <a:pPr algn="ctr"/>
            <a:r>
              <a:rPr lang="uk-UA" altLang="ru-RU" sz="2900" b="0" i="1" u="sng" kern="0" cap="none" dirty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cs typeface="Arial"/>
              </a:rPr>
              <a:t>Гвинт – металевий стрижень зі спіральним різьбленням і голівкою для обертання навколо осі.</a:t>
            </a:r>
            <a:r>
              <a:rPr lang="ru-RU" altLang="ru-RU" sz="2900" b="0" i="1" u="sng" kern="0" cap="none" dirty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cs typeface="Arial"/>
              </a:rPr>
              <a:t/>
            </a:r>
            <a:br>
              <a:rPr lang="ru-RU" altLang="ru-RU" sz="2900" b="0" i="1" u="sng" kern="0" cap="none" dirty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cs typeface="Arial"/>
              </a:rPr>
            </a:br>
            <a:endParaRPr lang="ru-RU" sz="9600" dirty="0">
              <a:solidFill>
                <a:schemeClr val="tx1">
                  <a:lumMod val="75000"/>
                </a:schemeClr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07" y="1916832"/>
            <a:ext cx="399097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73016"/>
            <a:ext cx="3660777" cy="300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45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15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9144000" cy="6741367"/>
          </a:xfrm>
        </p:spPr>
        <p:txBody>
          <a:bodyPr>
            <a:noAutofit/>
          </a:bodyPr>
          <a:lstStyle/>
          <a:p>
            <a:pPr lvl="0" algn="l">
              <a:spcBef>
                <a:spcPts val="0"/>
              </a:spcBef>
            </a:pP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Колесо –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простий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механізм,призначений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для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перетворення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поступального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руху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в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обертовий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 і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навпаки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+mn-lt"/>
                <a:cs typeface="Aharoni" panose="02010803020104030203" pitchFamily="2" charset="-79"/>
              </a:rPr>
              <a:t>.</a:t>
            </a:r>
            <a:r>
              <a:rPr lang="ru-RU" sz="1600" dirty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ru-RU" sz="1600" dirty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</a:br>
            <a:endParaRPr lang="uk-UA" sz="1600" dirty="0">
              <a:solidFill>
                <a:schemeClr val="tx1">
                  <a:lumMod val="75000"/>
                </a:schemeClr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81964"/>
            <a:ext cx="3505504" cy="335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873" y="2681964"/>
            <a:ext cx="3916407" cy="3353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701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74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6000" dirty="0" smtClean="0">
                <a:latin typeface="AA Futured" pitchFamily="2" charset="-52"/>
                <a:cs typeface="FrankRuehl" panose="020E0503060101010101" pitchFamily="34" charset="-79"/>
              </a:rPr>
              <a:t>Складні</a:t>
            </a:r>
            <a:r>
              <a:rPr lang="uk-UA" dirty="0" smtClean="0">
                <a:latin typeface="AA Futured" pitchFamily="2" charset="-52"/>
                <a:cs typeface="FrankRuehl" panose="020E0503060101010101" pitchFamily="34" charset="-79"/>
              </a:rPr>
              <a:t> </a:t>
            </a:r>
            <a:r>
              <a:rPr lang="uk-UA" sz="6000" dirty="0" smtClean="0">
                <a:latin typeface="AA Futured" pitchFamily="2" charset="-52"/>
                <a:cs typeface="FrankRuehl" panose="020E0503060101010101" pitchFamily="34" charset="-79"/>
              </a:rPr>
              <a:t>механізми</a:t>
            </a:r>
            <a:endParaRPr lang="ru-RU" sz="6000" dirty="0">
              <a:latin typeface="AA Futured" pitchFamily="2" charset="-52"/>
              <a:cs typeface="FrankRuehl" panose="020E0503060101010101" pitchFamily="34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25144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uk-UA" sz="3200" dirty="0" smtClean="0">
                <a:latin typeface="AllodsWest" panose="02000000000000000000" pitchFamily="2" charset="0"/>
                <a:hlinkClick r:id="rId3" tooltip="Презентація уроку: Момент сили. Умова рівноваги важеля. Блок. Прості механізми."/>
              </a:rPr>
              <a:t>Механізми</a:t>
            </a:r>
            <a:r>
              <a:rPr lang="ru-RU" sz="3200" dirty="0" smtClean="0">
                <a:latin typeface="AllodsWest" panose="02000000000000000000" pitchFamily="2" charset="0"/>
              </a:rPr>
              <a:t>, </a:t>
            </a:r>
            <a:r>
              <a:rPr lang="ru-RU" sz="3200" dirty="0" err="1">
                <a:latin typeface="AllodsWest" panose="02000000000000000000" pitchFamily="2" charset="0"/>
              </a:rPr>
              <a:t>що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ru-RU" sz="3200" dirty="0" err="1">
                <a:latin typeface="AllodsWest" panose="02000000000000000000" pitchFamily="2" charset="0"/>
              </a:rPr>
              <a:t>складаються</a:t>
            </a:r>
            <a:r>
              <a:rPr lang="ru-RU" sz="3200" dirty="0">
                <a:latin typeface="AllodsWest" panose="02000000000000000000" pitchFamily="2" charset="0"/>
              </a:rPr>
              <a:t> з </a:t>
            </a:r>
            <a:r>
              <a:rPr lang="ru-RU" sz="3200" dirty="0" err="1">
                <a:latin typeface="AllodsWest" panose="02000000000000000000" pitchFamily="2" charset="0"/>
              </a:rPr>
              <a:t>двох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ru-RU" sz="3200" dirty="0" err="1">
                <a:latin typeface="AllodsWest" panose="02000000000000000000" pitchFamily="2" charset="0"/>
              </a:rPr>
              <a:t>або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ru-RU" sz="3200" dirty="0" err="1">
                <a:latin typeface="AllodsWest" panose="02000000000000000000" pitchFamily="2" charset="0"/>
              </a:rPr>
              <a:t>більше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ru-RU" sz="3200" dirty="0" err="1">
                <a:latin typeface="AllodsWest" panose="02000000000000000000" pitchFamily="2" charset="0"/>
              </a:rPr>
              <a:t>простих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uk-UA" sz="3200" dirty="0" smtClean="0">
                <a:latin typeface="AllodsWest" panose="02000000000000000000" pitchFamily="2" charset="0"/>
              </a:rPr>
              <a:t>механізмів</a:t>
            </a:r>
            <a:r>
              <a:rPr lang="ru-RU" sz="3200" dirty="0" smtClean="0">
                <a:latin typeface="AllodsWest" panose="02000000000000000000" pitchFamily="2" charset="0"/>
              </a:rPr>
              <a:t>, </a:t>
            </a:r>
            <a:r>
              <a:rPr lang="ru-RU" sz="3200" dirty="0" err="1">
                <a:latin typeface="AllodsWest" panose="02000000000000000000" pitchFamily="2" charset="0"/>
              </a:rPr>
              <a:t>з'єднаних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ru-RU" sz="3200" dirty="0" err="1">
                <a:latin typeface="AllodsWest" panose="02000000000000000000" pitchFamily="2" charset="0"/>
              </a:rPr>
              <a:t>між</a:t>
            </a:r>
            <a:r>
              <a:rPr lang="ru-RU" sz="3200" dirty="0">
                <a:latin typeface="AllodsWest" panose="02000000000000000000" pitchFamily="2" charset="0"/>
              </a:rPr>
              <a:t> собою, </a:t>
            </a:r>
            <a:r>
              <a:rPr lang="ru-RU" sz="3200" dirty="0" err="1">
                <a:latin typeface="AllodsWest" panose="02000000000000000000" pitchFamily="2" charset="0"/>
              </a:rPr>
              <a:t>називають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ru-RU" sz="3200" dirty="0" err="1">
                <a:latin typeface="AllodsWest" panose="02000000000000000000" pitchFamily="2" charset="0"/>
              </a:rPr>
              <a:t>складними</a:t>
            </a:r>
            <a:r>
              <a:rPr lang="ru-RU" sz="3200" dirty="0">
                <a:latin typeface="AllodsWest" panose="02000000000000000000" pitchFamily="2" charset="0"/>
              </a:rPr>
              <a:t> </a:t>
            </a:r>
            <a:r>
              <a:rPr lang="ru-RU" sz="3200" dirty="0" err="1" smtClean="0">
                <a:latin typeface="AllodsWest" panose="02000000000000000000" pitchFamily="2" charset="0"/>
              </a:rPr>
              <a:t>механізмами.</a:t>
            </a:r>
            <a:r>
              <a:rPr lang="ru-RU" dirty="0" err="1" smtClean="0">
                <a:latin typeface="AllodsWest" panose="02000000000000000000" pitchFamily="2" charset="0"/>
              </a:rPr>
              <a:t>Наприклад,домкрат</a:t>
            </a:r>
            <a:r>
              <a:rPr lang="ru-RU" dirty="0">
                <a:latin typeface="AllodsWest" panose="02000000000000000000" pitchFamily="2" charset="0"/>
              </a:rPr>
              <a:t>, </a:t>
            </a:r>
            <a:r>
              <a:rPr lang="ru-RU" dirty="0" err="1">
                <a:latin typeface="AllodsWest" panose="02000000000000000000" pitchFamily="2" charset="0"/>
              </a:rPr>
              <a:t>що</a:t>
            </a:r>
            <a:r>
              <a:rPr lang="ru-RU" dirty="0">
                <a:latin typeface="AllodsWest" panose="02000000000000000000" pitchFamily="2" charset="0"/>
              </a:rPr>
              <a:t> </a:t>
            </a:r>
            <a:r>
              <a:rPr lang="ru-RU" dirty="0" err="1">
                <a:latin typeface="AllodsWest" panose="02000000000000000000" pitchFamily="2" charset="0"/>
              </a:rPr>
              <a:t>складається</a:t>
            </a:r>
            <a:r>
              <a:rPr lang="ru-RU" dirty="0">
                <a:latin typeface="AllodsWest" panose="02000000000000000000" pitchFamily="2" charset="0"/>
              </a:rPr>
              <a:t> з </a:t>
            </a:r>
            <a:r>
              <a:rPr lang="ru-RU" dirty="0" err="1">
                <a:latin typeface="AllodsWest" panose="02000000000000000000" pitchFamily="2" charset="0"/>
              </a:rPr>
              <a:t>важеля</a:t>
            </a:r>
            <a:r>
              <a:rPr lang="ru-RU" dirty="0">
                <a:latin typeface="AllodsWest" panose="02000000000000000000" pitchFamily="2" charset="0"/>
              </a:rPr>
              <a:t> та </a:t>
            </a:r>
            <a:r>
              <a:rPr lang="ru-RU" dirty="0" err="1">
                <a:latin typeface="AllodsWest" panose="02000000000000000000" pitchFamily="2" charset="0"/>
              </a:rPr>
              <a:t>гвинта</a:t>
            </a:r>
            <a:r>
              <a:rPr lang="ru-RU" dirty="0">
                <a:latin typeface="AllodsWest" panose="02000000000000000000" pitchFamily="2" charset="0"/>
              </a:rPr>
              <a:t> й </a:t>
            </a:r>
            <a:r>
              <a:rPr lang="ru-RU" dirty="0" err="1">
                <a:latin typeface="AllodsWest" panose="02000000000000000000" pitchFamily="2" charset="0"/>
              </a:rPr>
              <a:t>інші</a:t>
            </a:r>
            <a:r>
              <a:rPr lang="ru-RU" dirty="0">
                <a:latin typeface="AllodsWest" panose="02000000000000000000" pitchFamily="2" charset="0"/>
              </a:rPr>
              <a:t>.</a:t>
            </a:r>
          </a:p>
          <a:p>
            <a:pPr marL="36576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21087"/>
            <a:ext cx="4763602" cy="2747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24525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6673"/>
            <a:ext cx="8852520" cy="4313100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Крани та </a:t>
            </a:r>
            <a:r>
              <a:rPr lang="uk-UA" sz="2800" dirty="0" err="1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ескаватори</a:t>
            </a:r>
            <a:r>
              <a:rPr lang="uk-UA" sz="2800" dirty="0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-це сукупність </a:t>
            </a:r>
            <a:r>
              <a:rPr lang="uk-UA" sz="2800" dirty="0" err="1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важелів,блоків,коловоротів</a:t>
            </a:r>
            <a:endParaRPr lang="ru-RU" sz="2800" dirty="0">
              <a:solidFill>
                <a:schemeClr val="tx1">
                  <a:lumMod val="75000"/>
                </a:schemeClr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54" y="1628800"/>
            <a:ext cx="26193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19774"/>
            <a:ext cx="25908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418" y="1719774"/>
            <a:ext cx="19050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https://upload.wikimedia.org/wikipedia/commons/thumb/5/57/%D0%95%D0%BA%D1%81%D0%BA%D0%B0%D0%B2%D0%B0%D1%82%D0%BE%D1%80%D0%BC_%D0%BF%D0%BE_%D0%BD%D0%B0%D1%86%D1%96%D0%BE%D0%BD%D0%B0%D0%BB%D1%8C%D0%BD%D0%BE%D0%BC%D1%83_%D0%BF%D0%B0%D1%80%D0%BA%D1%83.JPG/220px-%D0%95%D0%BA%D1%81%D0%BA%D0%B0%D0%B2%D0%B0%D1%82%D0%BE%D1%80%D0%BC_%D0%BF%D0%BE_%D0%BD%D0%B0%D1%86%D1%96%D0%BE%D0%BD%D0%B0%D0%BB%D1%8C%D0%BD%D0%BE%D0%BC%D1%83_%D0%BF%D0%B0%D1%80%D0%BA%D1%8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293096"/>
            <a:ext cx="345638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94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6673"/>
            <a:ext cx="8852520" cy="4313100"/>
          </a:xfrm>
        </p:spPr>
        <p:txBody>
          <a:bodyPr>
            <a:noAutofit/>
          </a:bodyPr>
          <a:lstStyle/>
          <a:p>
            <a:pPr algn="ctr"/>
            <a:r>
              <a:rPr lang="ru-RU" sz="2800" dirty="0" err="1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вивчення</a:t>
            </a:r>
            <a:r>
              <a:rPr lang="ru-RU" sz="2800" dirty="0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 </a:t>
            </a:r>
            <a:r>
              <a:rPr lang="ru-RU" sz="2800" dirty="0" err="1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простих</a:t>
            </a:r>
            <a:r>
              <a:rPr lang="ru-RU" sz="2800" dirty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 </a:t>
            </a:r>
            <a:r>
              <a:rPr lang="ru-RU" sz="2800" dirty="0" err="1" smtClean="0">
                <a:solidFill>
                  <a:schemeClr val="tx1">
                    <a:lumMod val="75000"/>
                  </a:schemeClr>
                </a:solidFill>
                <a:latin typeface="AA Futured" pitchFamily="2" charset="-52"/>
                <a:cs typeface="Aharoni" panose="02010803020104030203" pitchFamily="2" charset="-79"/>
              </a:rPr>
              <a:t>механізмів</a:t>
            </a:r>
            <a:endParaRPr lang="ru-RU" sz="2800" dirty="0">
              <a:solidFill>
                <a:schemeClr val="tx1">
                  <a:lumMod val="75000"/>
                </a:schemeClr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Maria\Desktop\Фото_1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73" y="1052736"/>
            <a:ext cx="7920880" cy="5600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82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6673"/>
            <a:ext cx="8852520" cy="4313100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>
                <a:solidFill>
                  <a:srgbClr val="C00000"/>
                </a:solidFill>
                <a:latin typeface="+mn-lt"/>
                <a:cs typeface="Aharoni" panose="02010803020104030203" pitchFamily="2" charset="-79"/>
              </a:rPr>
              <a:t>Висновок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:Таким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чином, ми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можемо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переконатися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в тому,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що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прості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механізми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дуже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широко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поширені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в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техніці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та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істотно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полегшують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працю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людини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</a:b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У нас на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Україні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працює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Харківський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тракторний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завод,ЗАПОРІЗЬКИЙ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АВТОМОБІЛЕБУДІВНИЙ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ЗАВОД.У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Кременчузі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Полтавської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області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виробляють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також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і 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ескалатори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</a:br>
            <a:r>
              <a:rPr lang="ru-RU" sz="2400" dirty="0" err="1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Н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адіємося,що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з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кожним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роком буде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краще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налагоджуватися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виробництво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української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техніки,де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застосовуватимуться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різні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механізми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і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цим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самим ,ми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зміцнимо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свою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економіку,покращиться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рівень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життя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українців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після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війни</a:t>
            </a:r>
            <a:r>
              <a:rPr lang="ru-RU" sz="240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й</a:t>
            </a:r>
            <a:r>
              <a:rPr lang="ru-RU" sz="240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ми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вийдемо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на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новий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рівень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 у </a:t>
            </a:r>
            <a:r>
              <a:rPr lang="ru-RU" sz="2400" dirty="0" err="1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світі</a:t>
            </a:r>
            <a:r>
              <a:rPr lang="ru-RU" sz="24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AA Futured" pitchFamily="2" charset="-52"/>
                <a:cs typeface="Aharoni" panose="02010803020104030203" pitchFamily="2" charset="-79"/>
              </a:rPr>
            </a:br>
            <a:endParaRPr lang="ru-RU" sz="2400" dirty="0">
              <a:solidFill>
                <a:schemeClr val="tx1"/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5238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6673"/>
            <a:ext cx="8852520" cy="4313100"/>
          </a:xfrm>
        </p:spPr>
        <p:txBody>
          <a:bodyPr>
            <a:noAutofit/>
          </a:bodyPr>
          <a:lstStyle/>
          <a:p>
            <a:pPr algn="ctr"/>
            <a:endParaRPr lang="ru-RU" sz="2800" dirty="0">
              <a:solidFill>
                <a:schemeClr val="tx1"/>
              </a:solidFill>
              <a:latin typeface="AA Futured" pitchFamily="2" charset="-52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Maria\Desktop\halabov-11-6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3" cy="633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32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6673"/>
            <a:ext cx="8852520" cy="4313100"/>
          </a:xfrm>
        </p:spPr>
        <p:txBody>
          <a:bodyPr>
            <a:noAutofit/>
          </a:bodyPr>
          <a:lstStyle/>
          <a:p>
            <a:pPr algn="ctr"/>
            <a:r>
              <a:rPr lang="uk-UA" sz="2800" dirty="0" smtClean="0">
                <a:solidFill>
                  <a:srgbClr val="C00000"/>
                </a:solidFill>
                <a:latin typeface="+mn-lt"/>
                <a:cs typeface="Aharoni" panose="02010803020104030203" pitchFamily="2" charset="-79"/>
              </a:rPr>
              <a:t>Список використаних джерел:</a:t>
            </a:r>
            <a:r>
              <a:rPr lang="uk-UA" sz="2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1.Фізика </a:t>
            </a:r>
            <a:r>
              <a:rPr lang="uk-UA" sz="2800" dirty="0" err="1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В.Г.Бар’яхтар,с.О.Довгий</a:t>
            </a: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 7 клас</a:t>
            </a:r>
            <a:r>
              <a:rPr lang="uk-UA" sz="2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 smtClean="0">
                <a:solidFill>
                  <a:schemeClr val="tx1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2.</a:t>
            </a:r>
            <a:r>
              <a:rPr lang="en-US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  <a:hlinkClick r:id="rId3"/>
              </a:rPr>
              <a:t>https</a:t>
            </a:r>
            <a:r>
              <a:rPr lang="en-US" sz="2800" dirty="0">
                <a:solidFill>
                  <a:srgbClr val="00B0F0"/>
                </a:solidFill>
                <a:latin typeface="+mn-lt"/>
                <a:cs typeface="Aharoni" panose="02010803020104030203" pitchFamily="2" charset="-79"/>
                <a:hlinkClick r:id="rId3"/>
              </a:rPr>
              <a:t>://uk.wikipedia.org/wiki/</a:t>
            </a:r>
            <a:r>
              <a:rPr lang="uk-UA" sz="2800" dirty="0" err="1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  <a:hlinkClick r:id="rId3"/>
              </a:rPr>
              <a:t>Простий_механізм</a:t>
            </a: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3.</a:t>
            </a:r>
            <a:r>
              <a:rPr lang="en-US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https</a:t>
            </a:r>
            <a:r>
              <a:rPr lang="en-US" sz="2800" dirty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://</a:t>
            </a:r>
            <a:r>
              <a:rPr lang="en-US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svitppt.com.ua/fizika/prosti-mehanizmi.html</a:t>
            </a: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</a:br>
            <a:r>
              <a:rPr lang="uk-UA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>4.</a:t>
            </a:r>
            <a:r>
              <a:rPr lang="en-US" sz="2800" dirty="0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  <a:hlinkClick r:id="rId4"/>
              </a:rPr>
              <a:t>https</a:t>
            </a:r>
            <a:r>
              <a:rPr lang="en-US" sz="2800" dirty="0">
                <a:solidFill>
                  <a:srgbClr val="00B0F0"/>
                </a:solidFill>
                <a:latin typeface="+mn-lt"/>
                <a:cs typeface="Aharoni" panose="02010803020104030203" pitchFamily="2" charset="-79"/>
                <a:hlinkClick r:id="rId4"/>
              </a:rPr>
              <a:t>://www.google.com.ua/search?q=</a:t>
            </a:r>
            <a:r>
              <a:rPr lang="uk-UA" sz="2800" dirty="0" err="1" smtClean="0">
                <a:solidFill>
                  <a:srgbClr val="00B0F0"/>
                </a:solidFill>
                <a:latin typeface="+mn-lt"/>
                <a:cs typeface="Aharoni" panose="02010803020104030203" pitchFamily="2" charset="-79"/>
                <a:hlinkClick r:id="rId4"/>
              </a:rPr>
              <a:t>прості+механізми+в+техніці</a:t>
            </a:r>
            <a:r>
              <a:rPr lang="uk-UA" sz="2800" dirty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uk-UA" sz="2800" dirty="0">
                <a:solidFill>
                  <a:srgbClr val="00B0F0"/>
                </a:solidFill>
                <a:latin typeface="+mn-lt"/>
                <a:cs typeface="Aharoni" panose="02010803020104030203" pitchFamily="2" charset="-79"/>
              </a:rPr>
            </a:br>
            <a:endParaRPr lang="ru-RU" sz="2800" dirty="0">
              <a:solidFill>
                <a:srgbClr val="00B0F0"/>
              </a:solidFill>
              <a:latin typeface="+mn-lt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3672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635</TotalTime>
  <Words>424</Words>
  <Application>Microsoft Office PowerPoint</Application>
  <PresentationFormat>Экран (4:3)</PresentationFormat>
  <Paragraphs>26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AA Futured</vt:lpstr>
      <vt:lpstr>Aharoni</vt:lpstr>
      <vt:lpstr>AllodsWest</vt:lpstr>
      <vt:lpstr>Arial</vt:lpstr>
      <vt:lpstr>Franklin Gothic Book</vt:lpstr>
      <vt:lpstr>FrankRuehl</vt:lpstr>
      <vt:lpstr>Wingdings 2</vt:lpstr>
      <vt:lpstr>Техническая</vt:lpstr>
      <vt:lpstr>1_Техническая</vt:lpstr>
      <vt:lpstr>Проект на тему: «Прості механізми в техніці»         Виконав : Сендзік О.                                                        Керівник: Данилюк М.М.</vt:lpstr>
      <vt:lpstr>Тип проекту:дослідницько-пошуковий,практичний, міжпредметний, парний, короткостроковий:3 тижні. Можливі об’єкти дослідження: прості механізми в техніці,зокрема в Агрофірмі «Кернел»,вдома Мета: Формувати вміння одержувати нові знання з теми: «Прості механізми»,працюючи з інтерет-ресурсами,використовуючи свій життєвий досвід.  навчитися розпізнавати прості механізми в техніці; .Дослідити ,де застосовуються прості механізми в техніці на основі екскурсії у фірму «Кернел». вчитися допитливості,формуванню практичних навичок:оформити наочно-інформаційний стенд «Прості механізми»та фотоколаж із екскурсії  Очікуваний результат:навчитися розпізнавати прості механізми в техніці та їх використання</vt:lpstr>
      <vt:lpstr>Важелі - педалі, ручки тормозу в велосипедах</vt:lpstr>
      <vt:lpstr>Важелі :педалі в автомобілях,тракторах. важіль перемикання коробки передач в автомобілі. Коротке плече важеля та його частина, що ми бачимо в салоні. Довге плече важеля приховано під днищем автомобіля, і довше короткого приблизно в два рази. Коли ми переставляємо важіль з одного положення до іншого, довге плече в коробці передач перемикає відповідні механізми. Наприклад, у спортивних автомобілях, для більш швидкого перемикання передач, важіль зазвичай встановлюють короткий, і діапазон його ходу так само роблять коротким. Проте, в цьому випадку водію необхідно докладати більше зусиль, щоб перемкнути передачу. Навпаки, у вантажних автомобілях, де механізми самі по собі важчі, важіль роблять довшим, і діапазон його ходу також довший, ніж в легковому автомобілі. </vt:lpstr>
      <vt:lpstr>Рукоятки лещат та верстатів-приклади важелів</vt:lpstr>
      <vt:lpstr>Прикладом важеля, що дає програш у силі, є весло. Це необхідно для отримання виграшу в відстані. Чим довше частина весла опускається в воду, тим більше його радіус обертання і швидкість руху.</vt:lpstr>
      <vt:lpstr>Кусачки,ножиці для різання металу,гайкові ключі</vt:lpstr>
      <vt:lpstr>Простий механізм-Блок</vt:lpstr>
      <vt:lpstr>Лебідка-машина для піднімання  або переміщення вантажів за допомогою тягового каната чи ланцюга. </vt:lpstr>
      <vt:lpstr>Поліспаст-вантажопідйомний пристрій, з кількох рухомих блоків, що їх огинає канат (або трос), що призначений для виграшу в силі або у швидкості.</vt:lpstr>
      <vt:lpstr>Кабестан-вертикальний коловорот на суднах для піднімання й опускання якоря, піднімання важких речей. Являє собою лебідку з барабаном на вертикальному валу</vt:lpstr>
      <vt:lpstr>Похила площина Фунікулер— рейковий транспортний засіб з канатною тягою для перевезення людей, або вантажів по крутій трасі. Фунікулер є спеціалізованим транспортом, що використовується в умовах складного рельєфу місцевості. Лінії фунікулера, виконуючи транспортну роботу, одночасно часто стають атракціоном, предметом уваги туристів. Світлини Київського фунікулера в 1910 році та сучасні</vt:lpstr>
      <vt:lpstr>Презентация PowerPoint</vt:lpstr>
      <vt:lpstr>Ескалаатор— транспортний пристрій, рухома доріжка у вигляді похилих сходів з рухомими горизонтальними сходинками для переміщення людей у висотних громадських будівлях: магазинах, станціях метрополітену, готелях, вокзалах, аеропортах. Світлина Ескалатора станції «Театральна» Київського метрополітену  </vt:lpstr>
      <vt:lpstr>  Конвеєр (з роликами для зменшення тертя) - транспортер, машина безперервної дії для переміщення сипких, кускових або штучних вантажів.</vt:lpstr>
      <vt:lpstr>Гвинт – металевий стрижень зі спіральним різьбленням і голівкою для обертання навколо осі. </vt:lpstr>
      <vt:lpstr>Колесо – простий механізм,призначений для перетворення поступального руху в обертовий і навпаки. </vt:lpstr>
      <vt:lpstr>Складні механізми</vt:lpstr>
      <vt:lpstr>Крани та ескаватори-це сукупність важелів,блоків,коловоротів</vt:lpstr>
      <vt:lpstr>вивчення простих механізмів</vt:lpstr>
      <vt:lpstr>Висновок:Таким чином, ми можемо переконатися в тому, що прості механізми дуже широко поширені в техніці та істотно полегшують працю людини. У нас на Україні працює Харківський тракторний завод,ЗАПОРІЗЬКИЙ АВТОМОБІЛЕБУДІВНИЙ ЗАВОД.У Кременчузі Полтавської області виробляють також і  ескалатори. Надіємося,що з кожним роком буде краще налагоджуватися виробництво української техніки,де застосовуватимуться різні механізми і цим самим ,ми зміцнимо свою економіку,покращиться рівень життя українців після війни й ми вийдемо на новий рівень у світі. </vt:lpstr>
      <vt:lpstr>Презентация PowerPoint</vt:lpstr>
      <vt:lpstr>Список використаних джерел: 1.Фізика В.Г.Бар’яхтар,с.О.Довгий 7 клас  2.https://uk.wikipedia.org/wiki/Простий_механізм  3.https://svitppt.com.ua/fizika/prosti-mehanizmi.html 4.https://www.google.com.ua/search?q=прості+механізми+в+техніці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Поліспа́ст-вантажопідйомний пристрій, з кількох рухомих блоків, що їх огинає канат (або трос), що призначений для виграшу в силі або у швидкості.</dc:title>
  <dc:creator>Maria</dc:creator>
  <cp:lastModifiedBy>maria</cp:lastModifiedBy>
  <cp:revision>55</cp:revision>
  <dcterms:created xsi:type="dcterms:W3CDTF">2019-03-03T16:08:08Z</dcterms:created>
  <dcterms:modified xsi:type="dcterms:W3CDTF">2024-12-26T16:39:06Z</dcterms:modified>
</cp:coreProperties>
</file>