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2"/>
  </p:notesMasterIdLst>
  <p:sldIdLst>
    <p:sldId id="256" r:id="rId3"/>
    <p:sldId id="284" r:id="rId4"/>
    <p:sldId id="260" r:id="rId5"/>
    <p:sldId id="279" r:id="rId6"/>
    <p:sldId id="280" r:id="rId7"/>
    <p:sldId id="263" r:id="rId8"/>
    <p:sldId id="262" r:id="rId9"/>
    <p:sldId id="274" r:id="rId10"/>
    <p:sldId id="282" r:id="rId11"/>
    <p:sldId id="283" r:id="rId12"/>
    <p:sldId id="257" r:id="rId13"/>
    <p:sldId id="258" r:id="rId14"/>
    <p:sldId id="281" r:id="rId15"/>
    <p:sldId id="270" r:id="rId16"/>
    <p:sldId id="261" r:id="rId17"/>
    <p:sldId id="268" r:id="rId18"/>
    <p:sldId id="269" r:id="rId19"/>
    <p:sldId id="278" r:id="rId20"/>
    <p:sldId id="285" r:id="rId21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7415A-6841-4EE9-815A-5C3341048490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5A693-4E63-4A73-88C7-8834AA1472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4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CF14D6E-E55E-41F1-97C9-110AB68E8ECF}" type="datetimeFigureOut">
              <a:rPr lang="ru-RU" smtClean="0"/>
              <a:t>02.05.2019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B03022A-EA6A-4961-97DE-256A57A2CF3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.ua/search?client=opera&amp;ei=SHmzXNfDA8iFrwTt0YnABg&amp;q=&#1092;&#1086;&#1090;&#1086;+&#1075;&#1072;&#1083;&#1110;&#1083;&#1077;&#1103;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817428"/>
          </a:xfrm>
        </p:spPr>
        <p:txBody>
          <a:bodyPr>
            <a:normAutofit/>
          </a:bodyPr>
          <a:lstStyle/>
          <a:p>
            <a:pPr algn="r"/>
            <a:r>
              <a:rPr lang="uk-UA" dirty="0" err="1" smtClean="0">
                <a:solidFill>
                  <a:schemeClr val="bg1"/>
                </a:solidFill>
              </a:rPr>
              <a:t>Виконали:Кузь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dirty="0" err="1" smtClean="0">
                <a:solidFill>
                  <a:schemeClr val="bg1"/>
                </a:solidFill>
              </a:rPr>
              <a:t>Ілона,учениця</a:t>
            </a:r>
            <a:r>
              <a:rPr lang="uk-UA" dirty="0" smtClean="0">
                <a:solidFill>
                  <a:schemeClr val="bg1"/>
                </a:solidFill>
              </a:rPr>
              <a:t> 7 класу,</a:t>
            </a:r>
          </a:p>
          <a:p>
            <a:pPr algn="r"/>
            <a:r>
              <a:rPr lang="uk-UA" dirty="0" err="1" smtClean="0">
                <a:solidFill>
                  <a:schemeClr val="bg1"/>
                </a:solidFill>
              </a:rPr>
              <a:t>Непийвода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dirty="0" err="1" smtClean="0">
                <a:solidFill>
                  <a:schemeClr val="bg1"/>
                </a:solidFill>
              </a:rPr>
              <a:t>Іван,учень</a:t>
            </a:r>
            <a:r>
              <a:rPr lang="uk-UA" dirty="0" smtClean="0">
                <a:solidFill>
                  <a:schemeClr val="bg1"/>
                </a:solidFill>
              </a:rPr>
              <a:t> 7 класу</a:t>
            </a:r>
          </a:p>
          <a:p>
            <a:pPr algn="r"/>
            <a:r>
              <a:rPr lang="uk-UA" dirty="0" err="1" smtClean="0">
                <a:solidFill>
                  <a:schemeClr val="bg1"/>
                </a:solidFill>
              </a:rPr>
              <a:t>Керівник:Данилюк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dirty="0" err="1" smtClean="0">
                <a:solidFill>
                  <a:schemeClr val="bg1"/>
                </a:solidFill>
              </a:rPr>
              <a:t>М.М.,вчитель</a:t>
            </a:r>
            <a:r>
              <a:rPr lang="uk-UA" dirty="0" smtClean="0">
                <a:solidFill>
                  <a:schemeClr val="bg1"/>
                </a:solidFill>
              </a:rPr>
              <a:t> фізики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З історії винайдення простих механізмів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488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52400"/>
            <a:ext cx="8291264" cy="1404392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 smtClean="0">
                <a:solidFill>
                  <a:srgbClr val="C00000"/>
                </a:solidFill>
              </a:rPr>
              <a:t>Тип </a:t>
            </a:r>
            <a:r>
              <a:rPr lang="ru-RU" sz="2400" dirty="0">
                <a:solidFill>
                  <a:srgbClr val="C00000"/>
                </a:solidFill>
              </a:rPr>
              <a:t>проекту :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err="1" smtClean="0"/>
              <a:t>інформаційно-пошуковий,міжпредметний</a:t>
            </a:r>
            <a:r>
              <a:rPr lang="ru-RU" sz="2400" dirty="0"/>
              <a:t>,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err="1" smtClean="0"/>
              <a:t>парний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err="1" smtClean="0"/>
              <a:t>Термін</a:t>
            </a:r>
            <a:r>
              <a:rPr lang="ru-RU" sz="2400" dirty="0" smtClean="0"/>
              <a:t> виконання:2 </a:t>
            </a:r>
            <a:r>
              <a:rPr lang="ru-RU" sz="2400" dirty="0" err="1" smtClean="0"/>
              <a:t>тижні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28800"/>
            <a:ext cx="8424936" cy="4680520"/>
          </a:xfrm>
        </p:spPr>
        <p:txBody>
          <a:bodyPr>
            <a:normAutofit fontScale="92500" lnSpcReduction="20000"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Проблема</a:t>
            </a:r>
            <a:r>
              <a:rPr lang="ru-RU" sz="3200" dirty="0" smtClean="0"/>
              <a:t>:</a:t>
            </a:r>
            <a:r>
              <a:rPr lang="ru-RU" sz="3200" dirty="0" err="1" smtClean="0"/>
              <a:t>дослідити</a:t>
            </a:r>
            <a:r>
              <a:rPr lang="ru-RU" sz="3200" dirty="0" smtClean="0"/>
              <a:t> </a:t>
            </a:r>
            <a:r>
              <a:rPr lang="ru-RU" sz="3200" dirty="0" err="1"/>
              <a:t>історію</a:t>
            </a:r>
            <a:r>
              <a:rPr lang="ru-RU" sz="3200" dirty="0"/>
              <a:t> </a:t>
            </a:r>
            <a:r>
              <a:rPr lang="ru-RU" sz="3200" dirty="0" err="1"/>
              <a:t>використання</a:t>
            </a:r>
            <a:r>
              <a:rPr lang="ru-RU" sz="3200" dirty="0"/>
              <a:t>  </a:t>
            </a:r>
            <a:r>
              <a:rPr lang="ru-RU" sz="3200" dirty="0" err="1"/>
              <a:t>простих</a:t>
            </a:r>
            <a:r>
              <a:rPr lang="ru-RU" sz="3200" dirty="0"/>
              <a:t> </a:t>
            </a:r>
            <a:r>
              <a:rPr lang="ru-RU" sz="3200" dirty="0" err="1" smtClean="0"/>
              <a:t>механізмів</a:t>
            </a:r>
            <a:r>
              <a:rPr lang="ru-RU" sz="3200" dirty="0" smtClean="0"/>
              <a:t> та </a:t>
            </a:r>
            <a:r>
              <a:rPr lang="ru-RU" sz="3200" dirty="0" err="1" smtClean="0"/>
              <a:t>внесок</a:t>
            </a:r>
            <a:r>
              <a:rPr lang="ru-RU" sz="3200" dirty="0" smtClean="0"/>
              <a:t> </a:t>
            </a:r>
            <a:r>
              <a:rPr lang="ru-RU" sz="3200" dirty="0" err="1"/>
              <a:t>у</a:t>
            </a:r>
            <a:r>
              <a:rPr lang="ru-RU" sz="3200" dirty="0" err="1" smtClean="0"/>
              <a:t>чених</a:t>
            </a:r>
            <a:r>
              <a:rPr lang="ru-RU" sz="3200" dirty="0" smtClean="0"/>
              <a:t> </a:t>
            </a:r>
            <a:r>
              <a:rPr lang="ru-RU" sz="3200" dirty="0"/>
              <a:t>у </a:t>
            </a:r>
            <a:r>
              <a:rPr lang="ru-RU" sz="3200" dirty="0" err="1"/>
              <a:t>теорію</a:t>
            </a:r>
            <a:r>
              <a:rPr lang="ru-RU" sz="3200" dirty="0"/>
              <a:t> </a:t>
            </a:r>
            <a:r>
              <a:rPr lang="ru-RU" sz="3200" dirty="0" err="1" smtClean="0"/>
              <a:t>їх</a:t>
            </a:r>
            <a:r>
              <a:rPr lang="ru-RU" sz="3200" dirty="0" smtClean="0"/>
              <a:t> </a:t>
            </a:r>
            <a:r>
              <a:rPr lang="ru-RU" sz="3200" dirty="0" err="1" smtClean="0"/>
              <a:t>вивчення</a:t>
            </a:r>
            <a:r>
              <a:rPr lang="ru-RU" sz="3200" dirty="0" smtClean="0"/>
              <a:t>.</a:t>
            </a:r>
          </a:p>
          <a:p>
            <a:r>
              <a:rPr lang="uk-UA" sz="3200" dirty="0" err="1">
                <a:solidFill>
                  <a:srgbClr val="C00000"/>
                </a:solidFill>
              </a:rPr>
              <a:t>Мета</a:t>
            </a:r>
            <a:r>
              <a:rPr lang="uk-UA" sz="3200" dirty="0" err="1"/>
              <a:t>:Формувати</a:t>
            </a:r>
            <a:r>
              <a:rPr lang="uk-UA" sz="3200" dirty="0"/>
              <a:t> вміння одержувати нові знання з </a:t>
            </a:r>
            <a:r>
              <a:rPr lang="uk-UA" sz="3200" dirty="0" smtClean="0"/>
              <a:t>текстів</a:t>
            </a:r>
            <a:r>
              <a:rPr lang="uk-UA" sz="3200" dirty="0" smtClean="0"/>
              <a:t>, робота </a:t>
            </a:r>
            <a:r>
              <a:rPr lang="uk-UA" sz="3200" dirty="0" smtClean="0"/>
              <a:t>з інтернет-ресурсами, формувати </a:t>
            </a:r>
            <a:r>
              <a:rPr lang="uk-UA" sz="3200" dirty="0"/>
              <a:t>самостійну пізнавальну </a:t>
            </a:r>
            <a:r>
              <a:rPr lang="uk-UA" sz="3200" dirty="0" smtClean="0"/>
              <a:t>діяльність у </a:t>
            </a:r>
            <a:r>
              <a:rPr lang="ru-RU" sz="3200" dirty="0" err="1" smtClean="0"/>
              <a:t>дослідженні</a:t>
            </a:r>
            <a:r>
              <a:rPr lang="ru-RU" sz="3200" dirty="0" smtClean="0"/>
              <a:t> </a:t>
            </a:r>
            <a:r>
              <a:rPr lang="ru-RU" sz="3200" dirty="0" err="1" smtClean="0"/>
              <a:t>історії</a:t>
            </a:r>
            <a:r>
              <a:rPr lang="ru-RU" sz="3200" dirty="0" smtClean="0"/>
              <a:t> </a:t>
            </a:r>
            <a:r>
              <a:rPr lang="ru-RU" sz="3200" dirty="0" err="1"/>
              <a:t>використання</a:t>
            </a:r>
            <a:r>
              <a:rPr lang="ru-RU" sz="3200" dirty="0"/>
              <a:t>  </a:t>
            </a:r>
            <a:r>
              <a:rPr lang="ru-RU" sz="3200" dirty="0" err="1"/>
              <a:t>простих</a:t>
            </a:r>
            <a:r>
              <a:rPr lang="ru-RU" sz="3200" dirty="0"/>
              <a:t> </a:t>
            </a:r>
            <a:r>
              <a:rPr lang="ru-RU" sz="3200" dirty="0" err="1"/>
              <a:t>механізмів</a:t>
            </a:r>
            <a:r>
              <a:rPr lang="ru-RU" sz="3200" dirty="0"/>
              <a:t> та </a:t>
            </a:r>
            <a:r>
              <a:rPr lang="ru-RU" sz="3200" dirty="0" err="1"/>
              <a:t>внесок</a:t>
            </a:r>
            <a:r>
              <a:rPr lang="ru-RU" sz="3200" dirty="0"/>
              <a:t> </a:t>
            </a:r>
            <a:r>
              <a:rPr lang="ru-RU" sz="3200" dirty="0" err="1"/>
              <a:t>у</a:t>
            </a:r>
            <a:r>
              <a:rPr lang="ru-RU" sz="3200" dirty="0" err="1" smtClean="0"/>
              <a:t>чених</a:t>
            </a:r>
            <a:r>
              <a:rPr lang="ru-RU" sz="3200" dirty="0" smtClean="0"/>
              <a:t> </a:t>
            </a:r>
            <a:r>
              <a:rPr lang="ru-RU" sz="3200" dirty="0"/>
              <a:t>у </a:t>
            </a:r>
            <a:r>
              <a:rPr lang="ru-RU" sz="3200" dirty="0" err="1"/>
              <a:t>теорію</a:t>
            </a:r>
            <a:r>
              <a:rPr lang="ru-RU" sz="3200" dirty="0"/>
              <a:t> </a:t>
            </a:r>
            <a:r>
              <a:rPr lang="ru-RU" sz="3200" dirty="0" err="1"/>
              <a:t>їх</a:t>
            </a:r>
            <a:r>
              <a:rPr lang="ru-RU" sz="3200" dirty="0"/>
              <a:t> </a:t>
            </a:r>
            <a:r>
              <a:rPr lang="ru-RU" sz="3200" dirty="0" err="1" smtClean="0"/>
              <a:t>вивчення</a:t>
            </a:r>
            <a:r>
              <a:rPr lang="ru-RU" sz="3200" dirty="0" smtClean="0"/>
              <a:t>.</a:t>
            </a:r>
            <a:endParaRPr lang="ru-RU" sz="3200" dirty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618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109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20688"/>
            <a:ext cx="8352928" cy="4083905"/>
          </a:xfrm>
        </p:spPr>
        <p:txBody>
          <a:bodyPr>
            <a:noAutofit/>
          </a:bodyPr>
          <a:lstStyle/>
          <a:p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Прості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механізми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(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від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грец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. "Машина,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знаряддя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") -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пристрої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,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що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дають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виграш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у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силі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.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Деякі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з </a:t>
            </a:r>
            <a:r>
              <a:rPr lang="ru-RU" sz="4400" dirty="0" err="1" smtClean="0">
                <a:solidFill>
                  <a:prstClr val="black"/>
                </a:solidFill>
                <a:latin typeface="Century Schoolbook"/>
              </a:rPr>
              <a:t>цих</a:t>
            </a:r>
            <a:r>
              <a:rPr lang="ru-RU" sz="4400" dirty="0" smtClean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 smtClean="0">
                <a:solidFill>
                  <a:prstClr val="black"/>
                </a:solidFill>
                <a:latin typeface="Century Schoolbook"/>
              </a:rPr>
              <a:t>пристосувань</a:t>
            </a:r>
            <a:r>
              <a:rPr lang="ru-RU" sz="4400" dirty="0" smtClean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 smtClean="0">
                <a:solidFill>
                  <a:prstClr val="black"/>
                </a:solidFill>
                <a:latin typeface="Century Schoolbook"/>
              </a:rPr>
              <a:t>з'явилися</a:t>
            </a:r>
            <a:endParaRPr lang="ru-RU" sz="4400" dirty="0" smtClean="0">
              <a:solidFill>
                <a:prstClr val="black"/>
              </a:solidFill>
              <a:latin typeface="Century Schoolbook"/>
            </a:endParaRPr>
          </a:p>
          <a:p>
            <a:r>
              <a:rPr lang="ru-RU" sz="4400" dirty="0" smtClean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 smtClean="0">
                <a:solidFill>
                  <a:prstClr val="black"/>
                </a:solidFill>
                <a:latin typeface="Century Schoolbook"/>
              </a:rPr>
              <a:t>із</a:t>
            </a:r>
            <a:r>
              <a:rPr lang="ru-RU" sz="4400" dirty="0" smtClean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>
                <a:solidFill>
                  <a:prstClr val="black"/>
                </a:solidFill>
                <a:latin typeface="Century Schoolbook"/>
              </a:rPr>
              <a:t>самої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 </a:t>
            </a:r>
            <a:r>
              <a:rPr lang="ru-RU" sz="4400" dirty="0" err="1" smtClean="0">
                <a:solidFill>
                  <a:prstClr val="black"/>
                </a:solidFill>
                <a:latin typeface="Century Schoolbook"/>
              </a:rPr>
              <a:t>давнини</a:t>
            </a:r>
            <a:r>
              <a:rPr lang="ru-RU" sz="4400" dirty="0">
                <a:solidFill>
                  <a:prstClr val="black"/>
                </a:solidFill>
                <a:latin typeface="Century Schoolbook"/>
              </a:rPr>
              <a:t>.</a:t>
            </a:r>
            <a:endParaRPr lang="ru-RU" sz="4400" dirty="0" smtClean="0">
              <a:solidFill>
                <a:prstClr val="black"/>
              </a:solidFill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410983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2700" dirty="0" smtClean="0"/>
              <a:t/>
            </a:r>
            <a:br>
              <a:rPr lang="uk-UA" sz="2700" dirty="0" smtClean="0"/>
            </a:br>
            <a:r>
              <a:rPr lang="ru-RU" sz="2700" dirty="0" smtClean="0"/>
              <a:t>На </a:t>
            </a:r>
            <a:r>
              <a:rPr lang="ru-RU" sz="2700" dirty="0" err="1"/>
              <a:t>зорі</a:t>
            </a:r>
            <a:r>
              <a:rPr lang="ru-RU" sz="2700" dirty="0"/>
              <a:t> </a:t>
            </a:r>
            <a:r>
              <a:rPr lang="ru-RU" sz="2700" dirty="0" err="1"/>
              <a:t>розвитку</a:t>
            </a:r>
            <a:r>
              <a:rPr lang="ru-RU" sz="2700" dirty="0"/>
              <a:t> </a:t>
            </a:r>
            <a:r>
              <a:rPr lang="ru-RU" sz="2700" dirty="0" err="1"/>
              <a:t>цивілізації</a:t>
            </a:r>
            <a:r>
              <a:rPr lang="ru-RU" sz="2700" dirty="0"/>
              <a:t> </a:t>
            </a:r>
            <a:r>
              <a:rPr lang="ru-RU" sz="2700" dirty="0" err="1"/>
              <a:t>людина</a:t>
            </a:r>
            <a:r>
              <a:rPr lang="ru-RU" sz="2700" dirty="0"/>
              <a:t> для </a:t>
            </a:r>
            <a:r>
              <a:rPr lang="ru-RU" sz="2700" dirty="0" err="1"/>
              <a:t>своєї</a:t>
            </a:r>
            <a:r>
              <a:rPr lang="ru-RU" sz="2700" dirty="0"/>
              <a:t> </a:t>
            </a:r>
            <a:r>
              <a:rPr lang="ru-RU" sz="2700" dirty="0" smtClean="0"/>
              <a:t> </a:t>
            </a:r>
            <a:r>
              <a:rPr lang="ru-RU" sz="2700" dirty="0" err="1" smtClean="0"/>
              <a:t>діяльності</a:t>
            </a:r>
            <a:r>
              <a:rPr lang="ru-RU" sz="2700" dirty="0" smtClean="0"/>
              <a:t> </a:t>
            </a:r>
            <a:r>
              <a:rPr lang="ru-RU" sz="2700" dirty="0" err="1"/>
              <a:t>використовувала</a:t>
            </a:r>
            <a:r>
              <a:rPr lang="ru-RU" sz="2700" dirty="0"/>
              <a:t> </a:t>
            </a:r>
            <a:r>
              <a:rPr lang="ru-RU" sz="2700" dirty="0" smtClean="0"/>
              <a:t> </a:t>
            </a:r>
            <a:r>
              <a:rPr lang="ru-RU" sz="2700" dirty="0" err="1" smtClean="0"/>
              <a:t>прості</a:t>
            </a:r>
            <a:r>
              <a:rPr lang="ru-RU" sz="2700" dirty="0" smtClean="0"/>
              <a:t> </a:t>
            </a:r>
            <a:r>
              <a:rPr lang="ru-RU" sz="2700" dirty="0" err="1"/>
              <a:t>механізми</a:t>
            </a:r>
            <a:r>
              <a:rPr lang="ru-RU" sz="2700" dirty="0"/>
              <a:t> — </a:t>
            </a:r>
            <a:r>
              <a:rPr lang="ru-RU" sz="2700" dirty="0" err="1"/>
              <a:t>важіль</a:t>
            </a:r>
            <a:r>
              <a:rPr lang="ru-RU" sz="2700" dirty="0"/>
              <a:t>, блок, </a:t>
            </a:r>
            <a:r>
              <a:rPr lang="ru-RU" sz="2700" dirty="0" err="1"/>
              <a:t>похилу</a:t>
            </a:r>
            <a:r>
              <a:rPr lang="ru-RU" sz="2700" dirty="0"/>
              <a:t> </a:t>
            </a:r>
            <a:r>
              <a:rPr lang="ru-RU" sz="2700" dirty="0" err="1"/>
              <a:t>площину</a:t>
            </a:r>
            <a:r>
              <a:rPr lang="ru-RU" sz="2700" dirty="0"/>
              <a:t>, клин, коловорот.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32760"/>
            <a:ext cx="2790427" cy="2259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2955851" cy="2457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149080"/>
            <a:ext cx="2951163" cy="26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49080"/>
            <a:ext cx="2955851" cy="247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893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8013576" cy="16561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sz="27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54" y="2665837"/>
            <a:ext cx="7167254" cy="383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404664"/>
            <a:ext cx="712879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/>
              <a:t>Прості</a:t>
            </a:r>
            <a:r>
              <a:rPr lang="ru-RU" sz="3200" dirty="0"/>
              <a:t> </a:t>
            </a:r>
            <a:r>
              <a:rPr lang="ru-RU" sz="3200" dirty="0" err="1"/>
              <a:t>механізми</a:t>
            </a:r>
            <a:r>
              <a:rPr lang="ru-RU" sz="3200" dirty="0"/>
              <a:t> </a:t>
            </a:r>
            <a:r>
              <a:rPr lang="ru-RU" sz="3200" dirty="0" err="1" smtClean="0"/>
              <a:t>застосовують</a:t>
            </a:r>
            <a:r>
              <a:rPr lang="ru-RU" sz="3200" dirty="0" smtClean="0"/>
              <a:t> </a:t>
            </a:r>
            <a:r>
              <a:rPr lang="ru-RU" sz="3200" dirty="0"/>
              <a:t>для </a:t>
            </a:r>
            <a:r>
              <a:rPr lang="ru-RU" sz="3200" dirty="0" smtClean="0"/>
              <a:t>того, </a:t>
            </a:r>
            <a:r>
              <a:rPr lang="ru-RU" sz="3200" dirty="0" err="1" smtClean="0"/>
              <a:t>щоб</a:t>
            </a:r>
            <a:r>
              <a:rPr lang="ru-RU" sz="3200" dirty="0" smtClean="0"/>
              <a:t> </a:t>
            </a:r>
            <a:r>
              <a:rPr lang="ru-RU" sz="3200" dirty="0" err="1"/>
              <a:t>отримати</a:t>
            </a:r>
            <a:r>
              <a:rPr lang="ru-RU" sz="3200" dirty="0"/>
              <a:t> </a:t>
            </a:r>
            <a:r>
              <a:rPr lang="ru-RU" sz="3200" dirty="0" err="1"/>
              <a:t>виграш</a:t>
            </a:r>
            <a:r>
              <a:rPr lang="ru-RU" sz="3200" dirty="0"/>
              <a:t> </a:t>
            </a:r>
            <a:r>
              <a:rPr lang="ru-RU" sz="3200" dirty="0" smtClean="0"/>
              <a:t>у </a:t>
            </a:r>
            <a:r>
              <a:rPr lang="ru-RU" sz="3200" dirty="0" err="1"/>
              <a:t>силі,тобто</a:t>
            </a:r>
            <a:r>
              <a:rPr lang="ru-RU" sz="3200" dirty="0"/>
              <a:t> </a:t>
            </a:r>
            <a:r>
              <a:rPr lang="ru-RU" sz="3200" dirty="0" err="1"/>
              <a:t>збільшити</a:t>
            </a:r>
            <a:r>
              <a:rPr lang="ru-RU" sz="3200" dirty="0"/>
              <a:t> силу </a:t>
            </a:r>
            <a:r>
              <a:rPr lang="ru-RU" sz="3200" dirty="0" err="1"/>
              <a:t>діючу</a:t>
            </a:r>
            <a:r>
              <a:rPr lang="ru-RU" sz="3200" dirty="0"/>
              <a:t> на </a:t>
            </a:r>
            <a:r>
              <a:rPr lang="ru-RU" sz="3200" dirty="0" err="1"/>
              <a:t>тіло</a:t>
            </a:r>
            <a:r>
              <a:rPr lang="ru-RU" sz="3200" dirty="0"/>
              <a:t>, в </a:t>
            </a:r>
            <a:r>
              <a:rPr lang="ru-RU" sz="3200" dirty="0" err="1"/>
              <a:t>декілька</a:t>
            </a:r>
            <a:r>
              <a:rPr lang="ru-RU" sz="3200" dirty="0"/>
              <a:t> </a:t>
            </a:r>
            <a:r>
              <a:rPr lang="ru-RU" sz="3200" dirty="0" err="1"/>
              <a:t>разів</a:t>
            </a:r>
            <a:r>
              <a:rPr lang="ru-RU" sz="3200" dirty="0"/>
              <a:t>.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5651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Google Shape;96;p15" descr="Безимени-12 копия.jpg"/>
          <p:cNvPicPr preferRelativeResize="0"/>
          <p:nvPr/>
        </p:nvPicPr>
        <p:blipFill rotWithShape="1">
          <a:blip r:embed="rId2">
            <a:alphaModFix/>
          </a:blip>
          <a:srcRect l="5556" t="2703" r="5555" b="8107"/>
          <a:stretch/>
        </p:blipFill>
        <p:spPr>
          <a:xfrm>
            <a:off x="251520" y="188640"/>
            <a:ext cx="8686800" cy="632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25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76863" cy="59766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749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7632848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2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228928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err="1" smtClean="0"/>
              <a:t>Архімед</a:t>
            </a:r>
            <a:r>
              <a:rPr lang="ru-RU" sz="2400" dirty="0" smtClean="0"/>
              <a:t> </a:t>
            </a:r>
            <a:r>
              <a:rPr lang="ru-RU" sz="2400" dirty="0"/>
              <a:t>на </a:t>
            </a:r>
            <a:r>
              <a:rPr lang="ru-RU" sz="2400" dirty="0" err="1"/>
              <a:t>досліді</a:t>
            </a:r>
            <a:r>
              <a:rPr lang="ru-RU" sz="2400" dirty="0"/>
              <a:t> </a:t>
            </a:r>
            <a:r>
              <a:rPr lang="ru-RU" sz="2400" dirty="0" err="1"/>
              <a:t>встановив,що</a:t>
            </a:r>
            <a:r>
              <a:rPr lang="ru-RU" sz="2400" dirty="0"/>
              <a:t> при </a:t>
            </a:r>
            <a:r>
              <a:rPr lang="ru-RU" sz="2400" dirty="0" err="1"/>
              <a:t>використанні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простих</a:t>
            </a:r>
            <a:r>
              <a:rPr lang="ru-RU" sz="2400" dirty="0" smtClean="0"/>
              <a:t> </a:t>
            </a:r>
            <a:r>
              <a:rPr lang="ru-RU" sz="2400" dirty="0" err="1"/>
              <a:t>механізмів</a:t>
            </a:r>
            <a:r>
              <a:rPr lang="ru-RU" sz="2400" dirty="0"/>
              <a:t> ми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виграємо</a:t>
            </a:r>
            <a:r>
              <a:rPr lang="ru-RU" sz="2400" dirty="0" smtClean="0"/>
              <a:t> </a:t>
            </a:r>
            <a:r>
              <a:rPr lang="ru-RU" sz="2400" dirty="0"/>
              <a:t>в </a:t>
            </a:r>
            <a:r>
              <a:rPr lang="ru-RU" sz="2400" dirty="0" err="1"/>
              <a:t>силі</a:t>
            </a:r>
            <a:r>
              <a:rPr lang="ru-RU" sz="2400" dirty="0"/>
              <a:t> в </a:t>
            </a:r>
            <a:r>
              <a:rPr lang="ru-RU" sz="2400" dirty="0" smtClean="0"/>
              <a:t> </a:t>
            </a:r>
            <a:r>
              <a:rPr lang="ru-RU" sz="2400" dirty="0" err="1" smtClean="0"/>
              <a:t>стільки</a:t>
            </a:r>
            <a:r>
              <a:rPr lang="ru-RU" sz="2400" dirty="0" smtClean="0"/>
              <a:t> </a:t>
            </a:r>
            <a:r>
              <a:rPr lang="ru-RU" sz="2400" dirty="0" err="1" smtClean="0"/>
              <a:t>разів,у</a:t>
            </a:r>
            <a:r>
              <a:rPr lang="ru-RU" sz="2400" dirty="0" smtClean="0"/>
              <a:t> 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</a:t>
            </a:r>
            <a:r>
              <a:rPr lang="ru-RU" sz="2400" dirty="0" err="1"/>
              <a:t>разів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програємо</a:t>
            </a:r>
            <a:r>
              <a:rPr lang="ru-RU" sz="2400" dirty="0" smtClean="0"/>
              <a:t>  </a:t>
            </a:r>
            <a:r>
              <a:rPr lang="ru-RU" sz="2400" dirty="0"/>
              <a:t>в 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переміщенні.або</a:t>
            </a:r>
            <a:r>
              <a:rPr lang="ru-RU" sz="2400" dirty="0" smtClean="0"/>
              <a:t> </a:t>
            </a:r>
            <a:r>
              <a:rPr lang="ru-RU" sz="2400" dirty="0" err="1"/>
              <a:t>виграємо</a:t>
            </a:r>
            <a:r>
              <a:rPr lang="ru-RU" sz="2400" dirty="0"/>
              <a:t> </a:t>
            </a:r>
            <a:r>
              <a:rPr lang="ru-RU" sz="2400" dirty="0" smtClean="0"/>
              <a:t> в  </a:t>
            </a:r>
            <a:r>
              <a:rPr lang="ru-RU" sz="2400" dirty="0" err="1" smtClean="0"/>
              <a:t>переміщенні</a:t>
            </a:r>
            <a:r>
              <a:rPr lang="ru-RU" sz="2400" dirty="0" smtClean="0"/>
              <a:t> </a:t>
            </a:r>
            <a:r>
              <a:rPr lang="ru-RU" sz="2400" dirty="0"/>
              <a:t>в </a:t>
            </a:r>
            <a:r>
              <a:rPr lang="ru-RU" sz="2400" dirty="0" smtClean="0"/>
              <a:t> </a:t>
            </a:r>
            <a:r>
              <a:rPr lang="ru-RU" sz="2400" dirty="0" err="1" smtClean="0"/>
              <a:t>стільки</a:t>
            </a:r>
            <a:r>
              <a:rPr lang="ru-RU" sz="2400" dirty="0" smtClean="0"/>
              <a:t> </a:t>
            </a:r>
            <a:r>
              <a:rPr lang="ru-RU" sz="2400" dirty="0" err="1"/>
              <a:t>разів,у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</a:t>
            </a:r>
            <a:r>
              <a:rPr lang="ru-RU" sz="2400" dirty="0" err="1"/>
              <a:t>разів</a:t>
            </a:r>
            <a:r>
              <a:rPr lang="ru-RU" sz="2400" dirty="0"/>
              <a:t> 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програємо</a:t>
            </a:r>
            <a:r>
              <a:rPr lang="ru-RU" sz="2400" dirty="0" smtClean="0"/>
              <a:t> </a:t>
            </a:r>
            <a:r>
              <a:rPr lang="ru-RU" sz="2400" dirty="0"/>
              <a:t>в </a:t>
            </a:r>
            <a:r>
              <a:rPr lang="ru-RU" sz="2400" dirty="0" smtClean="0"/>
              <a:t> </a:t>
            </a:r>
            <a:r>
              <a:rPr lang="ru-RU" sz="2400" dirty="0" err="1" smtClean="0"/>
              <a:t>силі.Це</a:t>
            </a:r>
            <a:r>
              <a:rPr lang="ru-RU" sz="2400" dirty="0" smtClean="0"/>
              <a:t> </a:t>
            </a:r>
            <a:r>
              <a:rPr lang="ru-RU" sz="2400" dirty="0" err="1" smtClean="0"/>
              <a:t>твердження</a:t>
            </a:r>
            <a:r>
              <a:rPr lang="ru-RU" sz="2400" dirty="0" smtClean="0"/>
              <a:t> назвали «Золотим  правилом  </a:t>
            </a:r>
            <a:r>
              <a:rPr lang="ru-RU" sz="2400" dirty="0" err="1" smtClean="0"/>
              <a:t>механіки</a:t>
            </a:r>
            <a:r>
              <a:rPr lang="ru-RU" sz="2400" dirty="0" smtClean="0"/>
              <a:t>».</a:t>
            </a:r>
            <a:endParaRPr lang="ru-RU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2910"/>
            <a:ext cx="4536504" cy="3385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10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772544"/>
          </a:xfrm>
        </p:spPr>
        <p:txBody>
          <a:bodyPr>
            <a:normAutofit fontScale="90000"/>
          </a:bodyPr>
          <a:lstStyle/>
          <a:p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3100" dirty="0" smtClean="0"/>
              <a:t>Найбільш  чітко  його  сформулював Галілей</a:t>
            </a:r>
            <a:r>
              <a:rPr lang="uk-UA" sz="3100" dirty="0" smtClean="0"/>
              <a:t>, уточнивши, що </a:t>
            </a:r>
            <a:r>
              <a:rPr lang="uk-UA" sz="3100" dirty="0" smtClean="0"/>
              <a:t>воно  справедливе, коли  тертям  можна  знехтувати. Золоте правило  механіки  є  одним  із  проявів  закону  збереження енергії: при  використанні будь-якого  простого  механізму , не можна  одержати  виграш  у  </a:t>
            </a:r>
            <a:r>
              <a:rPr lang="uk-UA" sz="3100" dirty="0" smtClean="0"/>
              <a:t>роботі.</a:t>
            </a:r>
            <a:endParaRPr lang="ru-RU" sz="31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620689"/>
            <a:ext cx="8424936" cy="36003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37155"/>
            <a:ext cx="3071118" cy="274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572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Maria\Desktop\важелі\слайди\00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11" y="189734"/>
            <a:ext cx="860495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3861048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Спіраль, поміщена в циліндр – ось що це таке. При обертанні вона захоплювала рідину і затягувала її за собою. Зазори між краями спіралі і стінками циліндра дозволяли вільно обертатися валу. У підсумку вода виливалася через верхній відкритий кінець. помістивши один кінець циліндра у воду, а інший розташувавши вище під кутом і обертаючи вал, рідину подавали нагору. </a:t>
            </a:r>
          </a:p>
          <a:p>
            <a:r>
              <a:rPr lang="uk-UA" dirty="0" smtClean="0"/>
              <a:t>Застосовувалася подібна Спіраль Архімеда для підйому води при зрошенні територій і для осушення шахт, трюмів кораблів, низин і заболочених місць.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201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Maria\Desktop\важелі\слайди\0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4096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59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52400"/>
            <a:ext cx="8147248" cy="126037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 </a:t>
            </a:r>
            <a:br>
              <a:rPr lang="uk-UA" dirty="0" smtClean="0"/>
            </a:br>
            <a:r>
              <a:rPr lang="uk-UA" sz="3100" dirty="0"/>
              <a:t/>
            </a:r>
            <a:br>
              <a:rPr lang="uk-UA" sz="3100" dirty="0"/>
            </a:br>
            <a:r>
              <a:rPr lang="uk-UA" sz="3100" dirty="0" smtClean="0"/>
              <a:t>За допомогою таких машин,</a:t>
            </a:r>
            <a:br>
              <a:rPr lang="uk-UA" sz="3100" dirty="0" smtClean="0"/>
            </a:br>
            <a:r>
              <a:rPr lang="uk-UA" sz="3100" dirty="0" smtClean="0"/>
              <a:t>сконструйованих </a:t>
            </a:r>
            <a:r>
              <a:rPr lang="uk-UA" sz="3100" dirty="0" err="1" smtClean="0"/>
              <a:t>Архімедом,жителі</a:t>
            </a:r>
            <a:r>
              <a:rPr lang="uk-UA" sz="3100" dirty="0" smtClean="0"/>
              <a:t> Сиракуз довго не підпускали ворога до рідного міста</a:t>
            </a:r>
            <a:endParaRPr lang="ru-RU" sz="31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691336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10" y="2060848"/>
            <a:ext cx="6840760" cy="4560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60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092843" cy="610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91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219200"/>
          </a:xfrm>
        </p:spPr>
        <p:txBody>
          <a:bodyPr/>
          <a:lstStyle/>
          <a:p>
            <a:pPr algn="ctr"/>
            <a:r>
              <a:rPr lang="uk-UA" sz="3000" cap="small" spc="0" dirty="0">
                <a:ln>
                  <a:noFill/>
                </a:ln>
                <a:solidFill>
                  <a:srgbClr val="FF0000"/>
                </a:solidFill>
                <a:effectLst/>
                <a:latin typeface="Century Schoolbook"/>
              </a:rPr>
              <a:t>Колесо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FE8637"/>
              </a:buClr>
              <a:buSzPct val="70000"/>
              <a:buFont typeface="Wingdings"/>
              <a:buChar char=""/>
            </a:pPr>
            <a:r>
              <a:rPr lang="uk-UA" sz="2400" dirty="0" smtClean="0">
                <a:solidFill>
                  <a:prstClr val="black"/>
                </a:solidFill>
                <a:latin typeface="Century Schoolbook"/>
              </a:rPr>
              <a:t>Колесо (винайдено  3 тис. до н. е. Шумерами) і є складовою частиною системи зубчастої передачі. Застосовується в транспорті</a:t>
            </a:r>
            <a:r>
              <a:rPr lang="uk-UA" sz="2400" dirty="0" smtClean="0">
                <a:solidFill>
                  <a:prstClr val="black"/>
                </a:solidFill>
                <a:latin typeface="Century Schoolbook"/>
              </a:rPr>
              <a:t>. Винайдення </a:t>
            </a:r>
            <a:r>
              <a:rPr lang="uk-UA" sz="2400" dirty="0" smtClean="0">
                <a:solidFill>
                  <a:prstClr val="black"/>
                </a:solidFill>
                <a:latin typeface="Century Schoolbook"/>
              </a:rPr>
              <a:t>колеса дало поштовх розвитку цивілізації людства .</a:t>
            </a:r>
          </a:p>
          <a:p>
            <a:endParaRPr lang="ru-RU" dirty="0"/>
          </a:p>
        </p:txBody>
      </p:sp>
      <p:pic>
        <p:nvPicPr>
          <p:cNvPr id="4" name="Picture 2" descr="https://wse4kolesa.files.wordpress.com/2014/12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284984"/>
            <a:ext cx="441901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mtdata.ru/u23/photo62CA/20265835102-0/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606" y="3035971"/>
            <a:ext cx="3508808" cy="335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06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363272" cy="2448272"/>
          </a:xfrm>
        </p:spPr>
        <p:txBody>
          <a:bodyPr>
            <a:noAutofit/>
          </a:bodyPr>
          <a:lstStyle/>
          <a:p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400" dirty="0">
                <a:latin typeface="+mn-lt"/>
              </a:rPr>
              <a:t/>
            </a:r>
            <a:br>
              <a:rPr lang="uk-UA" sz="2400" dirty="0">
                <a:latin typeface="+mn-lt"/>
              </a:rPr>
            </a:br>
            <a:r>
              <a:rPr lang="uk-UA" sz="2400" dirty="0" smtClean="0">
                <a:latin typeface="+mn-lt"/>
              </a:rPr>
              <a:t/>
            </a:r>
            <a:br>
              <a:rPr lang="uk-UA" sz="2400" dirty="0" smtClean="0">
                <a:latin typeface="+mn-lt"/>
              </a:rPr>
            </a:br>
            <a:r>
              <a:rPr lang="uk-UA" sz="2200" dirty="0">
                <a:latin typeface="+mn-lt"/>
              </a:rPr>
              <a:t/>
            </a:r>
            <a:br>
              <a:rPr lang="uk-UA" sz="2200" dirty="0">
                <a:latin typeface="+mn-lt"/>
              </a:rPr>
            </a:br>
            <a:r>
              <a:rPr lang="uk-UA" sz="2200" b="1" dirty="0" smtClean="0">
                <a:solidFill>
                  <a:srgbClr val="C00000"/>
                </a:solidFill>
                <a:latin typeface="+mn-lt"/>
                <a:cs typeface="Times New Roman" panose="02020603050405020304" pitchFamily="18" charset="0"/>
              </a:rPr>
              <a:t>Висновок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: як 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бачимо ще з давнини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, люди 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використовували  життєвий досвід  для полегшення своєї роботи і 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внесок, який 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зробили вчені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, мають </a:t>
            </a:r>
            <a:r>
              <a:rPr lang="uk-UA" sz="2200" b="1" dirty="0" smtClean="0">
                <a:latin typeface="+mn-lt"/>
                <a:cs typeface="Times New Roman" panose="02020603050405020304" pitchFamily="18" charset="0"/>
              </a:rPr>
              <a:t>велике значення в подальшому розвитку  науково-технічного прогресу</a:t>
            </a:r>
            <a:r>
              <a:rPr lang="uk-UA" sz="2200" b="1" dirty="0">
                <a:latin typeface="+mn-lt"/>
                <a:cs typeface="Times New Roman" panose="02020603050405020304" pitchFamily="18" charset="0"/>
              </a:rPr>
              <a:t>. Давно пройшов той час, коли будь-яку роботу людина мала виконувати безпосередньо своїми руками. Зараз піднімати вантажі, переміщати їх по землі, воді й у повітрі, виконувати будівельні роботи й багато чого іншого людині допомагають механізми. З їх допомогою були створені унікальні спорудження, деякі з яких збереглися до наших днів.</a:t>
            </a:r>
            <a:br>
              <a:rPr lang="uk-UA" sz="2200" b="1" dirty="0">
                <a:latin typeface="+mn-lt"/>
                <a:cs typeface="Times New Roman" panose="02020603050405020304" pitchFamily="18" charset="0"/>
              </a:rPr>
            </a:br>
            <a:r>
              <a:rPr lang="uk-UA" sz="2200" b="1" dirty="0">
                <a:latin typeface="+mn-lt"/>
                <a:cs typeface="Times New Roman" panose="02020603050405020304" pitchFamily="18" charset="0"/>
              </a:rPr>
              <a:t>І сьогодні прості механізми мають широке застосування як самі по собі, так і як частини складних механізмів.</a:t>
            </a:r>
            <a:endParaRPr lang="ru-RU" sz="22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60648"/>
            <a:ext cx="8352928" cy="14401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449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dirty="0">
                <a:latin typeface="Calibri"/>
                <a:ea typeface="Calibri"/>
                <a:cs typeface="Times New Roman"/>
              </a:rPr>
              <a:t>Довгий час «золоте правило» механіки розглядалося як «самостійний» закон природи. І тільки після відкриття закону збереження енергії з’ясувалося, що «золоте правило» механіки є одним із проявів закону збереження енергії: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dirty="0">
                <a:latin typeface="Calibri"/>
                <a:ea typeface="Calibri"/>
                <a:cs typeface="Times New Roman"/>
              </a:rPr>
              <a:t>п</a:t>
            </a:r>
            <a:r>
              <a:rPr lang="uk-UA" sz="2800" b="1" i="1" dirty="0" err="1">
                <a:latin typeface="Calibri"/>
                <a:ea typeface="Calibri"/>
                <a:cs typeface="Times New Roman"/>
              </a:rPr>
              <a:t>ри</a:t>
            </a:r>
            <a:r>
              <a:rPr lang="uk-UA" sz="2800" b="1" i="1" dirty="0">
                <a:latin typeface="Calibri"/>
                <a:ea typeface="Calibri"/>
                <a:cs typeface="Times New Roman"/>
              </a:rPr>
              <a:t> використанні будь-якого простого механізму не можна одержати виграш у роботі.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7608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Maria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179"/>
            <a:ext cx="8208912" cy="610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2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404664"/>
            <a:ext cx="7520940" cy="54864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3600" dirty="0" smtClean="0">
                <a:solidFill>
                  <a:srgbClr val="C00000"/>
                </a:solidFill>
              </a:rPr>
              <a:t>Список використаної літератури та інтернет-ресурси: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27584" y="1412776"/>
            <a:ext cx="7516316" cy="3267701"/>
          </a:xfrm>
        </p:spPr>
        <p:txBody>
          <a:bodyPr>
            <a:normAutofit fontScale="92500" lnSpcReduction="20000"/>
          </a:bodyPr>
          <a:lstStyle/>
          <a:p>
            <a:r>
              <a:rPr lang="uk-UA" sz="3200" dirty="0" smtClean="0"/>
              <a:t>Фізика 7 клас за редакцією </a:t>
            </a:r>
            <a:r>
              <a:rPr lang="uk-UA" sz="3200" dirty="0" err="1" smtClean="0"/>
              <a:t>В.Г.Бар’яхтар</a:t>
            </a:r>
            <a:endParaRPr lang="uk-UA" sz="3200" dirty="0" smtClean="0"/>
          </a:p>
          <a:p>
            <a:r>
              <a:rPr lang="uk-UA" sz="3200" dirty="0" err="1">
                <a:latin typeface="Calibri"/>
                <a:ea typeface="Calibri"/>
                <a:cs typeface="Times New Roman"/>
              </a:rPr>
              <a:t>А.Г.Конфорович</a:t>
            </a:r>
            <a:r>
              <a:rPr lang="uk-UA" sz="3200" dirty="0">
                <a:latin typeface="Calibri"/>
                <a:ea typeface="Calibri"/>
                <a:cs typeface="Times New Roman"/>
              </a:rPr>
              <a:t> Добрий </a:t>
            </a:r>
            <a:r>
              <a:rPr lang="uk-UA" sz="3200" dirty="0" err="1">
                <a:latin typeface="Calibri"/>
                <a:ea typeface="Calibri"/>
                <a:cs typeface="Times New Roman"/>
              </a:rPr>
              <a:t>день,Архімеде</a:t>
            </a:r>
            <a:r>
              <a:rPr lang="uk-UA" sz="3200" dirty="0" smtClean="0">
                <a:latin typeface="Calibri"/>
                <a:ea typeface="Calibri"/>
                <a:cs typeface="Times New Roman"/>
              </a:rPr>
              <a:t>!</a:t>
            </a:r>
          </a:p>
          <a:p>
            <a:r>
              <a:rPr lang="uk-UA" sz="3200" dirty="0" err="1" smtClean="0">
                <a:latin typeface="Calibri"/>
                <a:cs typeface="Times New Roman"/>
              </a:rPr>
              <a:t>Вікіпедія</a:t>
            </a:r>
            <a:endParaRPr lang="uk-UA" sz="3200" dirty="0" smtClean="0">
              <a:latin typeface="Calibri"/>
              <a:cs typeface="Times New Roman"/>
            </a:endParaRPr>
          </a:p>
          <a:p>
            <a:r>
              <a:rPr lang="en-US" sz="3200" dirty="0">
                <a:hlinkClick r:id="rId2"/>
              </a:rPr>
              <a:t>https://</a:t>
            </a:r>
            <a:r>
              <a:rPr lang="en-US" sz="3200" dirty="0" smtClean="0">
                <a:hlinkClick r:id="rId2"/>
              </a:rPr>
              <a:t>www.google.com.ua/search?client=opera&amp;ei=SHmzXNfDA8iFrwTt0YnABg&amp;q=</a:t>
            </a:r>
            <a:r>
              <a:rPr lang="uk-UA" sz="3200" dirty="0" err="1" smtClean="0">
                <a:hlinkClick r:id="rId2"/>
              </a:rPr>
              <a:t>фото+галілея</a:t>
            </a:r>
            <a:endParaRPr lang="uk-UA" sz="3200" dirty="0" smtClean="0"/>
          </a:p>
          <a:p>
            <a:endParaRPr lang="uk-UA" sz="32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6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266</TotalTime>
  <Words>268</Words>
  <Application>Microsoft Office PowerPoint</Application>
  <PresentationFormat>Экран (4:3)</PresentationFormat>
  <Paragraphs>37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Углы</vt:lpstr>
      <vt:lpstr>Бумажная</vt:lpstr>
      <vt:lpstr>З історії винайдення простих механізмів</vt:lpstr>
      <vt:lpstr> Тип проекту : інформаційно-пошуковий,міжпредметний,  парний Термін виконання:2 тижні </vt:lpstr>
      <vt:lpstr>Презентация PowerPoint</vt:lpstr>
      <vt:lpstr>   На зорі розвитку цивілізації людина для своєї  діяльності використовувала  прості механізми — важіль, блок, похилу площину, клин, коловорот. </vt:lpstr>
      <vt:lpstr>         </vt:lpstr>
      <vt:lpstr>Презентация PowerPoint</vt:lpstr>
      <vt:lpstr>Презентация PowerPoint</vt:lpstr>
      <vt:lpstr>Презентация PowerPoint</vt:lpstr>
      <vt:lpstr>         Архімед на досліді встановив,що при використанні  простих механізмів ми або  виграємо в силі в  стільки разів,у  скільки разів  програємо  в  переміщенні.або виграємо  в  переміщенні в  стільки разів,у  скільки разів  програємо в  силі.Це твердження назвали «Золотим  правилом  механіки».</vt:lpstr>
      <vt:lpstr>      Найбільш  чітко  його  сформулював Галілей, уточнивши, що воно  справедливе, коли  тертям  можна  знехтувати. Золоте правило  механіки  є  одним  із  проявів  закону  збереження енергії: при  використанні будь-якого  простого  механізму , не можна  одержати  виграш  у  роботі.</vt:lpstr>
      <vt:lpstr>Презентация PowerPoint</vt:lpstr>
      <vt:lpstr>Презентация PowerPoint</vt:lpstr>
      <vt:lpstr>     За допомогою таких машин, сконструйованих Архімедом,жителі Сиракуз довго не підпускали ворога до рідного міста</vt:lpstr>
      <vt:lpstr>Презентация PowerPoint</vt:lpstr>
      <vt:lpstr>Колесо</vt:lpstr>
      <vt:lpstr>            Висновок: як бачимо ще з давнини, люди використовували  життєвий досвід  для полегшення своєї роботи і внесок, який зробили вчені, мають велике значення в подальшому розвитку  науково-технічного прогресу. Давно пройшов той час, коли будь-яку роботу людина мала виконувати безпосередньо своїми руками. Зараз піднімати вантажі, переміщати їх по землі, воді й у повітрі, виконувати будівельні роботи й багато чого іншого людині допомагають механізми. З їх допомогою були створені унікальні спорудження, деякі з яких збереглися до наших днів. І сьогодні прості механізми мають широке застосування як самі по собі, так і як частини складних механізмів.</vt:lpstr>
      <vt:lpstr>Презентация PowerPoint</vt:lpstr>
      <vt:lpstr>Презентация PowerPoint</vt:lpstr>
      <vt:lpstr>  Список використаної літератури та інтернет-ресурси: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 історії винайдення простих механізмів</dc:title>
  <dc:creator>Maria</dc:creator>
  <cp:lastModifiedBy>Maria</cp:lastModifiedBy>
  <cp:revision>26</cp:revision>
  <cp:lastPrinted>2019-04-14T18:39:55Z</cp:lastPrinted>
  <dcterms:created xsi:type="dcterms:W3CDTF">2019-03-31T18:25:47Z</dcterms:created>
  <dcterms:modified xsi:type="dcterms:W3CDTF">2019-05-02T13:05:24Z</dcterms:modified>
</cp:coreProperties>
</file>