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tiff" ContentType="image/tif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5" r:id="rId6"/>
    <p:sldId id="259" r:id="rId7"/>
    <p:sldId id="277" r:id="rId8"/>
    <p:sldId id="260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6" r:id="rId19"/>
    <p:sldId id="275" r:id="rId20"/>
    <p:sldId id="26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29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30AA82-9EC2-414C-A185-4F9CC4ADC715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B8F803-0426-4D93-8C08-76B6C98E7B43}">
      <dgm:prSet custT="1"/>
      <dgm:spPr/>
      <dgm:t>
        <a:bodyPr/>
        <a:lstStyle/>
        <a:p>
          <a:pPr algn="r" rtl="0"/>
          <a:endParaRPr lang="ru-RU" sz="2400" b="1" dirty="0" smtClean="0"/>
        </a:p>
        <a:p>
          <a:pPr algn="r" rtl="0"/>
          <a:r>
            <a:rPr lang="ru-RU" sz="2400" b="1" dirty="0" err="1" smtClean="0"/>
            <a:t>Виконали</a:t>
          </a:r>
          <a:r>
            <a:rPr lang="ru-RU" sz="2400" b="1" dirty="0" smtClean="0"/>
            <a:t>:</a:t>
          </a:r>
          <a:endParaRPr lang="en-US" sz="2400" b="1" dirty="0" smtClean="0"/>
        </a:p>
        <a:p>
          <a:pPr algn="r" rtl="0"/>
          <a:r>
            <a:rPr lang="ru-RU" sz="2400" b="1" dirty="0" err="1" smtClean="0"/>
            <a:t>учні</a:t>
          </a:r>
          <a:r>
            <a:rPr lang="ru-RU" sz="2400" b="1" dirty="0" smtClean="0"/>
            <a:t>   7-  </a:t>
          </a:r>
          <a:r>
            <a:rPr lang="ru-RU" sz="2400" b="1" dirty="0" err="1" smtClean="0"/>
            <a:t>класу</a:t>
          </a:r>
          <a:endParaRPr lang="en-US" sz="2400" b="1" dirty="0" smtClean="0"/>
        </a:p>
        <a:p>
          <a:pPr algn="r" rtl="0"/>
          <a:r>
            <a:rPr lang="uk-UA" sz="2400" b="1" dirty="0" smtClean="0"/>
            <a:t>Чупирянського НВО</a:t>
          </a:r>
          <a:r>
            <a:rPr lang="ru-RU" sz="2400" b="1" dirty="0" smtClean="0"/>
            <a:t> </a:t>
          </a:r>
          <a:endParaRPr lang="ru-RU" sz="2400" dirty="0"/>
        </a:p>
      </dgm:t>
    </dgm:pt>
    <dgm:pt modelId="{7382FBAB-BE9D-43C6-8BDE-FEE75E5AAC1A}" type="parTrans" cxnId="{292B4B3D-4EDF-4018-AB36-8DCD531327EC}">
      <dgm:prSet/>
      <dgm:spPr/>
      <dgm:t>
        <a:bodyPr/>
        <a:lstStyle/>
        <a:p>
          <a:endParaRPr lang="ru-RU"/>
        </a:p>
      </dgm:t>
    </dgm:pt>
    <dgm:pt modelId="{7812E5E3-DF27-4F7D-A167-13A653178BA1}" type="sibTrans" cxnId="{292B4B3D-4EDF-4018-AB36-8DCD531327EC}">
      <dgm:prSet/>
      <dgm:spPr/>
      <dgm:t>
        <a:bodyPr/>
        <a:lstStyle/>
        <a:p>
          <a:endParaRPr lang="ru-RU"/>
        </a:p>
      </dgm:t>
    </dgm:pt>
    <dgm:pt modelId="{CE6ED049-D5C8-449A-A9F1-B01917ECCD94}">
      <dgm:prSet custT="1"/>
      <dgm:spPr/>
      <dgm:t>
        <a:bodyPr/>
        <a:lstStyle/>
        <a:p>
          <a:pPr rtl="0"/>
          <a:r>
            <a:rPr lang="uk-UA" sz="2400" b="1" dirty="0" err="1" smtClean="0">
              <a:solidFill>
                <a:schemeClr val="accent6">
                  <a:lumMod val="50000"/>
                </a:schemeClr>
              </a:solidFill>
            </a:rPr>
            <a:t>Дишлюк</a:t>
          </a:r>
          <a:r>
            <a:rPr lang="uk-UA" sz="2400" b="1" dirty="0" smtClean="0">
              <a:solidFill>
                <a:schemeClr val="accent6">
                  <a:lumMod val="50000"/>
                </a:schemeClr>
              </a:solidFill>
            </a:rPr>
            <a:t>  Юрій</a:t>
          </a:r>
          <a:endParaRPr lang="ru-RU" sz="2400" dirty="0">
            <a:solidFill>
              <a:schemeClr val="accent6">
                <a:lumMod val="50000"/>
              </a:schemeClr>
            </a:solidFill>
          </a:endParaRPr>
        </a:p>
      </dgm:t>
    </dgm:pt>
    <dgm:pt modelId="{8D9C0B0D-8C67-4107-A83B-6E8DE0A46EF3}" type="parTrans" cxnId="{93C0D214-A543-4B01-BAEA-0E7E8E9883CF}">
      <dgm:prSet/>
      <dgm:spPr/>
      <dgm:t>
        <a:bodyPr/>
        <a:lstStyle/>
        <a:p>
          <a:endParaRPr lang="ru-RU"/>
        </a:p>
      </dgm:t>
    </dgm:pt>
    <dgm:pt modelId="{B99141A0-9C8A-421A-9CBB-DB93CAA50755}" type="sibTrans" cxnId="{93C0D214-A543-4B01-BAEA-0E7E8E9883CF}">
      <dgm:prSet/>
      <dgm:spPr/>
      <dgm:t>
        <a:bodyPr/>
        <a:lstStyle/>
        <a:p>
          <a:endParaRPr lang="ru-RU"/>
        </a:p>
      </dgm:t>
    </dgm:pt>
    <dgm:pt modelId="{8505CFA1-0423-489F-B5A0-F2FE83E65933}">
      <dgm:prSet custT="1"/>
      <dgm:spPr/>
      <dgm:t>
        <a:bodyPr/>
        <a:lstStyle/>
        <a:p>
          <a:pPr rtl="0"/>
          <a:r>
            <a:rPr lang="uk-UA" sz="2400" b="1" dirty="0" smtClean="0">
              <a:solidFill>
                <a:schemeClr val="accent6">
                  <a:lumMod val="50000"/>
                </a:schemeClr>
              </a:solidFill>
            </a:rPr>
            <a:t>Кириленко Ольга</a:t>
          </a:r>
          <a:endParaRPr lang="ru-RU" sz="2400" dirty="0">
            <a:solidFill>
              <a:schemeClr val="accent6">
                <a:lumMod val="50000"/>
              </a:schemeClr>
            </a:solidFill>
          </a:endParaRPr>
        </a:p>
      </dgm:t>
    </dgm:pt>
    <dgm:pt modelId="{F3C15627-9B04-48CA-A26B-0178F37C8EB1}" type="parTrans" cxnId="{9BAF139A-3FE8-4366-8359-70C2096BDDCF}">
      <dgm:prSet/>
      <dgm:spPr/>
      <dgm:t>
        <a:bodyPr/>
        <a:lstStyle/>
        <a:p>
          <a:endParaRPr lang="ru-RU"/>
        </a:p>
      </dgm:t>
    </dgm:pt>
    <dgm:pt modelId="{392F20B6-E839-40F9-8CED-CC979ABCB453}" type="sibTrans" cxnId="{9BAF139A-3FE8-4366-8359-70C2096BDDCF}">
      <dgm:prSet/>
      <dgm:spPr/>
      <dgm:t>
        <a:bodyPr/>
        <a:lstStyle/>
        <a:p>
          <a:endParaRPr lang="ru-RU"/>
        </a:p>
      </dgm:t>
    </dgm:pt>
    <dgm:pt modelId="{EC8FBA0C-D903-46DD-9CC2-CEA0E2449BDF}">
      <dgm:prSet custT="1"/>
      <dgm:spPr/>
      <dgm:t>
        <a:bodyPr/>
        <a:lstStyle/>
        <a:p>
          <a:pPr rtl="0"/>
          <a:r>
            <a:rPr lang="uk-UA" sz="2400" b="1" dirty="0" err="1" smtClean="0">
              <a:solidFill>
                <a:schemeClr val="accent6">
                  <a:lumMod val="50000"/>
                </a:schemeClr>
              </a:solidFill>
            </a:rPr>
            <a:t>Кошперенко</a:t>
          </a:r>
          <a:r>
            <a:rPr lang="uk-UA" sz="2400" b="1" dirty="0" smtClean="0">
              <a:solidFill>
                <a:schemeClr val="accent6">
                  <a:lumMod val="50000"/>
                </a:schemeClr>
              </a:solidFill>
            </a:rPr>
            <a:t> Юлія</a:t>
          </a:r>
          <a:endParaRPr lang="ru-RU" sz="2400" dirty="0">
            <a:solidFill>
              <a:schemeClr val="accent6">
                <a:lumMod val="50000"/>
              </a:schemeClr>
            </a:solidFill>
          </a:endParaRPr>
        </a:p>
      </dgm:t>
    </dgm:pt>
    <dgm:pt modelId="{1F6710B7-5F41-4441-BC19-FFA9CFF92BF5}" type="parTrans" cxnId="{4453D8F5-F75B-457D-B7FC-6F371A601F33}">
      <dgm:prSet/>
      <dgm:spPr/>
      <dgm:t>
        <a:bodyPr/>
        <a:lstStyle/>
        <a:p>
          <a:endParaRPr lang="ru-RU"/>
        </a:p>
      </dgm:t>
    </dgm:pt>
    <dgm:pt modelId="{DD645604-1BE8-4DE4-9187-0CEF69D4A816}" type="sibTrans" cxnId="{4453D8F5-F75B-457D-B7FC-6F371A601F33}">
      <dgm:prSet/>
      <dgm:spPr/>
      <dgm:t>
        <a:bodyPr/>
        <a:lstStyle/>
        <a:p>
          <a:endParaRPr lang="ru-RU"/>
        </a:p>
      </dgm:t>
    </dgm:pt>
    <dgm:pt modelId="{9510C046-B30D-485A-BB3F-A4952651420E}">
      <dgm:prSet custT="1"/>
      <dgm:spPr/>
      <dgm:t>
        <a:bodyPr/>
        <a:lstStyle/>
        <a:p>
          <a:pPr rtl="0"/>
          <a:r>
            <a:rPr lang="uk-UA" sz="2400" b="1" dirty="0" smtClean="0">
              <a:solidFill>
                <a:schemeClr val="accent6">
                  <a:lumMod val="50000"/>
                </a:schemeClr>
              </a:solidFill>
            </a:rPr>
            <a:t>Чернишенко </a:t>
          </a:r>
          <a:endParaRPr lang="en-US" sz="2400" b="1" dirty="0" smtClean="0">
            <a:solidFill>
              <a:schemeClr val="accent6">
                <a:lumMod val="50000"/>
              </a:schemeClr>
            </a:solidFill>
          </a:endParaRPr>
        </a:p>
        <a:p>
          <a:pPr rtl="0"/>
          <a:r>
            <a:rPr lang="uk-UA" sz="2400" b="1" dirty="0" smtClean="0">
              <a:solidFill>
                <a:schemeClr val="accent6">
                  <a:lumMod val="50000"/>
                </a:schemeClr>
              </a:solidFill>
            </a:rPr>
            <a:t>Вікторія</a:t>
          </a:r>
          <a:endParaRPr lang="ru-RU" sz="2400" b="1" dirty="0">
            <a:solidFill>
              <a:schemeClr val="accent6">
                <a:lumMod val="50000"/>
              </a:schemeClr>
            </a:solidFill>
          </a:endParaRPr>
        </a:p>
      </dgm:t>
    </dgm:pt>
    <dgm:pt modelId="{C8ECCAAA-D5AC-4EB9-B167-178A63BD2617}" type="parTrans" cxnId="{E4C558C3-EBAC-480D-A571-C53CC1615BA9}">
      <dgm:prSet/>
      <dgm:spPr/>
      <dgm:t>
        <a:bodyPr/>
        <a:lstStyle/>
        <a:p>
          <a:endParaRPr lang="ru-RU"/>
        </a:p>
      </dgm:t>
    </dgm:pt>
    <dgm:pt modelId="{8E62222E-6391-4ED4-A22A-DF051623DA64}" type="sibTrans" cxnId="{E4C558C3-EBAC-480D-A571-C53CC1615BA9}">
      <dgm:prSet/>
      <dgm:spPr/>
      <dgm:t>
        <a:bodyPr/>
        <a:lstStyle/>
        <a:p>
          <a:endParaRPr lang="ru-RU"/>
        </a:p>
      </dgm:t>
    </dgm:pt>
    <dgm:pt modelId="{BC91638A-3E3F-4438-AAB0-48515D9BF809}" type="pres">
      <dgm:prSet presAssocID="{C430AA82-9EC2-414C-A185-4F9CC4ADC715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016F0E-D5ED-4CF9-AB9F-73B7B204DA34}" type="pres">
      <dgm:prSet presAssocID="{3FB8F803-0426-4D93-8C08-76B6C98E7B43}" presName="circ1" presStyleLbl="vennNode1" presStyleIdx="0" presStyleCnt="5"/>
      <dgm:spPr/>
    </dgm:pt>
    <dgm:pt modelId="{10CB7B18-EB51-440A-ABB3-0680C85BF8B6}" type="pres">
      <dgm:prSet presAssocID="{3FB8F803-0426-4D93-8C08-76B6C98E7B43}" presName="circ1Tx" presStyleLbl="revTx" presStyleIdx="0" presStyleCnt="0" custScaleX="3439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20BEEE-C545-4502-9F91-387874397423}" type="pres">
      <dgm:prSet presAssocID="{CE6ED049-D5C8-449A-A9F1-B01917ECCD94}" presName="circ2" presStyleLbl="vennNode1" presStyleIdx="1" presStyleCnt="5"/>
      <dgm:spPr/>
    </dgm:pt>
    <dgm:pt modelId="{65506395-E565-4AC5-A064-B976B5547B6D}" type="pres">
      <dgm:prSet presAssocID="{CE6ED049-D5C8-449A-A9F1-B01917ECCD94}" presName="circ2Tx" presStyleLbl="revTx" presStyleIdx="0" presStyleCnt="0" custLinFactNeighborX="43093" custLinFactNeighborY="1448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7FDAB5-AC00-4AFE-806D-E9264278D1C6}" type="pres">
      <dgm:prSet presAssocID="{8505CFA1-0423-489F-B5A0-F2FE83E65933}" presName="circ3" presStyleLbl="vennNode1" presStyleIdx="2" presStyleCnt="5"/>
      <dgm:spPr/>
    </dgm:pt>
    <dgm:pt modelId="{088401AB-847E-468E-AF4D-FDD94E63CB04}" type="pres">
      <dgm:prSet presAssocID="{8505CFA1-0423-489F-B5A0-F2FE83E65933}" presName="circ3Tx" presStyleLbl="revTx" presStyleIdx="0" presStyleCnt="0" custScaleX="140301" custLinFactNeighborX="58584" custLinFactNeighborY="-404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C9913D-88B8-455D-8C01-79146E046553}" type="pres">
      <dgm:prSet presAssocID="{EC8FBA0C-D903-46DD-9CC2-CEA0E2449BDF}" presName="circ4" presStyleLbl="vennNode1" presStyleIdx="3" presStyleCnt="5"/>
      <dgm:spPr/>
    </dgm:pt>
    <dgm:pt modelId="{12E65447-6864-4BC3-9AE1-12CF19F5AC48}" type="pres">
      <dgm:prSet presAssocID="{EC8FBA0C-D903-46DD-9CC2-CEA0E2449BDF}" presName="circ4Tx" presStyleLbl="revTx" presStyleIdx="0" presStyleCnt="0" custScaleX="181789" custLinFactNeighborX="-61673" custLinFactNeighborY="-404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47E7E9-1CC2-4176-A7ED-C79A196A525F}" type="pres">
      <dgm:prSet presAssocID="{9510C046-B30D-485A-BB3F-A4952651420E}" presName="circ5" presStyleLbl="vennNode1" presStyleIdx="4" presStyleCnt="5"/>
      <dgm:spPr/>
    </dgm:pt>
    <dgm:pt modelId="{4419C877-B05D-487C-8485-ED83BD6FCF83}" type="pres">
      <dgm:prSet presAssocID="{9510C046-B30D-485A-BB3F-A4952651420E}" presName="circ5Tx" presStyleLbl="revTx" presStyleIdx="0" presStyleCnt="0" custScaleX="231195" custLinFactNeighborX="-60832" custLinFactNeighborY="-152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F7E83F-4CE9-4160-952B-6C87ADC75741}" type="presOf" srcId="{CE6ED049-D5C8-449A-A9F1-B01917ECCD94}" destId="{65506395-E565-4AC5-A064-B976B5547B6D}" srcOrd="0" destOrd="0" presId="urn:microsoft.com/office/officeart/2005/8/layout/venn1"/>
    <dgm:cxn modelId="{BA6B9692-8A7D-41F7-8E87-F35DCCB8F5BA}" type="presOf" srcId="{C430AA82-9EC2-414C-A185-4F9CC4ADC715}" destId="{BC91638A-3E3F-4438-AAB0-48515D9BF809}" srcOrd="0" destOrd="0" presId="urn:microsoft.com/office/officeart/2005/8/layout/venn1"/>
    <dgm:cxn modelId="{4453D8F5-F75B-457D-B7FC-6F371A601F33}" srcId="{C430AA82-9EC2-414C-A185-4F9CC4ADC715}" destId="{EC8FBA0C-D903-46DD-9CC2-CEA0E2449BDF}" srcOrd="3" destOrd="0" parTransId="{1F6710B7-5F41-4441-BC19-FFA9CFF92BF5}" sibTransId="{DD645604-1BE8-4DE4-9187-0CEF69D4A816}"/>
    <dgm:cxn modelId="{3D8DADB8-BD13-4F3D-99A8-703E9B68E556}" type="presOf" srcId="{8505CFA1-0423-489F-B5A0-F2FE83E65933}" destId="{088401AB-847E-468E-AF4D-FDD94E63CB04}" srcOrd="0" destOrd="0" presId="urn:microsoft.com/office/officeart/2005/8/layout/venn1"/>
    <dgm:cxn modelId="{292B4B3D-4EDF-4018-AB36-8DCD531327EC}" srcId="{C430AA82-9EC2-414C-A185-4F9CC4ADC715}" destId="{3FB8F803-0426-4D93-8C08-76B6C98E7B43}" srcOrd="0" destOrd="0" parTransId="{7382FBAB-BE9D-43C6-8BDE-FEE75E5AAC1A}" sibTransId="{7812E5E3-DF27-4F7D-A167-13A653178BA1}"/>
    <dgm:cxn modelId="{0451791D-A00C-4E08-A2CD-AF0272898064}" type="presOf" srcId="{3FB8F803-0426-4D93-8C08-76B6C98E7B43}" destId="{10CB7B18-EB51-440A-ABB3-0680C85BF8B6}" srcOrd="0" destOrd="0" presId="urn:microsoft.com/office/officeart/2005/8/layout/venn1"/>
    <dgm:cxn modelId="{9BAF139A-3FE8-4366-8359-70C2096BDDCF}" srcId="{C430AA82-9EC2-414C-A185-4F9CC4ADC715}" destId="{8505CFA1-0423-489F-B5A0-F2FE83E65933}" srcOrd="2" destOrd="0" parTransId="{F3C15627-9B04-48CA-A26B-0178F37C8EB1}" sibTransId="{392F20B6-E839-40F9-8CED-CC979ABCB453}"/>
    <dgm:cxn modelId="{E4C558C3-EBAC-480D-A571-C53CC1615BA9}" srcId="{C430AA82-9EC2-414C-A185-4F9CC4ADC715}" destId="{9510C046-B30D-485A-BB3F-A4952651420E}" srcOrd="4" destOrd="0" parTransId="{C8ECCAAA-D5AC-4EB9-B167-178A63BD2617}" sibTransId="{8E62222E-6391-4ED4-A22A-DF051623DA64}"/>
    <dgm:cxn modelId="{26879332-C20A-4FFC-A4C0-1522EAD6BD0B}" type="presOf" srcId="{9510C046-B30D-485A-BB3F-A4952651420E}" destId="{4419C877-B05D-487C-8485-ED83BD6FCF83}" srcOrd="0" destOrd="0" presId="urn:microsoft.com/office/officeart/2005/8/layout/venn1"/>
    <dgm:cxn modelId="{677720A6-7317-449F-AB11-C810E5B791F6}" type="presOf" srcId="{EC8FBA0C-D903-46DD-9CC2-CEA0E2449BDF}" destId="{12E65447-6864-4BC3-9AE1-12CF19F5AC48}" srcOrd="0" destOrd="0" presId="urn:microsoft.com/office/officeart/2005/8/layout/venn1"/>
    <dgm:cxn modelId="{93C0D214-A543-4B01-BAEA-0E7E8E9883CF}" srcId="{C430AA82-9EC2-414C-A185-4F9CC4ADC715}" destId="{CE6ED049-D5C8-449A-A9F1-B01917ECCD94}" srcOrd="1" destOrd="0" parTransId="{8D9C0B0D-8C67-4107-A83B-6E8DE0A46EF3}" sibTransId="{B99141A0-9C8A-421A-9CBB-DB93CAA50755}"/>
    <dgm:cxn modelId="{8CF86DAC-2B64-44A1-A8DC-50E7E3621C2B}" type="presParOf" srcId="{BC91638A-3E3F-4438-AAB0-48515D9BF809}" destId="{B0016F0E-D5ED-4CF9-AB9F-73B7B204DA34}" srcOrd="0" destOrd="0" presId="urn:microsoft.com/office/officeart/2005/8/layout/venn1"/>
    <dgm:cxn modelId="{2C28A1BC-06FD-4DB3-AE66-9F2A2F31F78D}" type="presParOf" srcId="{BC91638A-3E3F-4438-AAB0-48515D9BF809}" destId="{10CB7B18-EB51-440A-ABB3-0680C85BF8B6}" srcOrd="1" destOrd="0" presId="urn:microsoft.com/office/officeart/2005/8/layout/venn1"/>
    <dgm:cxn modelId="{50DC560A-1F44-4FB4-A228-57DB7034AB99}" type="presParOf" srcId="{BC91638A-3E3F-4438-AAB0-48515D9BF809}" destId="{8E20BEEE-C545-4502-9F91-387874397423}" srcOrd="2" destOrd="0" presId="urn:microsoft.com/office/officeart/2005/8/layout/venn1"/>
    <dgm:cxn modelId="{95D72754-4CA9-4089-85B4-29E58B160D31}" type="presParOf" srcId="{BC91638A-3E3F-4438-AAB0-48515D9BF809}" destId="{65506395-E565-4AC5-A064-B976B5547B6D}" srcOrd="3" destOrd="0" presId="urn:microsoft.com/office/officeart/2005/8/layout/venn1"/>
    <dgm:cxn modelId="{FFC3905F-A3BA-45C6-9F67-53FA1E33AED6}" type="presParOf" srcId="{BC91638A-3E3F-4438-AAB0-48515D9BF809}" destId="{557FDAB5-AC00-4AFE-806D-E9264278D1C6}" srcOrd="4" destOrd="0" presId="urn:microsoft.com/office/officeart/2005/8/layout/venn1"/>
    <dgm:cxn modelId="{EF8FF683-4C91-4C99-8050-E4E86F687F5F}" type="presParOf" srcId="{BC91638A-3E3F-4438-AAB0-48515D9BF809}" destId="{088401AB-847E-468E-AF4D-FDD94E63CB04}" srcOrd="5" destOrd="0" presId="urn:microsoft.com/office/officeart/2005/8/layout/venn1"/>
    <dgm:cxn modelId="{BAE625B7-18A8-4C44-95BD-5EAB15497172}" type="presParOf" srcId="{BC91638A-3E3F-4438-AAB0-48515D9BF809}" destId="{16C9913D-88B8-455D-8C01-79146E046553}" srcOrd="6" destOrd="0" presId="urn:microsoft.com/office/officeart/2005/8/layout/venn1"/>
    <dgm:cxn modelId="{6FDF7BEE-E512-4DDF-BB6C-E0E31DD41C76}" type="presParOf" srcId="{BC91638A-3E3F-4438-AAB0-48515D9BF809}" destId="{12E65447-6864-4BC3-9AE1-12CF19F5AC48}" srcOrd="7" destOrd="0" presId="urn:microsoft.com/office/officeart/2005/8/layout/venn1"/>
    <dgm:cxn modelId="{C8A556C1-03CB-4D12-941F-BF2BA2A56ACD}" type="presParOf" srcId="{BC91638A-3E3F-4438-AAB0-48515D9BF809}" destId="{D947E7E9-1CC2-4176-A7ED-C79A196A525F}" srcOrd="8" destOrd="0" presId="urn:microsoft.com/office/officeart/2005/8/layout/venn1"/>
    <dgm:cxn modelId="{2CD7BCD6-D75B-41A6-9886-08C0C3BF97F4}" type="presParOf" srcId="{BC91638A-3E3F-4438-AAB0-48515D9BF809}" destId="{4419C877-B05D-487C-8485-ED83BD6FCF83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0016F0E-D5ED-4CF9-AB9F-73B7B204DA34}">
      <dsp:nvSpPr>
        <dsp:cNvPr id="0" name=""/>
        <dsp:cNvSpPr/>
      </dsp:nvSpPr>
      <dsp:spPr>
        <a:xfrm>
          <a:off x="3689259" y="1221589"/>
          <a:ext cx="1500197" cy="15001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0CB7B18-EB51-440A-ABB3-0680C85BF8B6}">
      <dsp:nvSpPr>
        <dsp:cNvPr id="0" name=""/>
        <dsp:cNvSpPr/>
      </dsp:nvSpPr>
      <dsp:spPr>
        <a:xfrm>
          <a:off x="1446841" y="0"/>
          <a:ext cx="5985032" cy="100727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/>
        </a:p>
        <a:p>
          <a:pPr lvl="0" algn="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Виконали</a:t>
          </a:r>
          <a:r>
            <a:rPr lang="ru-RU" sz="2400" b="1" kern="1200" dirty="0" smtClean="0"/>
            <a:t>:</a:t>
          </a:r>
          <a:endParaRPr lang="en-US" sz="2400" b="1" kern="1200" dirty="0" smtClean="0"/>
        </a:p>
        <a:p>
          <a:pPr lvl="0" algn="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учні</a:t>
          </a:r>
          <a:r>
            <a:rPr lang="ru-RU" sz="2400" b="1" kern="1200" dirty="0" smtClean="0"/>
            <a:t>   7-  </a:t>
          </a:r>
          <a:r>
            <a:rPr lang="ru-RU" sz="2400" b="1" kern="1200" dirty="0" err="1" smtClean="0"/>
            <a:t>класу</a:t>
          </a:r>
          <a:endParaRPr lang="en-US" sz="2400" b="1" kern="1200" dirty="0" smtClean="0"/>
        </a:p>
        <a:p>
          <a:pPr lvl="0" algn="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/>
            <a:t>Чупирянського НВО</a:t>
          </a:r>
          <a:r>
            <a:rPr lang="ru-RU" sz="2400" b="1" kern="1200" dirty="0" smtClean="0"/>
            <a:t> </a:t>
          </a:r>
          <a:endParaRPr lang="ru-RU" sz="2400" kern="1200" dirty="0"/>
        </a:p>
      </dsp:txBody>
      <dsp:txXfrm>
        <a:off x="1446841" y="0"/>
        <a:ext cx="5985032" cy="1007275"/>
      </dsp:txXfrm>
    </dsp:sp>
    <dsp:sp modelId="{8E20BEEE-C545-4502-9F91-387874397423}">
      <dsp:nvSpPr>
        <dsp:cNvPr id="0" name=""/>
        <dsp:cNvSpPr/>
      </dsp:nvSpPr>
      <dsp:spPr>
        <a:xfrm>
          <a:off x="4259934" y="1636073"/>
          <a:ext cx="1500197" cy="15001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5506395-E565-4AC5-A064-B976B5547B6D}">
      <dsp:nvSpPr>
        <dsp:cNvPr id="0" name=""/>
        <dsp:cNvSpPr/>
      </dsp:nvSpPr>
      <dsp:spPr>
        <a:xfrm>
          <a:off x="6369412" y="1487078"/>
          <a:ext cx="1560205" cy="109300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err="1" smtClean="0">
              <a:solidFill>
                <a:schemeClr val="accent6">
                  <a:lumMod val="50000"/>
                </a:schemeClr>
              </a:solidFill>
            </a:rPr>
            <a:t>Дишлюк</a:t>
          </a:r>
          <a:r>
            <a:rPr lang="uk-UA" sz="2400" b="1" kern="1200" dirty="0" smtClean="0">
              <a:solidFill>
                <a:schemeClr val="accent6">
                  <a:lumMod val="50000"/>
                </a:schemeClr>
              </a:solidFill>
            </a:rPr>
            <a:t>  Юрій</a:t>
          </a:r>
          <a:endParaRPr lang="ru-RU" sz="2400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6369412" y="1487078"/>
        <a:ext cx="1560205" cy="1093001"/>
      </dsp:txXfrm>
    </dsp:sp>
    <dsp:sp modelId="{557FDAB5-AC00-4AFE-806D-E9264278D1C6}">
      <dsp:nvSpPr>
        <dsp:cNvPr id="0" name=""/>
        <dsp:cNvSpPr/>
      </dsp:nvSpPr>
      <dsp:spPr>
        <a:xfrm>
          <a:off x="4042105" y="2307304"/>
          <a:ext cx="1500197" cy="15001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88401AB-847E-468E-AF4D-FDD94E63CB04}">
      <dsp:nvSpPr>
        <dsp:cNvPr id="0" name=""/>
        <dsp:cNvSpPr/>
      </dsp:nvSpPr>
      <dsp:spPr>
        <a:xfrm>
          <a:off x="5740633" y="3149099"/>
          <a:ext cx="2188984" cy="109300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accent6">
                  <a:lumMod val="50000"/>
                </a:schemeClr>
              </a:solidFill>
            </a:rPr>
            <a:t>Кириленко Ольга</a:t>
          </a:r>
          <a:endParaRPr lang="ru-RU" sz="2400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5740633" y="3149099"/>
        <a:ext cx="2188984" cy="1093001"/>
      </dsp:txXfrm>
    </dsp:sp>
    <dsp:sp modelId="{16C9913D-88B8-455D-8C01-79146E046553}">
      <dsp:nvSpPr>
        <dsp:cNvPr id="0" name=""/>
        <dsp:cNvSpPr/>
      </dsp:nvSpPr>
      <dsp:spPr>
        <a:xfrm>
          <a:off x="3336412" y="2307304"/>
          <a:ext cx="1500197" cy="15001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2E65447-6864-4BC3-9AE1-12CF19F5AC48}">
      <dsp:nvSpPr>
        <dsp:cNvPr id="0" name=""/>
        <dsp:cNvSpPr/>
      </dsp:nvSpPr>
      <dsp:spPr>
        <a:xfrm>
          <a:off x="78729" y="3149099"/>
          <a:ext cx="2836282" cy="109300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err="1" smtClean="0">
              <a:solidFill>
                <a:schemeClr val="accent6">
                  <a:lumMod val="50000"/>
                </a:schemeClr>
              </a:solidFill>
            </a:rPr>
            <a:t>Кошперенко</a:t>
          </a:r>
          <a:r>
            <a:rPr lang="uk-UA" sz="2400" b="1" kern="1200" dirty="0" smtClean="0">
              <a:solidFill>
                <a:schemeClr val="accent6">
                  <a:lumMod val="50000"/>
                </a:schemeClr>
              </a:solidFill>
            </a:rPr>
            <a:t> Юлія</a:t>
          </a:r>
          <a:endParaRPr lang="ru-RU" sz="2400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78729" y="3149099"/>
        <a:ext cx="2836282" cy="1093001"/>
      </dsp:txXfrm>
    </dsp:sp>
    <dsp:sp modelId="{D947E7E9-1CC2-4176-A7ED-C79A196A525F}">
      <dsp:nvSpPr>
        <dsp:cNvPr id="0" name=""/>
        <dsp:cNvSpPr/>
      </dsp:nvSpPr>
      <dsp:spPr>
        <a:xfrm>
          <a:off x="3118583" y="1636073"/>
          <a:ext cx="1500197" cy="150019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419C877-B05D-487C-8485-ED83BD6FCF83}">
      <dsp:nvSpPr>
        <dsp:cNvPr id="0" name=""/>
        <dsp:cNvSpPr/>
      </dsp:nvSpPr>
      <dsp:spPr>
        <a:xfrm>
          <a:off x="0" y="1312122"/>
          <a:ext cx="3607118" cy="109300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accent6">
                  <a:lumMod val="50000"/>
                </a:schemeClr>
              </a:solidFill>
            </a:rPr>
            <a:t>Чернишенко </a:t>
          </a:r>
          <a:endParaRPr lang="en-US" sz="2400" b="1" kern="1200" dirty="0" smtClean="0">
            <a:solidFill>
              <a:schemeClr val="accent6">
                <a:lumMod val="50000"/>
              </a:schemeClr>
            </a:solidFill>
          </a:endParaRP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solidFill>
                <a:schemeClr val="accent6">
                  <a:lumMod val="50000"/>
                </a:schemeClr>
              </a:solidFill>
            </a:rPr>
            <a:t>Вікторія</a:t>
          </a:r>
          <a:endParaRPr lang="ru-RU" sz="2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0" y="1312122"/>
        <a:ext cx="3607118" cy="10930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85786" y="214290"/>
            <a:ext cx="8001056" cy="2062103"/>
          </a:xfrm>
          <a:prstGeom prst="rect">
            <a:avLst/>
          </a:prstGeom>
          <a:solidFill>
            <a:schemeClr val="accent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i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  <a:cs typeface="Arial" charset="0"/>
                <a:sym typeface="Rambla" charset="0"/>
              </a:rPr>
              <a:t>Проект з фізики на тему: </a:t>
            </a:r>
          </a:p>
          <a:p>
            <a:pPr algn="ctr"/>
            <a:r>
              <a:rPr lang="uk-UA" sz="3200" b="1" i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  <a:cs typeface="Arial" charset="0"/>
                <a:sym typeface="Rambla" charset="0"/>
              </a:rPr>
              <a:t>“ Обчислення швидкості </a:t>
            </a:r>
          </a:p>
          <a:p>
            <a:pPr algn="ctr"/>
            <a:r>
              <a:rPr lang="uk-UA" sz="3200" b="1" i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  <a:cs typeface="Arial" charset="0"/>
                <a:sym typeface="Rambla" charset="0"/>
              </a:rPr>
              <a:t>при нерівномірному </a:t>
            </a:r>
          </a:p>
          <a:p>
            <a:pPr algn="ctr"/>
            <a:r>
              <a:rPr lang="uk-UA" sz="3200" b="1" i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  <a:cs typeface="Arial" charset="0"/>
                <a:sym typeface="Rambla" charset="0"/>
              </a:rPr>
              <a:t>прямолінійному русі . ”</a:t>
            </a:r>
            <a:r>
              <a:rPr lang="uk-UA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  <a:cs typeface="Arial" charset="0"/>
                <a:sym typeface="Rambla" charset="0"/>
              </a:rPr>
              <a:t> </a:t>
            </a:r>
            <a:endParaRPr lang="ru-RU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85786" y="2357430"/>
          <a:ext cx="7929618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214810" y="4214818"/>
            <a:ext cx="1644174" cy="1214446"/>
          </a:xfrm>
          <a:prstGeom prst="rect">
            <a:avLst/>
          </a:prstGeom>
          <a:noFill/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541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3316" name="Picture 4" descr="D:\Пісні\музика для презентації\pictures\Animations\mr_alarm_clock_jumping_md_wht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2285992"/>
            <a:ext cx="1143008" cy="1257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Rambla" charset="0"/>
                <a:cs typeface="Arial" charset="0"/>
                <a:sym typeface="Rambla" charset="0"/>
              </a:rPr>
              <a:t>Мета </a:t>
            </a:r>
            <a:r>
              <a:rPr lang="ru-RU" b="1" dirty="0" err="1" smtClean="0">
                <a:solidFill>
                  <a:srgbClr val="7030A0"/>
                </a:solidFill>
                <a:latin typeface="Rambla" charset="0"/>
                <a:cs typeface="Arial" charset="0"/>
                <a:sym typeface="Rambla" charset="0"/>
              </a:rPr>
              <a:t>роботи</a:t>
            </a:r>
            <a:r>
              <a:rPr lang="ru-RU" b="1" dirty="0" smtClean="0">
                <a:solidFill>
                  <a:srgbClr val="7030A0"/>
                </a:solidFill>
                <a:latin typeface="Rambla" charset="0"/>
                <a:cs typeface="Arial" charset="0"/>
                <a:sym typeface="Rambla" charset="0"/>
              </a:rPr>
              <a:t>: </a:t>
            </a:r>
            <a:endParaRPr lang="ru-RU" dirty="0">
              <a:solidFill>
                <a:srgbClr val="7030A0"/>
              </a:solidFill>
            </a:endParaRPr>
          </a:p>
        </p:txBody>
      </p:sp>
      <p:sp useBgFill="1"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Визначити довжину кроку.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Навчитися визначати відстань між тілами.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Навчитися на конкретних прикладах обчислювати швидкість при нерівномірному прямолінійному русі.</a:t>
            </a:r>
          </a:p>
        </p:txBody>
      </p:sp>
      <p:pic>
        <p:nvPicPr>
          <p:cNvPr id="12289" name="Picture 1" descr="D:\Пісні\музика для презентації\pictures\Animations\homeanim\J007622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357166"/>
            <a:ext cx="1285884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Основні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 </a:t>
            </a:r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теоретичні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поняття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  <a:sym typeface="Rambla" charset="0"/>
              </a:rPr>
              <a:t>Довжина одного кроку</a:t>
            </a:r>
            <a:endParaRPr lang="en-US" b="1" dirty="0" smtClean="0">
              <a:solidFill>
                <a:schemeClr val="accent6">
                  <a:lumMod val="75000"/>
                </a:schemeClr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AutoNum type="arabicPeriod"/>
            </a:pPr>
            <a:endParaRPr lang="uk-UA" b="1" i="1" dirty="0" smtClean="0"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en-US" b="1" dirty="0" smtClean="0">
                <a:latin typeface="Arial" charset="0"/>
                <a:cs typeface="Arial" charset="0"/>
                <a:sym typeface="Rambla" charset="0"/>
              </a:rPr>
              <a:t>      L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 – пройдена відстань,</a:t>
            </a:r>
            <a:endParaRPr lang="en-US" b="1" dirty="0" smtClean="0"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en-US" b="1" dirty="0" smtClean="0">
                <a:latin typeface="Arial" charset="0"/>
                <a:cs typeface="Arial" charset="0"/>
                <a:sym typeface="Rambla" charset="0"/>
              </a:rPr>
              <a:t>          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– кількість зроблених кроків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Щоб знайти </a:t>
            </a:r>
            <a:r>
              <a:rPr lang="uk-UA" b="1" i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  <a:sym typeface="Rambla" charset="0"/>
              </a:rPr>
              <a:t>відстань між тілами </a:t>
            </a:r>
            <a:r>
              <a:rPr lang="en-US" b="1" dirty="0" smtClean="0">
                <a:latin typeface="Arial" charset="0"/>
                <a:cs typeface="Arial" charset="0"/>
                <a:sym typeface="Rambla" charset="0"/>
              </a:rPr>
              <a:t>S 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треба довжину одного кроку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помножити на кількість кроків</a:t>
            </a:r>
            <a:endParaRPr lang="en-US" b="1" dirty="0" smtClean="0">
              <a:latin typeface="Arial" charset="0"/>
              <a:cs typeface="Arial" charset="0"/>
              <a:sym typeface="Rambla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541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43570" y="1714488"/>
            <a:ext cx="285752" cy="571504"/>
          </a:xfrm>
          <a:prstGeom prst="rect">
            <a:avLst/>
          </a:prstGeom>
          <a:noFill/>
        </p:spPr>
      </p:pic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3143248"/>
            <a:ext cx="571505" cy="500066"/>
          </a:xfrm>
          <a:prstGeom prst="rect">
            <a:avLst/>
          </a:prstGeom>
          <a:noFill/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40" y="1500174"/>
            <a:ext cx="1370588" cy="1214446"/>
          </a:xfrm>
          <a:prstGeom prst="rect">
            <a:avLst/>
          </a:prstGeom>
          <a:noFill/>
        </p:spPr>
      </p:pic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0430" y="5715016"/>
            <a:ext cx="1964545" cy="642942"/>
          </a:xfrm>
          <a:prstGeom prst="rect">
            <a:avLst/>
          </a:prstGeom>
          <a:noFill/>
        </p:spPr>
      </p:pic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Основні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 </a:t>
            </a:r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теоретичні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поняття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  <a:sym typeface="Rambla" charset="0"/>
              </a:rPr>
              <a:t>Нерівномірний рух це </a:t>
            </a: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– 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рух під час якого </a:t>
            </a:r>
            <a:r>
              <a:rPr lang="uk-UA" b="1" dirty="0" smtClean="0">
                <a:solidFill>
                  <a:srgbClr val="C00000"/>
                </a:solidFill>
                <a:latin typeface="Arial" charset="0"/>
                <a:cs typeface="Arial" charset="0"/>
                <a:sym typeface="Rambla" charset="0"/>
              </a:rPr>
              <a:t>змінюється швидкість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.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Наприклад,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1) рух рейсового автобуса на маршруті  </a:t>
            </a:r>
            <a:r>
              <a:rPr lang="uk-UA" b="1" dirty="0" err="1" smtClean="0">
                <a:latin typeface="Arial" charset="0"/>
                <a:cs typeface="Arial" charset="0"/>
                <a:sym typeface="Rambla" charset="0"/>
              </a:rPr>
              <a:t>“Чупира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 – Біла </a:t>
            </a:r>
            <a:r>
              <a:rPr lang="uk-UA" b="1" dirty="0" err="1" smtClean="0">
                <a:latin typeface="Arial" charset="0"/>
                <a:cs typeface="Arial" charset="0"/>
                <a:sym typeface="Rambla" charset="0"/>
              </a:rPr>
              <a:t>Церква”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;</a:t>
            </a:r>
            <a:endParaRPr lang="en-US" b="1" dirty="0" smtClean="0"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2) рух школяра від дому до школи. </a:t>
            </a:r>
            <a:endParaRPr lang="en-US" b="1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en-US" b="1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en-US" b="1" dirty="0" smtClean="0">
              <a:latin typeface="Arial" charset="0"/>
              <a:cs typeface="Arial" charset="0"/>
              <a:sym typeface="Rambla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541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Основні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 </a:t>
            </a:r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теоретичні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поняття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Для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  <a:sym typeface="Rambla" charset="0"/>
              </a:rPr>
              <a:t>нерівномірного руху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       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  <a:sym typeface="Rambla" charset="0"/>
              </a:rPr>
              <a:t>середня швидкість </a:t>
            </a:r>
            <a:endParaRPr lang="en-US" b="1" dirty="0" smtClean="0">
              <a:solidFill>
                <a:schemeClr val="accent6">
                  <a:lumMod val="75000"/>
                </a:schemeClr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AutoNum type="arabicPeriod"/>
            </a:pPr>
            <a:endParaRPr lang="uk-UA" b="1" i="1" dirty="0" smtClean="0"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en-US" b="1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en-US" b="1" dirty="0" smtClean="0">
              <a:latin typeface="Arial" charset="0"/>
              <a:cs typeface="Arial" charset="0"/>
              <a:sym typeface="Rambla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541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541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541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6" y="3143248"/>
            <a:ext cx="5521310" cy="7143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0" y="1019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541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0496" y="4342270"/>
            <a:ext cx="1643074" cy="121363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95413" algn="l"/>
              </a:tabLst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4356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Прилади</a:t>
            </a: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і</a:t>
            </a: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обладнання</a:t>
            </a: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b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для проекту</a:t>
            </a: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214554"/>
            <a:ext cx="8229600" cy="3382979"/>
          </a:xfrm>
        </p:spPr>
        <p:txBody>
          <a:bodyPr>
            <a:normAutofit/>
          </a:bodyPr>
          <a:lstStyle/>
          <a:p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Для визначення довжини кроку використаємо </a:t>
            </a:r>
            <a:r>
              <a:rPr lang="uk-UA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рулетку на 5 м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.</a:t>
            </a:r>
          </a:p>
          <a:p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Для вимірювання відстані між тілами використаємо </a:t>
            </a:r>
            <a:r>
              <a:rPr lang="uk-UA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власні кроки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. Існує прилад </a:t>
            </a:r>
            <a:r>
              <a:rPr lang="uk-UA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крокомір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, але він у нас відсутній.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169" name="Picture 1" descr="D:\Пісні\музика для презентації\pictures\113054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357166"/>
            <a:ext cx="1578523" cy="1892305"/>
          </a:xfrm>
          <a:prstGeom prst="rect">
            <a:avLst/>
          </a:prstGeom>
          <a:noFill/>
        </p:spPr>
      </p:pic>
      <p:pic>
        <p:nvPicPr>
          <p:cNvPr id="7170" name="Picture 2" descr="D:\Пісні\музика для презентації\pictures\Animations\AG00174_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642918"/>
            <a:ext cx="857256" cy="857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4356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Прилади</a:t>
            </a: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і</a:t>
            </a: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обладнання</a:t>
            </a: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b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для проекту</a:t>
            </a: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3116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Для 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вимірювання швидкості руху транспорту використовують </a:t>
            </a:r>
            <a:r>
              <a:rPr lang="uk-UA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спідометр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, але в даному випадку нам він не пригодиться. Використаємо </a:t>
            </a:r>
            <a:r>
              <a:rPr lang="uk-UA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секундомір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 мобільного телефону та свої </a:t>
            </a:r>
            <a:r>
              <a:rPr lang="uk-UA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charset="0"/>
                <a:cs typeface="Arial" charset="0"/>
                <a:sym typeface="Rambla" charset="0"/>
              </a:rPr>
              <a:t>власні кроки</a:t>
            </a:r>
            <a:r>
              <a:rPr lang="uk-UA" b="1" dirty="0" smtClean="0">
                <a:latin typeface="Arial" charset="0"/>
                <a:cs typeface="Arial" charset="0"/>
                <a:sym typeface="Rambla" charset="0"/>
              </a:rPr>
              <a:t>, довжину яких  визначимо</a:t>
            </a:r>
            <a:r>
              <a:rPr lang="uk-UA" sz="4800" b="1" dirty="0" smtClean="0">
                <a:latin typeface="Arial" charset="0"/>
                <a:cs typeface="Arial" charset="0"/>
                <a:sym typeface="Rambla" charset="0"/>
              </a:rPr>
              <a:t>.</a:t>
            </a:r>
          </a:p>
          <a:p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Калькулятор</a:t>
            </a:r>
            <a:r>
              <a:rPr lang="uk-UA" sz="4800" b="1" dirty="0" smtClean="0">
                <a:latin typeface="Arial" charset="0"/>
                <a:cs typeface="Arial" charset="0"/>
                <a:sym typeface="Rambla" charset="0"/>
              </a:rPr>
              <a:t> </a:t>
            </a:r>
            <a:r>
              <a:rPr lang="uk-UA" sz="4800" b="1" dirty="0" smtClean="0">
                <a:latin typeface="Arial" charset="0"/>
                <a:cs typeface="Arial" charset="0"/>
                <a:sym typeface="Rambla" charset="0"/>
              </a:rPr>
              <a:t>– </a:t>
            </a:r>
            <a:r>
              <a:rPr lang="uk-UA" sz="3500" b="1" smtClean="0">
                <a:latin typeface="Arial" charset="0"/>
                <a:cs typeface="Arial" charset="0"/>
                <a:sym typeface="Rambla" charset="0"/>
              </a:rPr>
              <a:t>для обчислень.</a:t>
            </a:r>
            <a:endParaRPr lang="uk-UA" sz="3500" b="1" dirty="0" smtClean="0">
              <a:latin typeface="Arial" charset="0"/>
              <a:cs typeface="Arial" charset="0"/>
              <a:sym typeface="Rambla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7169" name="Picture 1" descr="D:\Пісні\музика для презентації\pictures\113054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357166"/>
            <a:ext cx="1578523" cy="1892305"/>
          </a:xfrm>
          <a:prstGeom prst="rect">
            <a:avLst/>
          </a:prstGeom>
          <a:noFill/>
        </p:spPr>
      </p:pic>
      <p:pic>
        <p:nvPicPr>
          <p:cNvPr id="7170" name="Picture 2" descr="D:\Пісні\музика для презентації\pictures\Animations\AG00174_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642918"/>
            <a:ext cx="857256" cy="857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625794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/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ru-RU" sz="4000" b="1" dirty="0" err="1" smtClean="0">
                <a:latin typeface="Rambla" charset="0"/>
                <a:cs typeface="Arial" charset="0"/>
                <a:sym typeface="Rambla" charset="0"/>
              </a:rPr>
              <a:t>Хід</a:t>
            </a:r>
            <a:r>
              <a:rPr lang="ru-RU" sz="4000" b="1" dirty="0" smtClean="0"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sz="4000" b="1" dirty="0" err="1" smtClean="0">
                <a:latin typeface="Rambla" charset="0"/>
                <a:cs typeface="Arial" charset="0"/>
                <a:sym typeface="Rambla" charset="0"/>
              </a:rPr>
              <a:t>дослідження</a:t>
            </a:r>
            <a:r>
              <a:rPr lang="ru-RU" sz="4000" b="1" dirty="0" smtClean="0">
                <a:latin typeface="Rambla" charset="0"/>
                <a:cs typeface="Arial" charset="0"/>
                <a:sym typeface="Rambla" charset="0"/>
              </a:rPr>
              <a:t> 1: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/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uk-UA" sz="3600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Визначити довжину кроку.</a:t>
            </a:r>
            <a:br>
              <a:rPr lang="uk-UA" sz="3600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</a:b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sz="4400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5900" b="1" dirty="0" smtClean="0">
                <a:latin typeface="Arial" charset="0"/>
                <a:cs typeface="Arial" charset="0"/>
                <a:sym typeface="Rambla" charset="0"/>
              </a:rPr>
              <a:t>Кожний з нас визначить довжину свого кроку за такими  діями: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endParaRPr lang="uk-UA" sz="5900" b="1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sz="5900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перед школою відміряли відрізок  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5900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   довжиною 30 м;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sz="5900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sz="5900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пройти цю відстань звичайним  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5900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  кроком, підрахувавши кількість кроків;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sz="5900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sz="5900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поділити  30 м на кількість кроків;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5900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sz="5900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результати занести до зведеної таблиці.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endParaRPr lang="ru-RU" dirty="0"/>
          </a:p>
        </p:txBody>
      </p:sp>
      <p:pic>
        <p:nvPicPr>
          <p:cNvPr id="6147" name="Picture 3" descr="D:\Пісні\музика для презентації\pictures\101071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142852"/>
            <a:ext cx="1951037" cy="1490663"/>
          </a:xfrm>
          <a:prstGeom prst="rect">
            <a:avLst/>
          </a:prstGeom>
          <a:noFill/>
        </p:spPr>
      </p:pic>
      <p:pic>
        <p:nvPicPr>
          <p:cNvPr id="6148" name="Picture 4" descr="D:\Пісні\музика для презентації\pictures\Animations\AG00021_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4143380"/>
            <a:ext cx="1038225" cy="142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4500594" cy="846158"/>
          </a:xfrm>
        </p:spPr>
        <p:txBody>
          <a:bodyPr>
            <a:normAutofit fontScale="90000"/>
          </a:bodyPr>
          <a:lstStyle/>
          <a:p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Результати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дослідження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1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1357298"/>
          <a:ext cx="8358246" cy="4916886"/>
        </p:xfrm>
        <a:graphic>
          <a:graphicData uri="http://schemas.openxmlformats.org/drawingml/2006/table">
            <a:tbl>
              <a:tblPr/>
              <a:tblGrid>
                <a:gridCol w="899756"/>
                <a:gridCol w="2172078"/>
                <a:gridCol w="1428760"/>
                <a:gridCol w="1428760"/>
                <a:gridCol w="2428892"/>
              </a:tblGrid>
              <a:tr h="6477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пп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Прізвище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та ім’я 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учня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Відстань, метри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Кількість </a:t>
                      </a:r>
                      <a:endParaRPr lang="uk-UA" sz="2400" dirty="0" smtClean="0">
                        <a:solidFill>
                          <a:srgbClr val="000000"/>
                        </a:solidFill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кроків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Довжина кроку, метри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0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№1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Дишлюк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Юрій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43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 : 43  </a:t>
                      </a: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0,70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47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№2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Кириленко 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Ольга 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42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 : 42  </a:t>
                      </a: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 0, 71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№3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Кошперенко 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Юлія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 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41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 : 41  </a:t>
                      </a: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Calibri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b="1" dirty="0">
                          <a:solidFill>
                            <a:srgbClr val="C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  0,73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38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№4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Чернишенко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Вікторія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 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44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 :  44  </a:t>
                      </a:r>
                      <a:r>
                        <a:rPr lang="uk-UA" sz="2400" b="1" dirty="0">
                          <a:solidFill>
                            <a:srgbClr val="00B0F0"/>
                          </a:solidFill>
                          <a:latin typeface="Calibri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b="1" dirty="0">
                          <a:solidFill>
                            <a:srgbClr val="00B0F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 0,68</a:t>
                      </a:r>
                      <a:endParaRPr lang="ru-RU" sz="2400" b="1" dirty="0">
                        <a:solidFill>
                          <a:srgbClr val="00B0F0"/>
                        </a:solidFill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121" name="Picture 1" descr="D:\Пісні\музика для презентації\pictures\Animations\Копия Letter_writte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285728"/>
            <a:ext cx="1000132" cy="94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4000" b="1" dirty="0" err="1" smtClean="0">
                <a:latin typeface="Rambla" charset="0"/>
                <a:cs typeface="Arial" charset="0"/>
                <a:sym typeface="Rambla" charset="0"/>
              </a:rPr>
              <a:t>Хід</a:t>
            </a:r>
            <a:r>
              <a:rPr lang="ru-RU" sz="4000" b="1" dirty="0" smtClean="0"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sz="4000" b="1" dirty="0" err="1" smtClean="0">
                <a:latin typeface="Rambla" charset="0"/>
                <a:cs typeface="Arial" charset="0"/>
                <a:sym typeface="Rambla" charset="0"/>
              </a:rPr>
              <a:t>дослідження</a:t>
            </a:r>
            <a:r>
              <a:rPr lang="ru-RU" sz="4000" b="1" dirty="0" smtClean="0">
                <a:latin typeface="Rambla" charset="0"/>
                <a:cs typeface="Arial" charset="0"/>
                <a:sym typeface="Rambla" charset="0"/>
              </a:rPr>
              <a:t> 2: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/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ru-RU" sz="3600" b="1" i="1" dirty="0" err="1" smtClean="0">
                <a:solidFill>
                  <a:srgbClr val="0070C0"/>
                </a:solidFill>
                <a:latin typeface="Rambla" charset="0"/>
                <a:cs typeface="Arial" charset="0"/>
                <a:sym typeface="Rambla" charset="0"/>
              </a:rPr>
              <a:t>Навчитися</a:t>
            </a:r>
            <a:r>
              <a:rPr lang="ru-RU" sz="3600" b="1" i="1" dirty="0" smtClean="0">
                <a:solidFill>
                  <a:srgbClr val="0070C0"/>
                </a:solidFill>
                <a:latin typeface="Rambla" charset="0"/>
                <a:cs typeface="Arial" charset="0"/>
                <a:sym typeface="Rambla" charset="0"/>
              </a:rPr>
              <a:t> в</a:t>
            </a:r>
            <a:r>
              <a:rPr lang="uk-UA" sz="3600" b="1" i="1" dirty="0" err="1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изначати</a:t>
            </a:r>
            <a:r>
              <a:rPr lang="uk-UA" sz="3600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відстань </a:t>
            </a:r>
            <a:br>
              <a:rPr lang="uk-UA" sz="3600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</a:br>
            <a:r>
              <a:rPr lang="uk-UA" sz="3600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між тілами.</a:t>
            </a:r>
            <a:r>
              <a:rPr lang="ru-RU" sz="4000" b="1" dirty="0" smtClean="0">
                <a:solidFill>
                  <a:srgbClr val="0070C0"/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3300" b="1" i="1" dirty="0" smtClean="0">
                <a:solidFill>
                  <a:schemeClr val="accent6">
                    <a:lumMod val="50000"/>
                  </a:schemeClr>
                </a:solidFill>
                <a:latin typeface="Arial" charset="0"/>
                <a:cs typeface="Arial" charset="0"/>
                <a:sym typeface="Rambla" charset="0"/>
              </a:rPr>
              <a:t>Завдання 1.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3300" b="1" i="1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</a:t>
            </a:r>
            <a:r>
              <a:rPr lang="uk-UA" sz="3300" b="1" i="1" dirty="0" smtClean="0">
                <a:latin typeface="Arial" charset="0"/>
                <a:cs typeface="Arial" charset="0"/>
                <a:sym typeface="Rambla" charset="0"/>
              </a:rPr>
              <a:t>Відстань між двома електричними стовпами.</a:t>
            </a:r>
            <a:endParaRPr lang="uk-UA" sz="3300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Кожний з нас визначить цю відстань за такими  діями: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пройти цю відстань звичайним кроком, підрахувавши кількість кроків;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помножити кількість одержаних кроків на довжину свого кроку;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результати занести до зведеної таблиці.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endParaRPr lang="ru-RU" dirty="0"/>
          </a:p>
        </p:txBody>
      </p:sp>
      <p:pic>
        <p:nvPicPr>
          <p:cNvPr id="4097" name="Picture 1" descr="D:\Пісні\музика для презентації\pictures\Animations\homeanim\J00761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1071546"/>
            <a:ext cx="1228725" cy="1409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4786346" cy="846158"/>
          </a:xfrm>
        </p:spPr>
        <p:txBody>
          <a:bodyPr>
            <a:normAutofit fontScale="90000"/>
          </a:bodyPr>
          <a:lstStyle/>
          <a:p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Результати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завдання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1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85720" y="1357298"/>
          <a:ext cx="8644032" cy="5337510"/>
        </p:xfrm>
        <a:graphic>
          <a:graphicData uri="http://schemas.openxmlformats.org/drawingml/2006/table">
            <a:tbl>
              <a:tblPr lastRow="1"/>
              <a:tblGrid>
                <a:gridCol w="626405"/>
                <a:gridCol w="1771662"/>
                <a:gridCol w="1316742"/>
                <a:gridCol w="1285884"/>
                <a:gridCol w="1714512"/>
                <a:gridCol w="1928827"/>
              </a:tblGrid>
              <a:tr h="6477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пп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Прізвище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та ім’я 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учня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Довжина кроку, м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Кількість </a:t>
                      </a:r>
                      <a:endParaRPr lang="uk-UA" sz="2400" dirty="0" smtClean="0">
                        <a:solidFill>
                          <a:srgbClr val="000000"/>
                        </a:solidFill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кроків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Відстань між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стовпами,</a:t>
                      </a:r>
                      <a:r>
                        <a:rPr lang="uk-UA" sz="2400" baseline="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м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Середня відстань між стовпами,м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0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№1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Дишлюк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Юрій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0,70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64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44,8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2400" dirty="0" smtClean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(</a:t>
                      </a: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44,8 +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+</a:t>
                      </a: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44,7 +</a:t>
                      </a: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+ 45,2 +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+ 44,9) : 4  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rgbClr val="C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b="1" dirty="0" smtClean="0">
                          <a:solidFill>
                            <a:srgbClr val="C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45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47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№2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Кириленко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Ольга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0, 71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63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44,7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№3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Кошперенко 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Юлія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 0,73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62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45,2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38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№4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Чернишенко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Вікторія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0,68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66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44,9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3" name="Picture 1" descr="D:\Пісні\музика для презентації\pictures\Animations\Копия Letter_writte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214290"/>
            <a:ext cx="1071570" cy="94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ru-RU" sz="4000" b="1" dirty="0" err="1" smtClean="0">
                <a:latin typeface="Rambla" charset="0"/>
                <a:cs typeface="Arial" charset="0"/>
                <a:sym typeface="Rambla" charset="0"/>
              </a:rPr>
              <a:t>Хід</a:t>
            </a:r>
            <a:r>
              <a:rPr lang="ru-RU" sz="4000" b="1" dirty="0" smtClean="0"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sz="4000" b="1" dirty="0" err="1" smtClean="0">
                <a:latin typeface="Rambla" charset="0"/>
                <a:cs typeface="Arial" charset="0"/>
                <a:sym typeface="Rambla" charset="0"/>
              </a:rPr>
              <a:t>дослідження</a:t>
            </a:r>
            <a:r>
              <a:rPr lang="ru-RU" sz="4000" b="1" dirty="0" smtClean="0">
                <a:latin typeface="Rambla" charset="0"/>
                <a:cs typeface="Arial" charset="0"/>
                <a:sym typeface="Rambla" charset="0"/>
              </a:rPr>
              <a:t> 2: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/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uk-UA" sz="3600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Визначати відстань між тілами.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3300" b="1" i="1" dirty="0" smtClean="0">
                <a:solidFill>
                  <a:schemeClr val="accent6">
                    <a:lumMod val="50000"/>
                  </a:schemeClr>
                </a:solidFill>
                <a:latin typeface="Arial" charset="0"/>
                <a:cs typeface="Arial" charset="0"/>
                <a:sym typeface="Rambla" charset="0"/>
              </a:rPr>
              <a:t>Завдання 2.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3300" b="1" i="1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</a:t>
            </a:r>
            <a:r>
              <a:rPr lang="uk-UA" sz="3300" b="1" i="1" dirty="0" smtClean="0">
                <a:latin typeface="Arial" charset="0"/>
                <a:cs typeface="Arial" charset="0"/>
                <a:sym typeface="Rambla" charset="0"/>
              </a:rPr>
              <a:t>Визначити довжину містка.</a:t>
            </a:r>
            <a:endParaRPr lang="uk-UA" sz="3300" dirty="0" smtClean="0"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Кожний з нас визначить цю відстань за такими  діями: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пройти по містку звичайним кроком, підрахувавши кількість кроків;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помножити кількість одержаних кроків на довжину свого кроку;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результати занести до зведеної таблиці.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4500594" cy="846158"/>
          </a:xfrm>
        </p:spPr>
        <p:txBody>
          <a:bodyPr>
            <a:normAutofit fontScale="90000"/>
          </a:bodyPr>
          <a:lstStyle/>
          <a:p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Результати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завдання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2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85720" y="1285860"/>
          <a:ext cx="8572593" cy="5464510"/>
        </p:xfrm>
        <a:graphic>
          <a:graphicData uri="http://schemas.openxmlformats.org/drawingml/2006/table">
            <a:tbl>
              <a:tblPr lastRow="1"/>
              <a:tblGrid>
                <a:gridCol w="626405"/>
                <a:gridCol w="1771662"/>
                <a:gridCol w="1388180"/>
                <a:gridCol w="1357322"/>
                <a:gridCol w="1428760"/>
                <a:gridCol w="2000264"/>
              </a:tblGrid>
              <a:tr h="6477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пп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Прізвище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та ім’я 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учня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Довжина кроку, м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Кількість </a:t>
                      </a:r>
                      <a:endParaRPr lang="uk-UA" sz="2400" dirty="0" smtClean="0">
                        <a:solidFill>
                          <a:srgbClr val="000000"/>
                        </a:solidFill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кроків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Довжина містка,</a:t>
                      </a:r>
                      <a:r>
                        <a:rPr lang="uk-UA" sz="2400" baseline="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м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Середня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довжина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містка,м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0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№1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Дишлюк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Юрій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0,70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171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119,7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(</a:t>
                      </a: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119</a:t>
                      </a: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,7 +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+</a:t>
                      </a: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120</a:t>
                      </a: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,0 +</a:t>
                      </a: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+ 119,7 +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+ 119,7) : 4  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baseline="0" dirty="0" smtClean="0"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rgbClr val="C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b="1" dirty="0" smtClean="0">
                          <a:solidFill>
                            <a:srgbClr val="C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120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47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№2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Кириленко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Ольга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0, 71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169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120,0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№3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Кошперенко 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Юлія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 0,73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164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119,7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38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№4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Чернишенко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Вікторія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0,68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176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119,7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6626" name="Picture 2" descr="D:\Пісні\музика для презентації\pictures\Animations\Копия Letter_writte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42852"/>
            <a:ext cx="928694" cy="94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4000" b="1" dirty="0" err="1" smtClean="0">
                <a:latin typeface="Rambla" charset="0"/>
                <a:cs typeface="Arial" charset="0"/>
                <a:sym typeface="Rambla" charset="0"/>
              </a:rPr>
              <a:t>Хід</a:t>
            </a:r>
            <a:r>
              <a:rPr lang="ru-RU" sz="4000" b="1" dirty="0" smtClean="0">
                <a:latin typeface="Rambla" charset="0"/>
                <a:cs typeface="Arial" charset="0"/>
                <a:sym typeface="Rambla" charset="0"/>
              </a:rPr>
              <a:t> </a:t>
            </a:r>
            <a:r>
              <a:rPr lang="ru-RU" sz="4000" b="1" dirty="0" err="1" smtClean="0">
                <a:latin typeface="Rambla" charset="0"/>
                <a:cs typeface="Arial" charset="0"/>
                <a:sym typeface="Rambla" charset="0"/>
              </a:rPr>
              <a:t>дослідження</a:t>
            </a:r>
            <a:r>
              <a:rPr lang="ru-RU" sz="4000" b="1" dirty="0" smtClean="0">
                <a:latin typeface="Rambla" charset="0"/>
                <a:cs typeface="Arial" charset="0"/>
                <a:sym typeface="Rambla" charset="0"/>
              </a:rPr>
              <a:t> 3: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/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uk-UA" sz="3100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Визначати швидкість при нерівномірному прямолінійному русі.</a:t>
            </a:r>
            <a:endParaRPr lang="ru-RU" sz="31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85926"/>
            <a:ext cx="8715436" cy="4786346"/>
          </a:xfrm>
        </p:spPr>
        <p:txBody>
          <a:bodyPr>
            <a:normAutofit fontScale="77500" lnSpcReduction="20000"/>
          </a:bodyPr>
          <a:lstStyle/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3300" b="1" i="1" dirty="0" smtClean="0">
                <a:solidFill>
                  <a:schemeClr val="accent6">
                    <a:lumMod val="50000"/>
                  </a:schemeClr>
                </a:solidFill>
                <a:latin typeface="Arial" charset="0"/>
                <a:cs typeface="Arial" charset="0"/>
                <a:sym typeface="Rambla" charset="0"/>
              </a:rPr>
              <a:t>Для дослідження виберемо рух з дому до школи.</a:t>
            </a: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Кожний з нас виконав такі дії: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використавши мобільний телефон виміряти час руху   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від дому до школи;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йдучи до школи,підрахувати кількість кроків;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обчислити відстань від дому до школи: помножити 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кількість одержаних кроків на довжину свого кроку;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обчислити середню швидкість руху: поділити відстань 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   від школи до дому на час руху; 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uk-UA" dirty="0" smtClean="0">
                <a:solidFill>
                  <a:srgbClr val="007DEA"/>
                </a:solidFill>
                <a:latin typeface="Arial" charset="0"/>
                <a:cs typeface="Arial" charset="0"/>
                <a:sym typeface="Rambla" charset="0"/>
              </a:rPr>
              <a:t>результати занести до зведеної таблиці.</a:t>
            </a: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pPr marL="365125" indent="-146050">
              <a:spcBef>
                <a:spcPct val="0"/>
              </a:spcBef>
              <a:spcAft>
                <a:spcPct val="0"/>
              </a:spcAft>
              <a:buNone/>
            </a:pPr>
            <a:endParaRPr lang="uk-UA" dirty="0" smtClean="0">
              <a:solidFill>
                <a:srgbClr val="007DEA"/>
              </a:solidFill>
              <a:latin typeface="Arial" charset="0"/>
              <a:cs typeface="Arial" charset="0"/>
              <a:sym typeface="Rambla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4786346" cy="846158"/>
          </a:xfrm>
        </p:spPr>
        <p:txBody>
          <a:bodyPr>
            <a:normAutofit fontScale="90000"/>
          </a:bodyPr>
          <a:lstStyle/>
          <a:p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Результати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</a:t>
            </a:r>
            <a:b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</a:br>
            <a:r>
              <a:rPr lang="ru-RU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завдання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Rambla" charset="0"/>
                <a:cs typeface="Arial" charset="0"/>
                <a:sym typeface="Rambla" charset="0"/>
              </a:rPr>
              <a:t> 3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85720" y="1142984"/>
          <a:ext cx="8390268" cy="5464510"/>
        </p:xfrm>
        <a:graphic>
          <a:graphicData uri="http://schemas.openxmlformats.org/drawingml/2006/table">
            <a:tbl>
              <a:tblPr lastRow="1"/>
              <a:tblGrid>
                <a:gridCol w="626405"/>
                <a:gridCol w="1771662"/>
                <a:gridCol w="1245304"/>
                <a:gridCol w="1143008"/>
                <a:gridCol w="1143008"/>
                <a:gridCol w="817807"/>
                <a:gridCol w="1643074"/>
              </a:tblGrid>
              <a:tr h="6477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пп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Прізвище 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та ім’я 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учня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Довжина кроку, м</a:t>
                      </a:r>
                      <a:endParaRPr lang="ru-RU" sz="20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Кількість </a:t>
                      </a:r>
                      <a:endParaRPr lang="uk-UA" sz="2000" dirty="0" smtClean="0">
                        <a:solidFill>
                          <a:srgbClr val="000000"/>
                        </a:solidFill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кроків</a:t>
                      </a:r>
                      <a:endParaRPr lang="ru-RU" sz="20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Відстань,</a:t>
                      </a:r>
                      <a:r>
                        <a:rPr lang="uk-UA" sz="2000" baseline="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м</a:t>
                      </a:r>
                      <a:endParaRPr lang="ru-RU" sz="20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latin typeface="Calibri"/>
                          <a:ea typeface="MS Mincho"/>
                          <a:cs typeface="Times New Roman"/>
                        </a:rPr>
                        <a:t>Час,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latin typeface="Calibri"/>
                          <a:ea typeface="MS Mincho"/>
                          <a:cs typeface="Times New Roman"/>
                        </a:rPr>
                        <a:t>с</a:t>
                      </a:r>
                      <a:endParaRPr lang="ru-RU" sz="20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Середня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швидкість,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м/с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0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№1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err="1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Дишлюк</a:t>
                      </a: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Юрій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0,70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836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585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623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rgbClr val="0070C0"/>
                          </a:solidFill>
                          <a:latin typeface="+mn-lt"/>
                          <a:ea typeface="MS Mincho"/>
                          <a:cs typeface="Calibri"/>
                        </a:rPr>
                        <a:t>≈ 0,9</a:t>
                      </a:r>
                      <a:endParaRPr lang="ru-RU" sz="2400" b="1" dirty="0" smtClean="0">
                        <a:solidFill>
                          <a:srgbClr val="0070C0"/>
                        </a:solidFill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47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№2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Кириленко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Ольга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0, 71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908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645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651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 1,0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№3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Кошперенко 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Юлія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 0,73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616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450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412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MS Mincho"/>
                          <a:cs typeface="Calibri"/>
                        </a:rPr>
                        <a:t>≈ 1,1</a:t>
                      </a:r>
                      <a:endParaRPr lang="ru-RU" sz="2400" b="1" dirty="0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38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№4</a:t>
                      </a:r>
                      <a:endParaRPr lang="ru-RU" sz="240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Чернишенко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Вікторія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</a:t>
                      </a: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Times New Roman"/>
                        </a:rPr>
                        <a:t>  0,68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441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Calibri"/>
                          <a:ea typeface="MS Mincho"/>
                          <a:cs typeface="Times New Roman"/>
                        </a:rPr>
                        <a:t>300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400" dirty="0" smtClean="0">
                          <a:latin typeface="Calibri"/>
                          <a:ea typeface="MS Mincho"/>
                          <a:cs typeface="Times New Roman"/>
                        </a:rPr>
                        <a:t>308</a:t>
                      </a: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 smtClean="0">
                          <a:solidFill>
                            <a:srgbClr val="000000"/>
                          </a:solidFill>
                          <a:latin typeface="+mn-lt"/>
                          <a:ea typeface="MS Mincho"/>
                          <a:cs typeface="Calibri"/>
                        </a:rPr>
                        <a:t>≈ 1,0</a:t>
                      </a:r>
                      <a:endParaRPr lang="ru-RU" sz="2400" dirty="0" smtClean="0">
                        <a:latin typeface="+mn-lt"/>
                        <a:ea typeface="MS Mincho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400" dirty="0"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0100" marR="6010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7650" name="Picture 2" descr="D:\Пісні\музика для презентації\pictures\Animations\Копия Letter_writte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0"/>
            <a:ext cx="1000132" cy="94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57676" cy="114300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Висновки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001056" cy="4525963"/>
          </a:xfrm>
        </p:spPr>
        <p:txBody>
          <a:bodyPr>
            <a:normAutofit/>
          </a:bodyPr>
          <a:lstStyle/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Учасники проекту визначили довжину кроку свого кроку.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Найбільшу довжину кроку має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   Юля </a:t>
            </a:r>
            <a:r>
              <a:rPr lang="uk-UA" b="1" dirty="0" smtClean="0">
                <a:solidFill>
                  <a:srgbClr val="C00000"/>
                </a:solidFill>
                <a:ea typeface="MS Mincho"/>
                <a:cs typeface="Calibri"/>
              </a:rPr>
              <a:t>≈ </a:t>
            </a:r>
            <a:r>
              <a:rPr lang="uk-UA" b="1" dirty="0" smtClean="0">
                <a:solidFill>
                  <a:srgbClr val="C00000"/>
                </a:solidFill>
                <a:ea typeface="MS Mincho"/>
                <a:cs typeface="Times New Roman"/>
              </a:rPr>
              <a:t>0,73 м.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solidFill>
                <a:srgbClr val="C00000"/>
              </a:solidFill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Найменшу довжину кроку має 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    Віка </a:t>
            </a:r>
            <a:r>
              <a:rPr lang="uk-UA" b="1" dirty="0" smtClean="0">
                <a:solidFill>
                  <a:srgbClr val="00B0F0"/>
                </a:solidFill>
                <a:ea typeface="MS Mincho"/>
                <a:cs typeface="Calibri"/>
              </a:rPr>
              <a:t>≈</a:t>
            </a:r>
            <a:r>
              <a:rPr lang="uk-UA" b="1" dirty="0" smtClean="0">
                <a:solidFill>
                  <a:srgbClr val="00B0F0"/>
                </a:solidFill>
                <a:ea typeface="MS Mincho"/>
                <a:cs typeface="Times New Roman"/>
              </a:rPr>
              <a:t>  0,68 м.</a:t>
            </a:r>
            <a:endParaRPr lang="ru-RU" b="1" dirty="0" smtClean="0">
              <a:solidFill>
                <a:srgbClr val="00B0F0"/>
              </a:solidFill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ru-RU" b="1" dirty="0" smtClean="0">
              <a:solidFill>
                <a:srgbClr val="C00000"/>
              </a:solidFill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</p:txBody>
      </p:sp>
      <p:pic>
        <p:nvPicPr>
          <p:cNvPr id="28674" name="Picture 2" descr="D:\Пісні\музика для презентації\pictures\Animations\homeanim\J009569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428604"/>
            <a:ext cx="2324100" cy="183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900486" cy="114300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Висновки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</p:spPr>
        <p:txBody>
          <a:bodyPr>
            <a:normAutofit/>
          </a:bodyPr>
          <a:lstStyle/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Навчилися визначати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    відстань між тілами. 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        </a:t>
            </a:r>
            <a:r>
              <a:rPr lang="uk-UA" b="1" i="1" dirty="0" smtClean="0">
                <a:latin typeface="Arial" charset="0"/>
                <a:cs typeface="Arial" charset="0"/>
                <a:sym typeface="Rambla" charset="0"/>
              </a:rPr>
              <a:t>Зокрема,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відстань між двома   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    електричними стовпами  </a:t>
            </a:r>
            <a:r>
              <a:rPr lang="uk-UA" b="1" dirty="0" smtClean="0">
                <a:solidFill>
                  <a:srgbClr val="C00000"/>
                </a:solidFill>
                <a:ea typeface="MS Mincho"/>
                <a:cs typeface="Calibri"/>
              </a:rPr>
              <a:t>≈</a:t>
            </a:r>
            <a:r>
              <a:rPr lang="uk-UA" b="1" dirty="0" smtClean="0">
                <a:solidFill>
                  <a:srgbClr val="C00000"/>
                </a:solidFill>
                <a:ea typeface="MS Mincho"/>
                <a:cs typeface="Times New Roman"/>
              </a:rPr>
              <a:t> 45 м;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solidFill>
                <a:srgbClr val="C00000"/>
              </a:solidFill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b="1" i="1" dirty="0" smtClean="0">
                <a:latin typeface="Arial" charset="0"/>
                <a:cs typeface="Arial" charset="0"/>
                <a:sym typeface="Rambla" charset="0"/>
              </a:rPr>
              <a:t>  </a:t>
            </a:r>
            <a:r>
              <a:rPr lang="uk-UA" b="1" i="1" dirty="0" smtClean="0">
                <a:solidFill>
                  <a:schemeClr val="tx2"/>
                </a:solidFill>
                <a:latin typeface="Arial" charset="0"/>
                <a:cs typeface="Arial" charset="0"/>
                <a:sym typeface="Rambla" charset="0"/>
              </a:rPr>
              <a:t>Визначили довжину містка: </a:t>
            </a:r>
            <a:r>
              <a:rPr lang="uk-UA" b="1" dirty="0" smtClean="0">
                <a:solidFill>
                  <a:srgbClr val="C00000"/>
                </a:solidFill>
                <a:ea typeface="MS Mincho"/>
                <a:cs typeface="Calibri"/>
              </a:rPr>
              <a:t>≈</a:t>
            </a:r>
            <a:r>
              <a:rPr lang="uk-UA" b="1" dirty="0" smtClean="0">
                <a:solidFill>
                  <a:srgbClr val="C00000"/>
                </a:solidFill>
                <a:ea typeface="MS Mincho"/>
                <a:cs typeface="Times New Roman"/>
              </a:rPr>
              <a:t> 120 м.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solidFill>
                <a:srgbClr val="C00000"/>
              </a:solidFill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</p:txBody>
      </p:sp>
      <p:pic>
        <p:nvPicPr>
          <p:cNvPr id="29698" name="Picture 2" descr="D:\Пісні\музика для презентації\pictures\Animations\homeanim\J009569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85728"/>
            <a:ext cx="2324100" cy="183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Висновки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</p:spPr>
        <p:txBody>
          <a:bodyPr>
            <a:normAutofit/>
          </a:bodyPr>
          <a:lstStyle/>
          <a:p>
            <a:pPr marL="733425" indent="-5143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b="1" i="1" dirty="0" smtClean="0">
                <a:latin typeface="Arial" charset="0"/>
                <a:cs typeface="Arial" charset="0"/>
                <a:sym typeface="Rambla" charset="0"/>
              </a:rPr>
              <a:t> Кожний з нас визначив відстань від дому до школи.</a:t>
            </a:r>
            <a:endParaRPr lang="uk-UA" b="1" dirty="0" smtClean="0">
              <a:solidFill>
                <a:srgbClr val="C00000"/>
              </a:solidFill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solidFill>
                <a:srgbClr val="C00000"/>
              </a:solidFill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643182"/>
            <a:ext cx="7643866" cy="371477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00552" cy="114300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Висновки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</p:spPr>
        <p:txBody>
          <a:bodyPr>
            <a:normAutofit fontScale="92500" lnSpcReduction="20000"/>
          </a:bodyPr>
          <a:lstStyle/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ru-RU" b="1" dirty="0" smtClean="0">
              <a:solidFill>
                <a:srgbClr val="C00000"/>
              </a:solidFill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Навчилися обчислювати швидкість при нерівномірному прямолінійному русі.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i="1" dirty="0" smtClean="0">
                <a:latin typeface="Arial" charset="0"/>
                <a:cs typeface="Arial" charset="0"/>
                <a:sym typeface="Rambla" charset="0"/>
              </a:rPr>
              <a:t>Виявили,</a:t>
            </a: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що найшвидше до школи йде 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                 Юля з швидкістю </a:t>
            </a: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ea typeface="MS Mincho"/>
                <a:cs typeface="Calibri"/>
              </a:rPr>
              <a:t>≈ 1,1 м/с</a:t>
            </a:r>
            <a:r>
              <a:rPr lang="uk-UA" b="1" dirty="0" smtClean="0">
                <a:ea typeface="MS Mincho"/>
                <a:cs typeface="Calibri"/>
              </a:rPr>
              <a:t>,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dirty="0" smtClean="0">
              <a:ea typeface="MS Mincho"/>
              <a:cs typeface="Calibri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Blip>
                <a:blip r:embed="rId2"/>
              </a:buBlip>
            </a:pPr>
            <a:r>
              <a:rPr lang="uk-UA" b="1" dirty="0" smtClean="0">
                <a:ea typeface="MS Mincho"/>
                <a:cs typeface="Calibri"/>
              </a:rPr>
              <a:t>  найповільніше йде </a:t>
            </a: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r>
              <a:rPr lang="uk-UA" b="1" dirty="0" smtClean="0">
                <a:ea typeface="MS Mincho"/>
                <a:cs typeface="Calibri"/>
              </a:rPr>
              <a:t>        Юра</a:t>
            </a:r>
            <a:r>
              <a:rPr lang="uk-UA" b="1" i="1" dirty="0" smtClean="0">
                <a:solidFill>
                  <a:srgbClr val="0070C0"/>
                </a:solidFill>
                <a:latin typeface="Arial" charset="0"/>
                <a:cs typeface="Arial" charset="0"/>
                <a:sym typeface="Rambla" charset="0"/>
              </a:rPr>
              <a:t> з швидкістю </a:t>
            </a:r>
            <a:r>
              <a:rPr lang="uk-UA" b="1" dirty="0" smtClean="0">
                <a:solidFill>
                  <a:schemeClr val="accent6">
                    <a:lumMod val="50000"/>
                  </a:schemeClr>
                </a:solidFill>
                <a:ea typeface="MS Mincho"/>
                <a:cs typeface="Calibri"/>
              </a:rPr>
              <a:t>≈ 0,9 м/с</a:t>
            </a:r>
            <a:r>
              <a:rPr lang="uk-UA" b="1" dirty="0" smtClean="0">
                <a:ea typeface="MS Mincho"/>
                <a:cs typeface="Calibri"/>
              </a:rPr>
              <a:t>.</a:t>
            </a:r>
            <a:endParaRPr lang="ru-RU" b="1" dirty="0" smtClean="0">
              <a:ea typeface="MS Mincho"/>
              <a:cs typeface="Times New Roman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None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  <a:p>
            <a:pPr marL="733425" indent="-51435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endParaRPr lang="uk-UA" b="1" i="1" dirty="0" smtClean="0">
              <a:solidFill>
                <a:srgbClr val="0070C0"/>
              </a:solidFill>
              <a:latin typeface="Arial" charset="0"/>
              <a:cs typeface="Arial" charset="0"/>
              <a:sym typeface="Rambla" charset="0"/>
            </a:endParaRPr>
          </a:p>
        </p:txBody>
      </p:sp>
      <p:pic>
        <p:nvPicPr>
          <p:cNvPr id="30722" name="Picture 2" descr="D:\Пісні\музика для презентації\pictures\Animations\homeanim\AG00346_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714356"/>
            <a:ext cx="3467100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72188" cy="1143000"/>
          </a:xfrm>
        </p:spPr>
        <p:txBody>
          <a:bodyPr/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  <a:sym typeface="Rambla" charset="0"/>
              </a:rPr>
              <a:t>Слід зауважити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29064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uk-UA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sym typeface="Rambla" charset="0"/>
              </a:rPr>
              <a:t>Рух з дому до школи був нерівномірним, тому значення швидкості руху на окремих ділянках шляху могло бути зовсім іншим</a:t>
            </a:r>
            <a:r>
              <a:rPr lang="uk-UA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sym typeface="Rambla" charset="0"/>
              </a:rPr>
              <a:t>.</a:t>
            </a:r>
          </a:p>
          <a:p>
            <a:pPr>
              <a:buBlip>
                <a:blip r:embed="rId2"/>
              </a:buBlip>
            </a:pPr>
            <a:r>
              <a:rPr lang="uk-UA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sym typeface="Rambla" charset="0"/>
              </a:rPr>
              <a:t>Виникала трудність у підрахунку числа кроків на великих відстанях. Для такої роботи бажано мати  </a:t>
            </a:r>
            <a:r>
              <a:rPr lang="uk-UA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Rambla" charset="0"/>
              </a:rPr>
              <a:t>крокомір</a:t>
            </a:r>
            <a:r>
              <a:rPr lang="uk-UA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sym typeface="Rambla" charset="0"/>
              </a:rPr>
              <a:t>.</a:t>
            </a:r>
          </a:p>
        </p:txBody>
      </p:sp>
      <p:pic>
        <p:nvPicPr>
          <p:cNvPr id="2049" name="Picture 1" descr="D:\Пісні\музика для презентації\pictures\Animations\homeanim\J009568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285728"/>
            <a:ext cx="928694" cy="12144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853</Words>
  <Application>Microsoft Office PowerPoint</Application>
  <PresentationFormat>Экран (4:3)</PresentationFormat>
  <Paragraphs>303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Мета роботи: </vt:lpstr>
      <vt:lpstr>Основні  теоретичні поняття</vt:lpstr>
      <vt:lpstr>Основні  теоретичні поняття</vt:lpstr>
      <vt:lpstr>Основні  теоретичні поняття</vt:lpstr>
      <vt:lpstr>Прилади і обладнання  для проекту</vt:lpstr>
      <vt:lpstr>Прилади і обладнання  для проекту</vt:lpstr>
      <vt:lpstr> Хід дослідження 1: Визначити довжину кроку.  </vt:lpstr>
      <vt:lpstr>Результати  дослідження 1</vt:lpstr>
      <vt:lpstr>Хід дослідження 2: Навчитися визначати відстань  між тілами. </vt:lpstr>
      <vt:lpstr>Результати  завдання 1</vt:lpstr>
      <vt:lpstr>Хід дослідження 2: Визначати відстань між тілами. </vt:lpstr>
      <vt:lpstr>Результати  завдання 2</vt:lpstr>
      <vt:lpstr>Хід дослідження 3: Визначати швидкість при нерівномірному прямолінійному русі.</vt:lpstr>
      <vt:lpstr>Результати  завдання 3</vt:lpstr>
      <vt:lpstr>Висновки</vt:lpstr>
      <vt:lpstr>Висновки</vt:lpstr>
      <vt:lpstr>Висновки</vt:lpstr>
      <vt:lpstr>Висновки</vt:lpstr>
      <vt:lpstr>Слід зауважити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COMP</dc:creator>
  <cp:lastModifiedBy>COMP</cp:lastModifiedBy>
  <cp:revision>40</cp:revision>
  <dcterms:created xsi:type="dcterms:W3CDTF">2017-11-24T07:30:23Z</dcterms:created>
  <dcterms:modified xsi:type="dcterms:W3CDTF">2017-12-04T13:41:11Z</dcterms:modified>
</cp:coreProperties>
</file>