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4"/>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71" r:id="rId14"/>
    <p:sldId id="272" r:id="rId15"/>
    <p:sldId id="274" r:id="rId16"/>
    <p:sldId id="275" r:id="rId17"/>
    <p:sldId id="276" r:id="rId18"/>
    <p:sldId id="277" r:id="rId19"/>
    <p:sldId id="278" r:id="rId20"/>
    <p:sldId id="279" r:id="rId21"/>
    <p:sldId id="292" r:id="rId22"/>
    <p:sldId id="293" r:id="rId23"/>
  </p:sldIdLst>
  <p:sldSz cx="18288000" cy="10287000"/>
  <p:notesSz cx="6858000" cy="9144000"/>
  <p:embeddedFontLst>
    <p:embeddedFont>
      <p:font typeface="Jua" panose="020B0604020202020204" charset="-127"/>
      <p:regular r:id="rId25"/>
    </p:embeddedFont>
    <p:embeddedFont>
      <p:font typeface="Aristotelica Pro" panose="020B0604020202020204" charset="0"/>
      <p:regular r:id="rId26"/>
    </p:embeddedFont>
    <p:embeddedFont>
      <p:font typeface="Aristotelica Pro Bold" panose="020B0604020202020204" charset="0"/>
      <p:regular r:id="rId27"/>
    </p:embeddedFont>
    <p:embeddedFont>
      <p:font typeface="Fredoka" panose="020B0604020202020204" charset="0"/>
      <p:regular r:id="rId28"/>
    </p:embeddedFont>
    <p:embeddedFont>
      <p:font typeface="Poppins Semi-Bold" panose="020B0604020202020204" charset="0"/>
      <p:regular r:id="rId29"/>
    </p:embeddedFont>
    <p:embeddedFont>
      <p:font typeface="Quicksand Medium" panose="020B0604020202020204" charset="0"/>
      <p:regular r:id="rId30"/>
    </p:embeddedFont>
    <p:embeddedFont>
      <p:font typeface="Sugo Classic" panose="020B0604020202020204" charset="0"/>
      <p:regular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0" d="100"/>
          <a:sy n="70" d="100"/>
        </p:scale>
        <p:origin x="69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2.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1.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4.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B7268E1E-0E44-426D-905E-8AD9B19D2182}" type="datetimeFigureOut">
              <a:rPr lang="cs-CZ" smtClean="0"/>
              <a:t>23.01.2025</a:t>
            </a:fld>
            <a:endParaRPr lang="cs-CZ"/>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fld id="{871B2431-D351-4C6E-A3CF-9DFAC0E3E050}" type="slidenum">
              <a:rPr lang="cs-CZ" smtClean="0"/>
              <a:t>‹№›</a:t>
            </a:fld>
            <a:endParaRPr lang="cs-CZ"/>
          </a:p>
        </p:txBody>
      </p:sp>
    </p:spTree>
    <p:extLst>
      <p:ext uri="{BB962C8B-B14F-4D97-AF65-F5344CB8AC3E}">
        <p14:creationId xmlns:p14="http://schemas.microsoft.com/office/powerpoint/2010/main" val="17988891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https://www.grivnya.in.ua/finansova-gramotnist/finansova-gramotnist-dlya-pochatkivciv/</a:t>
            </a:r>
          </a:p>
          <a:p>
            <a:endParaRPr lang="en-US"/>
          </a:p>
          <a:p>
            <a:endParaRPr lang="en-US"/>
          </a:p>
          <a:p>
            <a:r>
              <a:rPr lang="en-US"/>
              <a:t>https://harazd.bank.gov.ua/</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r>
              <a:rPr lang="cs-CZ"/>
              <a:t>1.7.2013</a:t>
            </a:r>
          </a:p>
        </p:txBody>
      </p:sp>
      <p:sp>
        <p:nvSpPr>
          <p:cNvPr id="4" name="Slide Image Placeholder 3"/>
          <p:cNvSpPr>
            <a:spLocks noGrp="1" noRot="1" noChangeAspect="1"/>
          </p:cNvSpPr>
          <p:nvPr>
            <p:ph type="sldImg" idx="2"/>
          </p:nvPr>
        </p:nvSpPr>
        <p:spPr>
          <a:xfrm>
            <a:off x="2857500" y="512763"/>
            <a:ext cx="3429000" cy="2566987"/>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914400" y="3251200"/>
            <a:ext cx="7315200" cy="3081338"/>
          </a:xfrm>
          <a:prstGeom prst="rect">
            <a:avLst/>
          </a:prstGeom>
        </p:spPr>
        <p:txBody>
          <a:bodyPr vert="horz" lIns="91440" tIns="45720" rIns="91440" bIns="45720" rtlCol="0"/>
          <a:lstStyle/>
          <a:p>
            <a:r>
              <a:rPr lang="en-US"/>
              <a:t>https://wordwall.net/uk/resource/64708672/%d0%ba%d1%80%d0%be%d1%81%d0%b2%d0%be%d1%80%d0%b4-%d1%84%d1%96%d0%bd%d0%b0%d0%bd%d1%81%d0%b8</a:t>
            </a:r>
          </a:p>
        </p:txBody>
      </p:sp>
      <p:sp>
        <p:nvSpPr>
          <p:cNvPr id="6" name="Footer Placeholder 5"/>
          <p:cNvSpPr>
            <a:spLocks noGrp="1"/>
          </p:cNvSpPr>
          <p:nvPr>
            <p:ph type="ftr" sz="quarter" idx="4"/>
          </p:nvPr>
        </p:nvSpPr>
        <p:spPr>
          <a:xfrm>
            <a:off x="0" y="6502400"/>
            <a:ext cx="3962400" cy="341313"/>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5180013" y="6502400"/>
            <a:ext cx="3962400" cy="341313"/>
          </a:xfrm>
          <a:prstGeom prst="rect">
            <a:avLst/>
          </a:prstGeom>
        </p:spPr>
        <p:txBody>
          <a:bodyPr vert="horz" lIns="91440" tIns="45720" rIns="91440" bIns="45720" rtlCol="0" anchor="b"/>
          <a:lstStyle>
            <a:lvl1pPr algn="r">
              <a:defRPr sz="1200"/>
            </a:lvl1pPr>
          </a:lstStyle>
          <a:p>
            <a:r>
              <a:rPr lang="cs-CZ"/>
              <a:t>‹#›</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1/23/2025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17.svg"/></Relationships>
</file>

<file path=ppt/slides/_rels/slide8.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6.sv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19.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22.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0.png"/><Relationship Id="rId7" Type="http://schemas.openxmlformats.org/officeDocument/2006/relationships/image" Target="../media/image6.svg"/><Relationship Id="rId2" Type="http://schemas.openxmlformats.org/officeDocument/2006/relationships/slideLayout" Target="../slideLayouts/slideLayout7.xml"/><Relationship Id="rId1" Type="http://schemas.openxmlformats.org/officeDocument/2006/relationships/video" Target="https://www.youtube.com/watch?v=hIEBppdrE2g" TargetMode="External"/><Relationship Id="rId6" Type="http://schemas.openxmlformats.org/officeDocument/2006/relationships/image" Target="../media/image5.png"/><Relationship Id="rId5" Type="http://schemas.openxmlformats.org/officeDocument/2006/relationships/image" Target="../media/image23.png"/><Relationship Id="rId4" Type="http://schemas.openxmlformats.org/officeDocument/2006/relationships/image" Target="../media/image11.svg"/><Relationship Id="rId9" Type="http://schemas.openxmlformats.org/officeDocument/2006/relationships/image" Target="../media/image25.jpeg"/></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svg"/><Relationship Id="rId4" Type="http://schemas.openxmlformats.org/officeDocument/2006/relationships/image" Target="../media/image28.png"/><Relationship Id="rId9" Type="http://schemas.openxmlformats.org/officeDocument/2006/relationships/image" Target="../media/image33.svg"/></Relationships>
</file>

<file path=ppt/slides/_rels/slide14.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svg"/><Relationship Id="rId7" Type="http://schemas.openxmlformats.org/officeDocument/2006/relationships/image" Target="../media/image31.sv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svg"/><Relationship Id="rId10" Type="http://schemas.openxmlformats.org/officeDocument/2006/relationships/image" Target="../media/image34.png"/><Relationship Id="rId4" Type="http://schemas.openxmlformats.org/officeDocument/2006/relationships/image" Target="../media/image28.png"/><Relationship Id="rId9" Type="http://schemas.openxmlformats.org/officeDocument/2006/relationships/image" Target="../media/image33.svg"/></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image" Target="../media/image39.png"/></Relationships>
</file>

<file path=ppt/slides/_rels/slide1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svg"/><Relationship Id="rId7" Type="http://schemas.openxmlformats.org/officeDocument/2006/relationships/image" Target="../media/image46.svg"/><Relationship Id="rId12" Type="http://schemas.openxmlformats.org/officeDocument/2006/relationships/image" Target="../media/image51.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50.svg"/><Relationship Id="rId5" Type="http://schemas.openxmlformats.org/officeDocument/2006/relationships/image" Target="../media/image44.sv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svg"/></Relationships>
</file>

<file path=ppt/slides/_rels/slide19.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5.svg"/><Relationship Id="rId5" Type="http://schemas.openxmlformats.org/officeDocument/2006/relationships/image" Target="../media/image54.png"/><Relationship Id="rId4" Type="http://schemas.openxmlformats.org/officeDocument/2006/relationships/image" Target="../media/image53.svg"/><Relationship Id="rId9" Type="http://schemas.openxmlformats.org/officeDocument/2006/relationships/image" Target="../media/image58.png"/></Relationships>
</file>

<file path=ppt/slides/_rels/slide20.xml.rels><?xml version="1.0" encoding="UTF-8" standalone="yes"?>
<Relationships xmlns="http://schemas.openxmlformats.org/package/2006/relationships"><Relationship Id="rId8" Type="http://schemas.openxmlformats.org/officeDocument/2006/relationships/image" Target="../media/image61.png"/><Relationship Id="rId3" Type="http://schemas.openxmlformats.org/officeDocument/2006/relationships/image" Target="../media/image10.png"/><Relationship Id="rId7" Type="http://schemas.openxmlformats.org/officeDocument/2006/relationships/image" Target="../media/image60.svg"/><Relationship Id="rId2" Type="http://schemas.openxmlformats.org/officeDocument/2006/relationships/slideLayout" Target="../slideLayouts/slideLayout7.xml"/><Relationship Id="rId1" Type="http://schemas.openxmlformats.org/officeDocument/2006/relationships/video" Target="https://www.youtube.com/watch?v=JyPOi6oxaek&amp;ab_channel=%D0%9A%D1%80%D0%B0%D1%84%D1%82%D0%BE%D1%80%D1%96%D1%83%D0%BC|%D0%A1raftorium" TargetMode="External"/><Relationship Id="rId6" Type="http://schemas.openxmlformats.org/officeDocument/2006/relationships/image" Target="../media/image59.png"/><Relationship Id="rId11" Type="http://schemas.openxmlformats.org/officeDocument/2006/relationships/image" Target="../media/image25.jpeg"/><Relationship Id="rId5" Type="http://schemas.openxmlformats.org/officeDocument/2006/relationships/image" Target="../media/image12.png"/><Relationship Id="rId10" Type="http://schemas.openxmlformats.org/officeDocument/2006/relationships/image" Target="../media/image6.svg"/><Relationship Id="rId4" Type="http://schemas.openxmlformats.org/officeDocument/2006/relationships/image" Target="../media/image11.svg"/><Relationship Id="rId9" Type="http://schemas.openxmlformats.org/officeDocument/2006/relationships/image" Target="../media/image5.png"/></Relationships>
</file>

<file path=ppt/slides/_rels/slide21.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image" Target="../media/image50.svg"/><Relationship Id="rId3" Type="http://schemas.openxmlformats.org/officeDocument/2006/relationships/image" Target="../media/image42.svg"/><Relationship Id="rId7" Type="http://schemas.openxmlformats.org/officeDocument/2006/relationships/image" Target="../media/image46.svg"/><Relationship Id="rId12" Type="http://schemas.openxmlformats.org/officeDocument/2006/relationships/image" Target="../media/image49.png"/><Relationship Id="rId2" Type="http://schemas.openxmlformats.org/officeDocument/2006/relationships/image" Target="../media/image41.png"/><Relationship Id="rId16" Type="http://schemas.openxmlformats.org/officeDocument/2006/relationships/hyperlink" Target="https://moneylover.me/" TargetMode="External"/><Relationship Id="rId1" Type="http://schemas.openxmlformats.org/officeDocument/2006/relationships/slideLayout" Target="../slideLayouts/slideLayout7.xml"/><Relationship Id="rId6" Type="http://schemas.openxmlformats.org/officeDocument/2006/relationships/image" Target="../media/image45.png"/><Relationship Id="rId11" Type="http://schemas.openxmlformats.org/officeDocument/2006/relationships/image" Target="../media/image48.svg"/><Relationship Id="rId5" Type="http://schemas.openxmlformats.org/officeDocument/2006/relationships/image" Target="../media/image44.svg"/><Relationship Id="rId15" Type="http://schemas.openxmlformats.org/officeDocument/2006/relationships/hyperlink" Target="https://web.budgetbakers.com/" TargetMode="External"/><Relationship Id="rId10" Type="http://schemas.openxmlformats.org/officeDocument/2006/relationships/image" Target="../media/image47.png"/><Relationship Id="rId4" Type="http://schemas.openxmlformats.org/officeDocument/2006/relationships/image" Target="../media/image43.png"/><Relationship Id="rId9" Type="http://schemas.openxmlformats.org/officeDocument/2006/relationships/image" Target="../media/image63.svg"/><Relationship Id="rId14" Type="http://schemas.openxmlformats.org/officeDocument/2006/relationships/hyperlink" Target="https://monefy.me/" TargetMode="External"/></Relationships>
</file>

<file path=ppt/slides/_rels/slide2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7664641">
            <a:off x="2362801" y="2944062"/>
            <a:ext cx="18390781" cy="13742929"/>
          </a:xfrm>
          <a:custGeom>
            <a:avLst/>
            <a:gdLst/>
            <a:ahLst/>
            <a:cxnLst/>
            <a:rect l="l" t="t" r="r" b="b"/>
            <a:pathLst>
              <a:path w="18390781" h="13742929">
                <a:moveTo>
                  <a:pt x="0" y="0"/>
                </a:moveTo>
                <a:lnTo>
                  <a:pt x="18390781" y="0"/>
                </a:lnTo>
                <a:lnTo>
                  <a:pt x="18390781" y="13742929"/>
                </a:lnTo>
                <a:lnTo>
                  <a:pt x="0" y="1374292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4663757">
            <a:off x="-3910692" y="-4586885"/>
            <a:ext cx="9664084" cy="7221707"/>
          </a:xfrm>
          <a:custGeom>
            <a:avLst/>
            <a:gdLst/>
            <a:ahLst/>
            <a:cxnLst/>
            <a:rect l="l" t="t" r="r" b="b"/>
            <a:pathLst>
              <a:path w="9664084" h="7221707">
                <a:moveTo>
                  <a:pt x="0" y="0"/>
                </a:moveTo>
                <a:lnTo>
                  <a:pt x="9664084" y="0"/>
                </a:lnTo>
                <a:lnTo>
                  <a:pt x="9664084" y="7221707"/>
                </a:lnTo>
                <a:lnTo>
                  <a:pt x="0" y="722170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rot="-9048710">
            <a:off x="10432193" y="-6093981"/>
            <a:ext cx="9664084" cy="7221707"/>
          </a:xfrm>
          <a:custGeom>
            <a:avLst/>
            <a:gdLst/>
            <a:ahLst/>
            <a:cxnLst/>
            <a:rect l="l" t="t" r="r" b="b"/>
            <a:pathLst>
              <a:path w="9664084" h="7221707">
                <a:moveTo>
                  <a:pt x="0" y="0"/>
                </a:moveTo>
                <a:lnTo>
                  <a:pt x="9664084" y="0"/>
                </a:lnTo>
                <a:lnTo>
                  <a:pt x="9664084" y="7221706"/>
                </a:lnTo>
                <a:lnTo>
                  <a:pt x="0" y="722170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a:off x="6496307" y="4240312"/>
            <a:ext cx="8767928" cy="5677233"/>
          </a:xfrm>
          <a:custGeom>
            <a:avLst/>
            <a:gdLst/>
            <a:ahLst/>
            <a:cxnLst/>
            <a:rect l="l" t="t" r="r" b="b"/>
            <a:pathLst>
              <a:path w="8767928" h="5677233">
                <a:moveTo>
                  <a:pt x="0" y="0"/>
                </a:moveTo>
                <a:lnTo>
                  <a:pt x="8767928" y="0"/>
                </a:lnTo>
                <a:lnTo>
                  <a:pt x="8767928" y="5677233"/>
                </a:lnTo>
                <a:lnTo>
                  <a:pt x="0" y="5677233"/>
                </a:lnTo>
                <a:lnTo>
                  <a:pt x="0" y="0"/>
                </a:lnTo>
                <a:close/>
              </a:path>
            </a:pathLst>
          </a:custGeom>
          <a:blipFill>
            <a:blip r:embed="rId5"/>
            <a:stretch>
              <a:fillRect/>
            </a:stretch>
          </a:blipFill>
        </p:spPr>
      </p:sp>
      <p:sp>
        <p:nvSpPr>
          <p:cNvPr id="6" name="Freeform 6"/>
          <p:cNvSpPr/>
          <p:nvPr/>
        </p:nvSpPr>
        <p:spPr>
          <a:xfrm rot="-6043252">
            <a:off x="-4448983" y="3257798"/>
            <a:ext cx="9926786" cy="6903399"/>
          </a:xfrm>
          <a:custGeom>
            <a:avLst/>
            <a:gdLst/>
            <a:ahLst/>
            <a:cxnLst/>
            <a:rect l="l" t="t" r="r" b="b"/>
            <a:pathLst>
              <a:path w="9926786" h="6903399">
                <a:moveTo>
                  <a:pt x="0" y="0"/>
                </a:moveTo>
                <a:lnTo>
                  <a:pt x="9926786" y="0"/>
                </a:lnTo>
                <a:lnTo>
                  <a:pt x="9926786" y="6903400"/>
                </a:lnTo>
                <a:lnTo>
                  <a:pt x="0" y="6903400"/>
                </a:lnTo>
                <a:lnTo>
                  <a:pt x="0" y="0"/>
                </a:lnTo>
                <a:close/>
              </a:path>
            </a:pathLst>
          </a:custGeom>
          <a:blipFill>
            <a:blip r:embed="rId6"/>
            <a:stretch>
              <a:fillRect/>
            </a:stretch>
          </a:blipFill>
        </p:spPr>
      </p:sp>
      <p:sp>
        <p:nvSpPr>
          <p:cNvPr id="7" name="Freeform 7"/>
          <p:cNvSpPr/>
          <p:nvPr/>
        </p:nvSpPr>
        <p:spPr>
          <a:xfrm rot="-212427">
            <a:off x="10945305" y="7283480"/>
            <a:ext cx="8637859" cy="6007039"/>
          </a:xfrm>
          <a:custGeom>
            <a:avLst/>
            <a:gdLst/>
            <a:ahLst/>
            <a:cxnLst/>
            <a:rect l="l" t="t" r="r" b="b"/>
            <a:pathLst>
              <a:path w="8637859" h="6007039">
                <a:moveTo>
                  <a:pt x="0" y="0"/>
                </a:moveTo>
                <a:lnTo>
                  <a:pt x="8637860" y="0"/>
                </a:lnTo>
                <a:lnTo>
                  <a:pt x="8637860" y="6007040"/>
                </a:lnTo>
                <a:lnTo>
                  <a:pt x="0" y="6007040"/>
                </a:lnTo>
                <a:lnTo>
                  <a:pt x="0" y="0"/>
                </a:lnTo>
                <a:close/>
              </a:path>
            </a:pathLst>
          </a:custGeom>
          <a:blipFill>
            <a:blip r:embed="rId6"/>
            <a:stretch>
              <a:fillRect/>
            </a:stretch>
          </a:blipFill>
        </p:spPr>
      </p:sp>
      <p:sp>
        <p:nvSpPr>
          <p:cNvPr id="8" name="Freeform 8"/>
          <p:cNvSpPr/>
          <p:nvPr/>
        </p:nvSpPr>
        <p:spPr>
          <a:xfrm flipH="1">
            <a:off x="16139885" y="6446638"/>
            <a:ext cx="1511821" cy="1151733"/>
          </a:xfrm>
          <a:custGeom>
            <a:avLst/>
            <a:gdLst/>
            <a:ahLst/>
            <a:cxnLst/>
            <a:rect l="l" t="t" r="r" b="b"/>
            <a:pathLst>
              <a:path w="1511821" h="1151733">
                <a:moveTo>
                  <a:pt x="1511821" y="0"/>
                </a:moveTo>
                <a:lnTo>
                  <a:pt x="0" y="0"/>
                </a:lnTo>
                <a:lnTo>
                  <a:pt x="0" y="1151733"/>
                </a:lnTo>
                <a:lnTo>
                  <a:pt x="1511821" y="1151733"/>
                </a:lnTo>
                <a:lnTo>
                  <a:pt x="1511821"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9" name="Freeform 9"/>
          <p:cNvSpPr/>
          <p:nvPr/>
        </p:nvSpPr>
        <p:spPr>
          <a:xfrm>
            <a:off x="3757401" y="4982057"/>
            <a:ext cx="2143544" cy="1632991"/>
          </a:xfrm>
          <a:custGeom>
            <a:avLst/>
            <a:gdLst/>
            <a:ahLst/>
            <a:cxnLst/>
            <a:rect l="l" t="t" r="r" b="b"/>
            <a:pathLst>
              <a:path w="2143544" h="1632991">
                <a:moveTo>
                  <a:pt x="0" y="0"/>
                </a:moveTo>
                <a:lnTo>
                  <a:pt x="2143544" y="0"/>
                </a:lnTo>
                <a:lnTo>
                  <a:pt x="2143544" y="1632991"/>
                </a:lnTo>
                <a:lnTo>
                  <a:pt x="0" y="1632991"/>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0" name="TextBox 10"/>
          <p:cNvSpPr txBox="1"/>
          <p:nvPr/>
        </p:nvSpPr>
        <p:spPr>
          <a:xfrm>
            <a:off x="289549" y="2311500"/>
            <a:ext cx="17990529" cy="3638550"/>
          </a:xfrm>
          <a:prstGeom prst="rect">
            <a:avLst/>
          </a:prstGeom>
        </p:spPr>
        <p:txBody>
          <a:bodyPr lIns="0" tIns="0" rIns="0" bIns="0" rtlCol="0" anchor="t">
            <a:spAutoFit/>
          </a:bodyPr>
          <a:lstStyle/>
          <a:p>
            <a:pPr algn="l">
              <a:lnSpc>
                <a:spcPts val="11400"/>
              </a:lnSpc>
            </a:pPr>
            <a:r>
              <a:rPr lang="en-US" sz="9500" spc="475">
                <a:solidFill>
                  <a:srgbClr val="FFFFFF"/>
                </a:solidFill>
                <a:latin typeface="Jua"/>
                <a:ea typeface="Jua"/>
                <a:cs typeface="Jua"/>
                <a:sym typeface="Jua"/>
              </a:rPr>
              <a:t>ФІНАНСОВА ГРАМОТНІСТЬ</a:t>
            </a:r>
          </a:p>
          <a:p>
            <a:pPr algn="l">
              <a:lnSpc>
                <a:spcPts val="15599"/>
              </a:lnSpc>
            </a:pPr>
            <a:endParaRPr lang="en-US" sz="9500" spc="475">
              <a:solidFill>
                <a:srgbClr val="FFFFFF"/>
              </a:solidFill>
              <a:latin typeface="Jua"/>
              <a:ea typeface="Jua"/>
              <a:cs typeface="Jua"/>
              <a:sym typeface="Ju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5408657" y="577441"/>
            <a:ext cx="3140544" cy="3402847"/>
          </a:xfrm>
          <a:custGeom>
            <a:avLst/>
            <a:gdLst/>
            <a:ahLst/>
            <a:cxnLst/>
            <a:rect l="l" t="t" r="r" b="b"/>
            <a:pathLst>
              <a:path w="3140544" h="3402847">
                <a:moveTo>
                  <a:pt x="0" y="0"/>
                </a:moveTo>
                <a:lnTo>
                  <a:pt x="3140545" y="0"/>
                </a:lnTo>
                <a:lnTo>
                  <a:pt x="3140545" y="3402847"/>
                </a:lnTo>
                <a:lnTo>
                  <a:pt x="0" y="3402847"/>
                </a:lnTo>
                <a:lnTo>
                  <a:pt x="0" y="0"/>
                </a:lnTo>
                <a:close/>
              </a:path>
            </a:pathLst>
          </a:custGeom>
          <a:blipFill>
            <a:blip r:embed="rId2"/>
            <a:stretch>
              <a:fillRect/>
            </a:stretch>
          </a:blipFill>
        </p:spPr>
      </p:sp>
      <p:sp>
        <p:nvSpPr>
          <p:cNvPr id="3" name="Freeform 3"/>
          <p:cNvSpPr/>
          <p:nvPr/>
        </p:nvSpPr>
        <p:spPr>
          <a:xfrm>
            <a:off x="519331" y="711905"/>
            <a:ext cx="5524119" cy="8229600"/>
          </a:xfrm>
          <a:custGeom>
            <a:avLst/>
            <a:gdLst/>
            <a:ahLst/>
            <a:cxnLst/>
            <a:rect l="l" t="t" r="r" b="b"/>
            <a:pathLst>
              <a:path w="5524119" h="8229600">
                <a:moveTo>
                  <a:pt x="0" y="0"/>
                </a:moveTo>
                <a:lnTo>
                  <a:pt x="5524119" y="0"/>
                </a:lnTo>
                <a:lnTo>
                  <a:pt x="5524119" y="8229600"/>
                </a:lnTo>
                <a:lnTo>
                  <a:pt x="0" y="8229600"/>
                </a:lnTo>
                <a:lnTo>
                  <a:pt x="0" y="0"/>
                </a:lnTo>
                <a:close/>
              </a:path>
            </a:pathLst>
          </a:custGeom>
          <a:blipFill>
            <a:blip r:embed="rId3"/>
            <a:stretch>
              <a:fillRect/>
            </a:stretch>
          </a:blipFill>
        </p:spPr>
      </p:sp>
      <p:sp>
        <p:nvSpPr>
          <p:cNvPr id="4" name="Freeform 4"/>
          <p:cNvSpPr/>
          <p:nvPr/>
        </p:nvSpPr>
        <p:spPr>
          <a:xfrm>
            <a:off x="2942900" y="4655663"/>
            <a:ext cx="6201100" cy="5053897"/>
          </a:xfrm>
          <a:custGeom>
            <a:avLst/>
            <a:gdLst/>
            <a:ahLst/>
            <a:cxnLst/>
            <a:rect l="l" t="t" r="r" b="b"/>
            <a:pathLst>
              <a:path w="6201100" h="5053897">
                <a:moveTo>
                  <a:pt x="0" y="0"/>
                </a:moveTo>
                <a:lnTo>
                  <a:pt x="6201100" y="0"/>
                </a:lnTo>
                <a:lnTo>
                  <a:pt x="6201100" y="5053896"/>
                </a:lnTo>
                <a:lnTo>
                  <a:pt x="0" y="5053896"/>
                </a:lnTo>
                <a:lnTo>
                  <a:pt x="0" y="0"/>
                </a:lnTo>
                <a:close/>
              </a:path>
            </a:pathLst>
          </a:custGeom>
          <a:blipFill>
            <a:blip r:embed="rId4"/>
            <a:stretch>
              <a:fillRect/>
            </a:stretch>
          </a:blipFill>
        </p:spPr>
      </p:sp>
      <p:sp>
        <p:nvSpPr>
          <p:cNvPr id="5" name="TextBox 5"/>
          <p:cNvSpPr txBox="1"/>
          <p:nvPr/>
        </p:nvSpPr>
        <p:spPr>
          <a:xfrm>
            <a:off x="9144000" y="741751"/>
            <a:ext cx="8856605" cy="10377606"/>
          </a:xfrm>
          <a:prstGeom prst="rect">
            <a:avLst/>
          </a:prstGeom>
        </p:spPr>
        <p:txBody>
          <a:bodyPr lIns="0" tIns="0" rIns="0" bIns="0" rtlCol="0" anchor="t">
            <a:spAutoFit/>
          </a:bodyPr>
          <a:lstStyle/>
          <a:p>
            <a:pPr algn="ctr">
              <a:lnSpc>
                <a:spcPts val="13317"/>
              </a:lnSpc>
            </a:pPr>
            <a:r>
              <a:rPr lang="en-US" sz="15668">
                <a:solidFill>
                  <a:srgbClr val="9BAADD"/>
                </a:solidFill>
                <a:latin typeface="Sugo Classic"/>
                <a:ea typeface="Sugo Classic"/>
                <a:cs typeface="Sugo Classic"/>
                <a:sym typeface="Sugo Classic"/>
              </a:rPr>
              <a:t>ЩО ТАКЕ ФІНАНСОВА ГРАМОТНІСТЬ І ЧОМУ ВОНА ВАЖЛИВА?</a:t>
            </a:r>
          </a:p>
          <a:p>
            <a:pPr algn="ctr">
              <a:lnSpc>
                <a:spcPts val="13317"/>
              </a:lnSpc>
            </a:pPr>
            <a:endParaRPr lang="en-US" sz="15668">
              <a:solidFill>
                <a:srgbClr val="9BAADD"/>
              </a:solidFill>
              <a:latin typeface="Sugo Classic"/>
              <a:ea typeface="Sugo Classic"/>
              <a:cs typeface="Sugo Classic"/>
              <a:sym typeface="Sugo Classic"/>
            </a:endParaRPr>
          </a:p>
        </p:txBody>
      </p:sp>
    </p:spTree>
  </p:cSld>
  <p:clrMapOvr>
    <a:masterClrMapping/>
  </p:clrMapOvr>
  <p:transition>
    <p:push/>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2263901" flipV="1">
            <a:off x="8092487" y="-11323663"/>
            <a:ext cx="16315054" cy="16166735"/>
          </a:xfrm>
          <a:custGeom>
            <a:avLst/>
            <a:gdLst/>
            <a:ahLst/>
            <a:cxnLst/>
            <a:rect l="l" t="t" r="r" b="b"/>
            <a:pathLst>
              <a:path w="16315054" h="16166735">
                <a:moveTo>
                  <a:pt x="0" y="16166735"/>
                </a:moveTo>
                <a:lnTo>
                  <a:pt x="16315054" y="16166735"/>
                </a:lnTo>
                <a:lnTo>
                  <a:pt x="16315054" y="0"/>
                </a:lnTo>
                <a:lnTo>
                  <a:pt x="0" y="0"/>
                </a:lnTo>
                <a:lnTo>
                  <a:pt x="0" y="16166735"/>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8295074" flipV="1">
            <a:off x="-3559784" y="6902264"/>
            <a:ext cx="5902070" cy="5848415"/>
          </a:xfrm>
          <a:custGeom>
            <a:avLst/>
            <a:gdLst/>
            <a:ahLst/>
            <a:cxnLst/>
            <a:rect l="l" t="t" r="r" b="b"/>
            <a:pathLst>
              <a:path w="5902070" h="5848415">
                <a:moveTo>
                  <a:pt x="0" y="5848414"/>
                </a:moveTo>
                <a:lnTo>
                  <a:pt x="5902070" y="5848414"/>
                </a:lnTo>
                <a:lnTo>
                  <a:pt x="5902070" y="0"/>
                </a:lnTo>
                <a:lnTo>
                  <a:pt x="0" y="0"/>
                </a:lnTo>
                <a:lnTo>
                  <a:pt x="0" y="5848414"/>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10800000">
            <a:off x="14355228" y="-655624"/>
            <a:ext cx="4542280" cy="4706177"/>
          </a:xfrm>
          <a:custGeom>
            <a:avLst/>
            <a:gdLst/>
            <a:ahLst/>
            <a:cxnLst/>
            <a:rect l="l" t="t" r="r" b="b"/>
            <a:pathLst>
              <a:path w="4542280" h="4706177">
                <a:moveTo>
                  <a:pt x="0" y="0"/>
                </a:moveTo>
                <a:lnTo>
                  <a:pt x="4542280" y="0"/>
                </a:lnTo>
                <a:lnTo>
                  <a:pt x="4542280" y="4706177"/>
                </a:lnTo>
                <a:lnTo>
                  <a:pt x="0" y="4706177"/>
                </a:lnTo>
                <a:lnTo>
                  <a:pt x="0" y="0"/>
                </a:lnTo>
                <a:close/>
              </a:path>
            </a:pathLst>
          </a:custGeom>
          <a:blipFill>
            <a:blip r:embed="rId4"/>
            <a:stretch>
              <a:fillRect/>
            </a:stretch>
          </a:blipFill>
        </p:spPr>
      </p:sp>
      <p:sp>
        <p:nvSpPr>
          <p:cNvPr id="5" name="Freeform 5"/>
          <p:cNvSpPr/>
          <p:nvPr/>
        </p:nvSpPr>
        <p:spPr>
          <a:xfrm rot="5400000">
            <a:off x="-2044082" y="-760247"/>
            <a:ext cx="5799124" cy="6008371"/>
          </a:xfrm>
          <a:custGeom>
            <a:avLst/>
            <a:gdLst/>
            <a:ahLst/>
            <a:cxnLst/>
            <a:rect l="l" t="t" r="r" b="b"/>
            <a:pathLst>
              <a:path w="5799124" h="6008371">
                <a:moveTo>
                  <a:pt x="0" y="0"/>
                </a:moveTo>
                <a:lnTo>
                  <a:pt x="5799124" y="0"/>
                </a:lnTo>
                <a:lnTo>
                  <a:pt x="5799124" y="6008370"/>
                </a:lnTo>
                <a:lnTo>
                  <a:pt x="0" y="6008370"/>
                </a:lnTo>
                <a:lnTo>
                  <a:pt x="0" y="0"/>
                </a:lnTo>
                <a:close/>
              </a:path>
            </a:pathLst>
          </a:custGeom>
          <a:blipFill>
            <a:blip r:embed="rId4"/>
            <a:stretch>
              <a:fillRect/>
            </a:stretch>
          </a:blipFill>
        </p:spPr>
      </p:sp>
      <p:sp>
        <p:nvSpPr>
          <p:cNvPr id="6" name="Freeform 6"/>
          <p:cNvSpPr/>
          <p:nvPr/>
        </p:nvSpPr>
        <p:spPr>
          <a:xfrm rot="-8295074" flipV="1">
            <a:off x="-1346647" y="8680480"/>
            <a:ext cx="5902070" cy="5848415"/>
          </a:xfrm>
          <a:custGeom>
            <a:avLst/>
            <a:gdLst/>
            <a:ahLst/>
            <a:cxnLst/>
            <a:rect l="l" t="t" r="r" b="b"/>
            <a:pathLst>
              <a:path w="5902070" h="5848415">
                <a:moveTo>
                  <a:pt x="0" y="5848415"/>
                </a:moveTo>
                <a:lnTo>
                  <a:pt x="5902070" y="5848415"/>
                </a:lnTo>
                <a:lnTo>
                  <a:pt x="5902070" y="0"/>
                </a:lnTo>
                <a:lnTo>
                  <a:pt x="0" y="0"/>
                </a:lnTo>
                <a:lnTo>
                  <a:pt x="0" y="5848415"/>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7" name="TextBox 7"/>
          <p:cNvSpPr txBox="1"/>
          <p:nvPr/>
        </p:nvSpPr>
        <p:spPr>
          <a:xfrm>
            <a:off x="2572869" y="385289"/>
            <a:ext cx="12280925" cy="9441182"/>
          </a:xfrm>
          <a:prstGeom prst="rect">
            <a:avLst/>
          </a:prstGeom>
        </p:spPr>
        <p:txBody>
          <a:bodyPr lIns="0" tIns="0" rIns="0" bIns="0" rtlCol="0" anchor="t">
            <a:spAutoFit/>
          </a:bodyPr>
          <a:lstStyle/>
          <a:p>
            <a:pPr marL="0" lvl="0" indent="0" algn="l">
              <a:lnSpc>
                <a:spcPts val="6239"/>
              </a:lnSpc>
            </a:pPr>
            <a:r>
              <a:rPr lang="en-US" sz="3899" b="1">
                <a:solidFill>
                  <a:srgbClr val="52395D"/>
                </a:solidFill>
                <a:latin typeface="Aristotelica Pro Bold"/>
                <a:ea typeface="Aristotelica Pro Bold"/>
                <a:cs typeface="Aristotelica Pro Bold"/>
                <a:sym typeface="Aristotelica Pro Bold"/>
              </a:rPr>
              <a:t>Фінансова грамотність – це набір навичок, які допомагають краще розуміти свої фінанси та приймати розумні рішення щодо них. Але чому вона так важлива? Адже, ми живемо у світі, де гроші керують більшістю аспектів нашого життя. Без вміння керувати своїми фінансами ми ризикуємо опинитися в неприємних ситуаціях, заборгуваннях, а то й зовсім без засобів до існування. Знання про фінансову грамотність необхідні для кожного, незалежно від віку, статі та професії. Вони допоможуть вам вести комфортне життя, забезпечити себе та свою сім’ю, і, можливо, зробити ваші мрії реальністю. </a:t>
            </a:r>
          </a:p>
        </p:txBody>
      </p:sp>
      <p:sp>
        <p:nvSpPr>
          <p:cNvPr id="8" name="Freeform 8"/>
          <p:cNvSpPr/>
          <p:nvPr/>
        </p:nvSpPr>
        <p:spPr>
          <a:xfrm>
            <a:off x="13882344" y="5479773"/>
            <a:ext cx="4347367" cy="4600388"/>
          </a:xfrm>
          <a:custGeom>
            <a:avLst/>
            <a:gdLst/>
            <a:ahLst/>
            <a:cxnLst/>
            <a:rect l="l" t="t" r="r" b="b"/>
            <a:pathLst>
              <a:path w="4347367" h="4600388">
                <a:moveTo>
                  <a:pt x="0" y="0"/>
                </a:moveTo>
                <a:lnTo>
                  <a:pt x="4347366" y="0"/>
                </a:lnTo>
                <a:lnTo>
                  <a:pt x="4347366" y="4600388"/>
                </a:lnTo>
                <a:lnTo>
                  <a:pt x="0" y="4600388"/>
                </a:lnTo>
                <a:lnTo>
                  <a:pt x="0" y="0"/>
                </a:lnTo>
                <a:close/>
              </a:path>
            </a:pathLst>
          </a:custGeom>
          <a:blipFill>
            <a:blip r:embed="rId5"/>
            <a:stretch>
              <a:fillRect/>
            </a:stretch>
          </a:blipFill>
        </p:spPr>
      </p:sp>
      <p:sp>
        <p:nvSpPr>
          <p:cNvPr id="9" name="Freeform 9"/>
          <p:cNvSpPr/>
          <p:nvPr/>
        </p:nvSpPr>
        <p:spPr>
          <a:xfrm flipH="1">
            <a:off x="13882344" y="753657"/>
            <a:ext cx="1435882" cy="1093881"/>
          </a:xfrm>
          <a:custGeom>
            <a:avLst/>
            <a:gdLst/>
            <a:ahLst/>
            <a:cxnLst/>
            <a:rect l="l" t="t" r="r" b="b"/>
            <a:pathLst>
              <a:path w="1435882" h="1093881">
                <a:moveTo>
                  <a:pt x="1435882" y="0"/>
                </a:moveTo>
                <a:lnTo>
                  <a:pt x="0" y="0"/>
                </a:lnTo>
                <a:lnTo>
                  <a:pt x="0" y="1093881"/>
                </a:lnTo>
                <a:lnTo>
                  <a:pt x="1435882" y="1093881"/>
                </a:lnTo>
                <a:lnTo>
                  <a:pt x="1435882"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271173" y="308522"/>
            <a:ext cx="1168613" cy="890271"/>
          </a:xfrm>
          <a:custGeom>
            <a:avLst/>
            <a:gdLst/>
            <a:ahLst/>
            <a:cxnLst/>
            <a:rect l="l" t="t" r="r" b="b"/>
            <a:pathLst>
              <a:path w="1168613" h="890271">
                <a:moveTo>
                  <a:pt x="0" y="0"/>
                </a:moveTo>
                <a:lnTo>
                  <a:pt x="1168613" y="0"/>
                </a:lnTo>
                <a:lnTo>
                  <a:pt x="1168613" y="890270"/>
                </a:lnTo>
                <a:lnTo>
                  <a:pt x="0" y="89027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transition>
    <p:cover dir="d"/>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1786331" flipV="1">
            <a:off x="8923192" y="-3309175"/>
            <a:ext cx="14740147" cy="14606146"/>
          </a:xfrm>
          <a:custGeom>
            <a:avLst/>
            <a:gdLst/>
            <a:ahLst/>
            <a:cxnLst/>
            <a:rect l="l" t="t" r="r" b="b"/>
            <a:pathLst>
              <a:path w="14740147" h="14606146">
                <a:moveTo>
                  <a:pt x="0" y="14606145"/>
                </a:moveTo>
                <a:lnTo>
                  <a:pt x="14740147" y="14606145"/>
                </a:lnTo>
                <a:lnTo>
                  <a:pt x="14740147" y="0"/>
                </a:lnTo>
                <a:lnTo>
                  <a:pt x="0" y="0"/>
                </a:lnTo>
                <a:lnTo>
                  <a:pt x="0" y="14606145"/>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5182640" flipV="1">
            <a:off x="-5290177" y="6107810"/>
            <a:ext cx="8914979" cy="8833933"/>
          </a:xfrm>
          <a:custGeom>
            <a:avLst/>
            <a:gdLst/>
            <a:ahLst/>
            <a:cxnLst/>
            <a:rect l="l" t="t" r="r" b="b"/>
            <a:pathLst>
              <a:path w="8914979" h="8833933">
                <a:moveTo>
                  <a:pt x="0" y="8833934"/>
                </a:moveTo>
                <a:lnTo>
                  <a:pt x="8914979" y="8833934"/>
                </a:lnTo>
                <a:lnTo>
                  <a:pt x="8914979" y="0"/>
                </a:lnTo>
                <a:lnTo>
                  <a:pt x="0" y="0"/>
                </a:lnTo>
                <a:lnTo>
                  <a:pt x="0" y="8833934"/>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9029767" flipV="1">
            <a:off x="-4112742" y="-6162298"/>
            <a:ext cx="8914979" cy="8833933"/>
          </a:xfrm>
          <a:custGeom>
            <a:avLst/>
            <a:gdLst/>
            <a:ahLst/>
            <a:cxnLst/>
            <a:rect l="l" t="t" r="r" b="b"/>
            <a:pathLst>
              <a:path w="8914979" h="8833933">
                <a:moveTo>
                  <a:pt x="0" y="8833933"/>
                </a:moveTo>
                <a:lnTo>
                  <a:pt x="8914979" y="8833933"/>
                </a:lnTo>
                <a:lnTo>
                  <a:pt x="8914979" y="0"/>
                </a:lnTo>
                <a:lnTo>
                  <a:pt x="0" y="0"/>
                </a:lnTo>
                <a:lnTo>
                  <a:pt x="0" y="8833933"/>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5" name="TextBox 5"/>
          <p:cNvSpPr txBox="1"/>
          <p:nvPr/>
        </p:nvSpPr>
        <p:spPr>
          <a:xfrm>
            <a:off x="444460" y="1704975"/>
            <a:ext cx="11189786" cy="8582025"/>
          </a:xfrm>
          <a:prstGeom prst="rect">
            <a:avLst/>
          </a:prstGeom>
        </p:spPr>
        <p:txBody>
          <a:bodyPr lIns="0" tIns="0" rIns="0" bIns="0" rtlCol="0" anchor="t">
            <a:spAutoFit/>
          </a:bodyPr>
          <a:lstStyle/>
          <a:p>
            <a:pPr algn="ctr">
              <a:lnSpc>
                <a:spcPts val="9480"/>
              </a:lnSpc>
            </a:pPr>
            <a:r>
              <a:rPr lang="en-US" sz="7900" spc="395">
                <a:solidFill>
                  <a:srgbClr val="FFFFFF"/>
                </a:solidFill>
                <a:latin typeface="Jua"/>
                <a:ea typeface="Jua"/>
                <a:cs typeface="Jua"/>
                <a:sym typeface="Jua"/>
              </a:rPr>
              <a:t>ЩО ОЗНАЧАЄ БУТИ ФІНАНСОВО ГРАМОТНИМ — ОСНОВНІ НАВИЧКИ ФІНАНСОВО ОБІЗНАНИХ ЛЮДЕЙ</a:t>
            </a:r>
          </a:p>
          <a:p>
            <a:pPr marL="0" lvl="0" indent="0" algn="r">
              <a:lnSpc>
                <a:spcPts val="9480"/>
              </a:lnSpc>
              <a:spcBef>
                <a:spcPct val="0"/>
              </a:spcBef>
            </a:pPr>
            <a:endParaRPr lang="en-US" sz="7900" spc="395">
              <a:solidFill>
                <a:srgbClr val="FFFFFF"/>
              </a:solidFill>
              <a:latin typeface="Jua"/>
              <a:ea typeface="Jua"/>
              <a:cs typeface="Jua"/>
              <a:sym typeface="Jua"/>
            </a:endParaRPr>
          </a:p>
        </p:txBody>
      </p:sp>
      <p:sp>
        <p:nvSpPr>
          <p:cNvPr id="6" name="Freeform 6"/>
          <p:cNvSpPr/>
          <p:nvPr/>
        </p:nvSpPr>
        <p:spPr>
          <a:xfrm>
            <a:off x="11395600" y="416329"/>
            <a:ext cx="7280495" cy="7755520"/>
          </a:xfrm>
          <a:custGeom>
            <a:avLst/>
            <a:gdLst/>
            <a:ahLst/>
            <a:cxnLst/>
            <a:rect l="l" t="t" r="r" b="b"/>
            <a:pathLst>
              <a:path w="7280495" h="7755520">
                <a:moveTo>
                  <a:pt x="0" y="0"/>
                </a:moveTo>
                <a:lnTo>
                  <a:pt x="7280495" y="0"/>
                </a:lnTo>
                <a:lnTo>
                  <a:pt x="7280495" y="7755520"/>
                </a:lnTo>
                <a:lnTo>
                  <a:pt x="0" y="7755520"/>
                </a:lnTo>
                <a:lnTo>
                  <a:pt x="0" y="0"/>
                </a:lnTo>
                <a:close/>
              </a:path>
            </a:pathLst>
          </a:custGeom>
          <a:blipFill>
            <a:blip r:embed="rId4"/>
            <a:stretch>
              <a:fillRect/>
            </a:stretch>
          </a:blipFill>
        </p:spPr>
      </p:sp>
      <p:sp>
        <p:nvSpPr>
          <p:cNvPr id="7" name="Freeform 7"/>
          <p:cNvSpPr/>
          <p:nvPr/>
        </p:nvSpPr>
        <p:spPr>
          <a:xfrm rot="571824">
            <a:off x="8621748" y="-1282220"/>
            <a:ext cx="4595645" cy="3195956"/>
          </a:xfrm>
          <a:custGeom>
            <a:avLst/>
            <a:gdLst/>
            <a:ahLst/>
            <a:cxnLst/>
            <a:rect l="l" t="t" r="r" b="b"/>
            <a:pathLst>
              <a:path w="4595645" h="3195956">
                <a:moveTo>
                  <a:pt x="0" y="0"/>
                </a:moveTo>
                <a:lnTo>
                  <a:pt x="4595645" y="0"/>
                </a:lnTo>
                <a:lnTo>
                  <a:pt x="4595645" y="3195956"/>
                </a:lnTo>
                <a:lnTo>
                  <a:pt x="0" y="3195956"/>
                </a:lnTo>
                <a:lnTo>
                  <a:pt x="0" y="0"/>
                </a:lnTo>
                <a:close/>
              </a:path>
            </a:pathLst>
          </a:custGeom>
          <a:blipFill>
            <a:blip r:embed="rId5"/>
            <a:stretch>
              <a:fillRect/>
            </a:stretch>
          </a:blipFill>
        </p:spPr>
      </p:sp>
      <p:sp>
        <p:nvSpPr>
          <p:cNvPr id="8" name="Freeform 8"/>
          <p:cNvSpPr/>
          <p:nvPr/>
        </p:nvSpPr>
        <p:spPr>
          <a:xfrm rot="571824">
            <a:off x="12430791" y="8193320"/>
            <a:ext cx="4595645" cy="3195956"/>
          </a:xfrm>
          <a:custGeom>
            <a:avLst/>
            <a:gdLst/>
            <a:ahLst/>
            <a:cxnLst/>
            <a:rect l="l" t="t" r="r" b="b"/>
            <a:pathLst>
              <a:path w="4595645" h="3195956">
                <a:moveTo>
                  <a:pt x="0" y="0"/>
                </a:moveTo>
                <a:lnTo>
                  <a:pt x="4595645" y="0"/>
                </a:lnTo>
                <a:lnTo>
                  <a:pt x="4595645" y="3195957"/>
                </a:lnTo>
                <a:lnTo>
                  <a:pt x="0" y="3195957"/>
                </a:lnTo>
                <a:lnTo>
                  <a:pt x="0" y="0"/>
                </a:lnTo>
                <a:close/>
              </a:path>
            </a:pathLst>
          </a:custGeom>
          <a:blipFill>
            <a:blip r:embed="rId5"/>
            <a:stretch>
              <a:fillRect/>
            </a:stretch>
          </a:blipFill>
        </p:spPr>
      </p:sp>
      <p:sp>
        <p:nvSpPr>
          <p:cNvPr id="9" name="Freeform 9"/>
          <p:cNvSpPr/>
          <p:nvPr/>
        </p:nvSpPr>
        <p:spPr>
          <a:xfrm flipH="1">
            <a:off x="0" y="119743"/>
            <a:ext cx="1435882" cy="1093881"/>
          </a:xfrm>
          <a:custGeom>
            <a:avLst/>
            <a:gdLst/>
            <a:ahLst/>
            <a:cxnLst/>
            <a:rect l="l" t="t" r="r" b="b"/>
            <a:pathLst>
              <a:path w="1435882" h="1093881">
                <a:moveTo>
                  <a:pt x="1435882" y="0"/>
                </a:moveTo>
                <a:lnTo>
                  <a:pt x="0" y="0"/>
                </a:lnTo>
                <a:lnTo>
                  <a:pt x="0" y="1093881"/>
                </a:lnTo>
                <a:lnTo>
                  <a:pt x="1435882" y="1093881"/>
                </a:lnTo>
                <a:lnTo>
                  <a:pt x="1435882"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0" name="Freeform 10"/>
          <p:cNvSpPr/>
          <p:nvPr/>
        </p:nvSpPr>
        <p:spPr>
          <a:xfrm>
            <a:off x="310759" y="9258300"/>
            <a:ext cx="1435882" cy="1093881"/>
          </a:xfrm>
          <a:custGeom>
            <a:avLst/>
            <a:gdLst/>
            <a:ahLst/>
            <a:cxnLst/>
            <a:rect l="l" t="t" r="r" b="b"/>
            <a:pathLst>
              <a:path w="1435882" h="1093881">
                <a:moveTo>
                  <a:pt x="0" y="0"/>
                </a:moveTo>
                <a:lnTo>
                  <a:pt x="1435882" y="0"/>
                </a:lnTo>
                <a:lnTo>
                  <a:pt x="1435882" y="1093881"/>
                </a:lnTo>
                <a:lnTo>
                  <a:pt x="0" y="109388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Tree>
  </p:cSld>
  <p:clrMapOvr>
    <a:masterClrMapping/>
  </p:clrMapOvr>
  <p:transition>
    <p:cover dir="rd"/>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TextBox 2"/>
          <p:cNvSpPr txBox="1"/>
          <p:nvPr/>
        </p:nvSpPr>
        <p:spPr>
          <a:xfrm>
            <a:off x="514350" y="164320"/>
            <a:ext cx="17259300" cy="9538970"/>
          </a:xfrm>
          <a:prstGeom prst="rect">
            <a:avLst/>
          </a:prstGeom>
        </p:spPr>
        <p:txBody>
          <a:bodyPr lIns="0" tIns="0" rIns="0" bIns="0" rtlCol="0" anchor="t">
            <a:spAutoFit/>
          </a:bodyPr>
          <a:lstStyle/>
          <a:p>
            <a:pPr algn="l">
              <a:lnSpc>
                <a:spcPts val="4480"/>
              </a:lnSpc>
              <a:spcBef>
                <a:spcPct val="0"/>
              </a:spcBef>
            </a:pPr>
            <a:r>
              <a:rPr lang="en-US" sz="3200">
                <a:solidFill>
                  <a:srgbClr val="000000"/>
                </a:solidFill>
                <a:latin typeface="Aristotelica Pro"/>
                <a:ea typeface="Aristotelica Pro"/>
                <a:cs typeface="Aristotelica Pro"/>
                <a:sym typeface="Aristotelica Pro"/>
              </a:rPr>
              <a:t>ФІНАНСОВА ГРАМОТНІСТЬ МІСТИТЬ У СОБІ НАБІР ЗНАНЬ, НАВИЧОК ТА РОЗУМІННЯ ФІНАНСОВИХ ПИТАНЬ, ЯКІ ДОПОМАГАЮТЬ ЛЮДИНІ ПРИЙМАТИ ОБҐРУНТОВАНІ, ЕФЕКТИВНІ ТА ВІДПОВІДАЛЬНІ ФІНАНСОВІ РІШЕННЯ. ОСЬ ДЕЯКІ КЛЮЧОВІ АСПЕКТИ ФІНАНСОВОЇ ГРАМОТНОСТІ:</a:t>
            </a:r>
          </a:p>
          <a:p>
            <a:pPr algn="l">
              <a:lnSpc>
                <a:spcPts val="4480"/>
              </a:lnSpc>
              <a:spcBef>
                <a:spcPct val="0"/>
              </a:spcBef>
            </a:pPr>
            <a:endParaRPr lang="en-US" sz="3200">
              <a:solidFill>
                <a:srgbClr val="000000"/>
              </a:solidFill>
              <a:latin typeface="Aristotelica Pro"/>
              <a:ea typeface="Aristotelica Pro"/>
              <a:cs typeface="Aristotelica Pro"/>
              <a:sym typeface="Aristotelica Pro"/>
            </a:endParaRPr>
          </a:p>
          <a:p>
            <a:pPr marL="690882" lvl="1" indent="-345441" algn="l">
              <a:lnSpc>
                <a:spcPts val="4480"/>
              </a:lnSpc>
              <a:buAutoNum type="arabicPeriod"/>
            </a:pPr>
            <a:r>
              <a:rPr lang="en-US" sz="3200">
                <a:solidFill>
                  <a:srgbClr val="000000"/>
                </a:solidFill>
                <a:latin typeface="Aristotelica Pro"/>
                <a:ea typeface="Aristotelica Pro"/>
                <a:cs typeface="Aristotelica Pro"/>
                <a:sym typeface="Aristotelica Pro"/>
              </a:rPr>
              <a:t>РОЗУМІННЯ ОСНОВНИХ ФІНАНСОВИХ ПОНЯТЬ: ФІНАНСОВО ГРАМОТНА ЛЮДИНА РОЗУМІЄ ОСНОВНІ ПОНЯТТЯ, ТАКІ ЯК ДОХІД, ВИТРАТИ, ЗАОЩАДЖЕННЯ, БЮДЖЕТ, ІНВЕСТИЦІЇ, КРЕДИТИ ТА ІПОТЕКИ.</a:t>
            </a:r>
          </a:p>
          <a:p>
            <a:pPr marL="690882" lvl="1" indent="-345441" algn="l">
              <a:lnSpc>
                <a:spcPts val="4480"/>
              </a:lnSpc>
              <a:buAutoNum type="arabicPeriod"/>
            </a:pPr>
            <a:r>
              <a:rPr lang="en-US" sz="3200">
                <a:solidFill>
                  <a:srgbClr val="000000"/>
                </a:solidFill>
                <a:latin typeface="Aristotelica Pro"/>
                <a:ea typeface="Aristotelica Pro"/>
                <a:cs typeface="Aristotelica Pro"/>
                <a:sym typeface="Aristotelica Pro"/>
              </a:rPr>
              <a:t>УМІННЯ СТВОРЮВАТИ ТА ДОТРИМУВАТИСЯ БЮДЖЕТУ: БУТИ ФІНАНСОВО ГРАМОТНИМ ОЗНАЧАЄ ВМІТИ ПЛАНУВАТИ СВОЇ ВИТРАТИ ТА ДОХОДИ, А ТАКОЖ ВРАХОВУВАТИ НЕПЕРЕДБАЧЕНІ ВИТРАТИ.</a:t>
            </a:r>
          </a:p>
          <a:p>
            <a:pPr marL="690882" lvl="1" indent="-345441" algn="l">
              <a:lnSpc>
                <a:spcPts val="4480"/>
              </a:lnSpc>
              <a:buAutoNum type="arabicPeriod"/>
            </a:pPr>
            <a:r>
              <a:rPr lang="en-US" sz="3200">
                <a:solidFill>
                  <a:srgbClr val="000000"/>
                </a:solidFill>
                <a:latin typeface="Aristotelica Pro"/>
                <a:ea typeface="Aristotelica Pro"/>
                <a:cs typeface="Aristotelica Pro"/>
                <a:sym typeface="Aristotelica Pro"/>
              </a:rPr>
              <a:t>ЗДАТНІСТЬ ВСТАНОВЛЮВАТИ ТА ДОСЯГАТИ ФІНАНСОВИХ ЦІЛЕЙ: ФІНАНСОВА ГРАМОТНІСТЬ ПЕРЕДБАЧАЄ ВСТАНОВЛЕННЯ КОРОТКО-, СЕРЕДНЬО- ТА ДОВГОСТРОКОВИХ ФІНАНСОВИХ ЦІЛЕЙ ТА РОЗРОБЛЕННЯ СТРАТЕГІЙ ЇХ ДОСЯГНЕННЯ.</a:t>
            </a:r>
          </a:p>
          <a:p>
            <a:pPr marL="690882" lvl="1" indent="-345441" algn="l">
              <a:lnSpc>
                <a:spcPts val="4480"/>
              </a:lnSpc>
              <a:buAutoNum type="arabicPeriod"/>
            </a:pPr>
            <a:r>
              <a:rPr lang="en-US" sz="3200">
                <a:solidFill>
                  <a:srgbClr val="000000"/>
                </a:solidFill>
                <a:latin typeface="Aristotelica Pro"/>
                <a:ea typeface="Aristotelica Pro"/>
                <a:cs typeface="Aristotelica Pro"/>
                <a:sym typeface="Aristotelica Pro"/>
              </a:rPr>
              <a:t>УПРАВЛІННЯ БОРГАМИ ТА КРЕДИТАМИ: ФІНАНСОВО ГРАМОТНА ЛЮДИНА РОЗУМІЄ, ЯК КОРИСТУВАТИСЯ КРЕДИТАМИ ТА ПОЗИКАМИ ВІДПОВІДАЛЬНО, А ТАКОЖ ЯК СВОЄЧАСНО ПОГАШАТИ БОРГИ.</a:t>
            </a:r>
          </a:p>
        </p:txBody>
      </p:sp>
    </p:spTree>
  </p:cSld>
  <p:clrMapOvr>
    <a:masterClrMapping/>
  </p:clrMapOvr>
  <p:transition>
    <p:push/>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TextBox 2"/>
          <p:cNvSpPr txBox="1"/>
          <p:nvPr/>
        </p:nvSpPr>
        <p:spPr>
          <a:xfrm>
            <a:off x="514350" y="121558"/>
            <a:ext cx="17259300" cy="9869805"/>
          </a:xfrm>
          <a:prstGeom prst="rect">
            <a:avLst/>
          </a:prstGeom>
        </p:spPr>
        <p:txBody>
          <a:bodyPr lIns="0" tIns="0" rIns="0" bIns="0" rtlCol="0" anchor="t">
            <a:spAutoFit/>
          </a:bodyPr>
          <a:lstStyle/>
          <a:p>
            <a:pPr algn="l">
              <a:lnSpc>
                <a:spcPts val="4620"/>
              </a:lnSpc>
            </a:pPr>
            <a:r>
              <a:rPr lang="en-US" sz="3300">
                <a:solidFill>
                  <a:srgbClr val="000000"/>
                </a:solidFill>
                <a:latin typeface="Aristotelica Pro"/>
                <a:ea typeface="Aristotelica Pro"/>
                <a:cs typeface="Aristotelica Pro"/>
                <a:sym typeface="Aristotelica Pro"/>
              </a:rPr>
              <a:t>5. РОЗУМІННЯ РІЗНИЦІ МІЖ ХОРОШИМИ ТА ПОГАНИМИ ІНВЕСТИЦІЯМИ: ФІНАНСОВО ГРАМОТНА ЛЮДИНА МОЖЕ ВІДРІЗНИТИ ВИГІДНІ ІНВЕСТИЦІЇ ВІД ТИХ, ЩО МАЮТЬ НИЗЬКУ ПРИБУТКОВІСТЬ АБО ВЕЛИКИЙ РИЗИК.</a:t>
            </a:r>
          </a:p>
          <a:p>
            <a:pPr algn="l">
              <a:lnSpc>
                <a:spcPts val="4620"/>
              </a:lnSpc>
            </a:pPr>
            <a:r>
              <a:rPr lang="en-US" sz="3300">
                <a:solidFill>
                  <a:srgbClr val="000000"/>
                </a:solidFill>
                <a:latin typeface="Aristotelica Pro"/>
                <a:ea typeface="Aristotelica Pro"/>
                <a:cs typeface="Aristotelica Pro"/>
                <a:sym typeface="Aristotelica Pro"/>
              </a:rPr>
              <a:t>6. ЗНАННЯ ПРО РІЗНІ ФІНАНСОВІ ІНСТРУМЕНТИ: ФІНАНСОВА ГРАМОТНІСТЬ ВКЛЮЧАЄ ЗНАННЯ ПРО РІЗНІ ФІНАНСОВІ ІНСТРУМЕНТИ, ТАКІ ЯК АКЦІЇ, ОБЛІГАЦІЇ, ІНВЕСТИЦІЙНІ ФОНДИ ТА ІНШІ ФІНАНСОВІ ПРОДУКТИ, А ТАКОЖ РОЗУМІННЯ ЇХНЬОЇ РОБОТИ ТА РИЗИКІВ.</a:t>
            </a:r>
          </a:p>
          <a:p>
            <a:pPr algn="l">
              <a:lnSpc>
                <a:spcPts val="4620"/>
              </a:lnSpc>
            </a:pPr>
            <a:r>
              <a:rPr lang="en-US" sz="3300">
                <a:solidFill>
                  <a:srgbClr val="000000"/>
                </a:solidFill>
                <a:latin typeface="Aristotelica Pro"/>
                <a:ea typeface="Aristotelica Pro"/>
                <a:cs typeface="Aristotelica Pro"/>
                <a:sym typeface="Aristotelica Pro"/>
              </a:rPr>
              <a:t>7. УМІННЯ ФІЛЬТРУВАТИ ТА АНАЛІЗУВАТИ ФІНАНСОВУ ІНФОРМАЦІЮ: ФІНАНСОВО ГРАМОТНА ЛЮДИНА МОЖЕ АНАЛІЗУВАТИ ФІНАНСОВУ ІНФОРМАЦІЮ ТА ВИКОРИСТОВУВАТИ ЇЇ ДЛЯ ПРИЙНЯТТЯ РІШЕНЬ.</a:t>
            </a:r>
          </a:p>
          <a:p>
            <a:pPr algn="l">
              <a:lnSpc>
                <a:spcPts val="4620"/>
              </a:lnSpc>
            </a:pPr>
            <a:r>
              <a:rPr lang="en-US" sz="3300">
                <a:solidFill>
                  <a:srgbClr val="000000"/>
                </a:solidFill>
                <a:latin typeface="Aristotelica Pro"/>
                <a:ea typeface="Aristotelica Pro"/>
                <a:cs typeface="Aristotelica Pro"/>
                <a:sym typeface="Aristotelica Pro"/>
              </a:rPr>
              <a:t>8. СПРОМОЖНІСТЬ РОБИТИ ЕФЕКТИВНІ ФІНАНСОВІ РІШЕННЯ: ФІНАНСОВА ГРАМОТНІСТЬ ПЕРЕДБАЧАЄ ЗДАТНІСТЬ РОБИТИ ЕФЕКТИВНІ ФІНАНСОВІ РІШЕННЯ, ЯКІ ЗАБЕЗПЕЧУЮТЬ ДОХІД ТА ДОЗВОЛЯЮТЬ ДОСЯГТИ ПОСТАВЛЕНИХ ФІНАНСОВИХ ЦІЛЕЙ.</a:t>
            </a:r>
          </a:p>
          <a:p>
            <a:pPr algn="l">
              <a:lnSpc>
                <a:spcPts val="4620"/>
              </a:lnSpc>
            </a:pPr>
            <a:r>
              <a:rPr lang="en-US" sz="3300">
                <a:solidFill>
                  <a:srgbClr val="000000"/>
                </a:solidFill>
                <a:latin typeface="Aristotelica Pro"/>
                <a:ea typeface="Aristotelica Pro"/>
                <a:cs typeface="Aristotelica Pro"/>
                <a:sym typeface="Aristotelica Pro"/>
              </a:rPr>
              <a:t>9. УПРАВЛІННЯ РИЗИКАМИ ТА СТРАХОВИМИ ПОЛІСАМИ: ФІНАНСОВО ГРАМОТНА ЛЮДИНА МОЖЕ ВИЗНАЧИТИ ПОТЕНЦІЙНІ РИЗИКИ ТА ЗНАЙТИ СПОСОБИ ЇХ ЗМЕНШЕННЯ, А ТАКОЖ РОЗУМІЄ ВАЖЛИВІСТЬ СТРАХУВАННЯ ТА ВМІЄ ВИБИРАТИ СТРАХОВІ ПРОДУКТИ.</a:t>
            </a:r>
          </a:p>
          <a:p>
            <a:pPr algn="l">
              <a:lnSpc>
                <a:spcPts val="4620"/>
              </a:lnSpc>
            </a:pPr>
            <a:r>
              <a:rPr lang="en-US" sz="3300">
                <a:solidFill>
                  <a:srgbClr val="000000"/>
                </a:solidFill>
                <a:latin typeface="Aristotelica Pro"/>
                <a:ea typeface="Aristotelica Pro"/>
                <a:cs typeface="Aristotelica Pro"/>
                <a:sym typeface="Aristotelica Pro"/>
              </a:rPr>
              <a:t>10. ВМІННЯ ПЛАНУВАТИ НА МАЙБУТНЄ: ФІНАНСОВО ГРАМОТНА ЛЮДИНА РОЗУМІЄ ВАЖЛИВІСТЬ ПЛАНУВАННЯ НА МАЙБУТНЄ ТА ВМІЄ ЗБЕРІГАТИ ГРОШІ НА КРАЩІ ЧАСИ.</a:t>
            </a:r>
          </a:p>
        </p:txBody>
      </p:sp>
    </p:spTree>
  </p:cSld>
  <p:clrMapOvr>
    <a:masterClrMapping/>
  </p:clrMapOvr>
  <p:transition>
    <p:push/>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887BB0"/>
        </a:solidFill>
        <a:effectLst/>
      </p:bgPr>
    </p:bg>
    <p:spTree>
      <p:nvGrpSpPr>
        <p:cNvPr id="1" name=""/>
        <p:cNvGrpSpPr/>
        <p:nvPr/>
      </p:nvGrpSpPr>
      <p:grpSpPr>
        <a:xfrm>
          <a:off x="0" y="0"/>
          <a:ext cx="0" cy="0"/>
          <a:chOff x="0" y="0"/>
          <a:chExt cx="0" cy="0"/>
        </a:xfrm>
      </p:grpSpPr>
      <p:grpSp>
        <p:nvGrpSpPr>
          <p:cNvPr id="2" name="Group 2"/>
          <p:cNvGrpSpPr/>
          <p:nvPr/>
        </p:nvGrpSpPr>
        <p:grpSpPr>
          <a:xfrm>
            <a:off x="-2131767" y="9147472"/>
            <a:ext cx="9050142" cy="3011243"/>
            <a:chOff x="0" y="0"/>
            <a:chExt cx="2383576" cy="793085"/>
          </a:xfrm>
        </p:grpSpPr>
        <p:sp>
          <p:nvSpPr>
            <p:cNvPr id="3" name="Freeform 3"/>
            <p:cNvSpPr/>
            <p:nvPr/>
          </p:nvSpPr>
          <p:spPr>
            <a:xfrm>
              <a:off x="0" y="0"/>
              <a:ext cx="2383576" cy="793085"/>
            </a:xfrm>
            <a:custGeom>
              <a:avLst/>
              <a:gdLst/>
              <a:ahLst/>
              <a:cxnLst/>
              <a:rect l="l" t="t" r="r" b="b"/>
              <a:pathLst>
                <a:path w="2383576" h="793085">
                  <a:moveTo>
                    <a:pt x="43628" y="0"/>
                  </a:moveTo>
                  <a:lnTo>
                    <a:pt x="2339949" y="0"/>
                  </a:lnTo>
                  <a:cubicBezTo>
                    <a:pt x="2364043" y="0"/>
                    <a:pt x="2383576" y="19533"/>
                    <a:pt x="2383576" y="43628"/>
                  </a:cubicBezTo>
                  <a:lnTo>
                    <a:pt x="2383576" y="749457"/>
                  </a:lnTo>
                  <a:cubicBezTo>
                    <a:pt x="2383576" y="773552"/>
                    <a:pt x="2364043" y="793085"/>
                    <a:pt x="2339949" y="793085"/>
                  </a:cubicBezTo>
                  <a:lnTo>
                    <a:pt x="43628" y="793085"/>
                  </a:lnTo>
                  <a:cubicBezTo>
                    <a:pt x="32057" y="793085"/>
                    <a:pt x="20960" y="788488"/>
                    <a:pt x="12778" y="780306"/>
                  </a:cubicBezTo>
                  <a:cubicBezTo>
                    <a:pt x="4596" y="772125"/>
                    <a:pt x="0" y="761028"/>
                    <a:pt x="0" y="749457"/>
                  </a:cubicBezTo>
                  <a:lnTo>
                    <a:pt x="0" y="43628"/>
                  </a:lnTo>
                  <a:cubicBezTo>
                    <a:pt x="0" y="19533"/>
                    <a:pt x="19533" y="0"/>
                    <a:pt x="43628" y="0"/>
                  </a:cubicBezTo>
                  <a:close/>
                </a:path>
              </a:pathLst>
            </a:custGeom>
            <a:solidFill>
              <a:srgbClr val="FFFFFF"/>
            </a:solidFill>
          </p:spPr>
        </p:sp>
        <p:sp>
          <p:nvSpPr>
            <p:cNvPr id="4" name="TextBox 4"/>
            <p:cNvSpPr txBox="1"/>
            <p:nvPr/>
          </p:nvSpPr>
          <p:spPr>
            <a:xfrm>
              <a:off x="0" y="-95250"/>
              <a:ext cx="2383576" cy="888335"/>
            </a:xfrm>
            <a:prstGeom prst="rect">
              <a:avLst/>
            </a:prstGeom>
          </p:spPr>
          <p:txBody>
            <a:bodyPr lIns="50800" tIns="50800" rIns="50800" bIns="50800" rtlCol="0" anchor="ctr"/>
            <a:lstStyle/>
            <a:p>
              <a:pPr algn="ctr">
                <a:lnSpc>
                  <a:spcPts val="3400"/>
                </a:lnSpc>
              </a:pPr>
              <a:endParaRPr/>
            </a:p>
          </p:txBody>
        </p:sp>
      </p:grpSp>
      <p:sp>
        <p:nvSpPr>
          <p:cNvPr id="5" name="Freeform 5"/>
          <p:cNvSpPr/>
          <p:nvPr/>
        </p:nvSpPr>
        <p:spPr>
          <a:xfrm>
            <a:off x="804742" y="1660216"/>
            <a:ext cx="5544693" cy="8229600"/>
          </a:xfrm>
          <a:custGeom>
            <a:avLst/>
            <a:gdLst/>
            <a:ahLst/>
            <a:cxnLst/>
            <a:rect l="l" t="t" r="r" b="b"/>
            <a:pathLst>
              <a:path w="5544693" h="8229600">
                <a:moveTo>
                  <a:pt x="0" y="0"/>
                </a:moveTo>
                <a:lnTo>
                  <a:pt x="5544693" y="0"/>
                </a:lnTo>
                <a:lnTo>
                  <a:pt x="5544693" y="8229600"/>
                </a:lnTo>
                <a:lnTo>
                  <a:pt x="0" y="8229600"/>
                </a:lnTo>
                <a:lnTo>
                  <a:pt x="0" y="0"/>
                </a:lnTo>
                <a:close/>
              </a:path>
            </a:pathLst>
          </a:custGeom>
          <a:blipFill>
            <a:blip r:embed="rId2"/>
            <a:stretch>
              <a:fillRect/>
            </a:stretch>
          </a:blipFill>
        </p:spPr>
      </p:sp>
      <p:grpSp>
        <p:nvGrpSpPr>
          <p:cNvPr id="6" name="Group 6"/>
          <p:cNvGrpSpPr/>
          <p:nvPr/>
        </p:nvGrpSpPr>
        <p:grpSpPr>
          <a:xfrm>
            <a:off x="-383902" y="7450639"/>
            <a:ext cx="4285667" cy="895601"/>
            <a:chOff x="0" y="0"/>
            <a:chExt cx="1944723" cy="406400"/>
          </a:xfrm>
        </p:grpSpPr>
        <p:sp>
          <p:nvSpPr>
            <p:cNvPr id="7" name="Freeform 7"/>
            <p:cNvSpPr/>
            <p:nvPr/>
          </p:nvSpPr>
          <p:spPr>
            <a:xfrm>
              <a:off x="0" y="0"/>
              <a:ext cx="1944723" cy="406400"/>
            </a:xfrm>
            <a:custGeom>
              <a:avLst/>
              <a:gdLst/>
              <a:ahLst/>
              <a:cxnLst/>
              <a:rect l="l" t="t" r="r" b="b"/>
              <a:pathLst>
                <a:path w="1944723" h="406400">
                  <a:moveTo>
                    <a:pt x="1741523" y="0"/>
                  </a:moveTo>
                  <a:cubicBezTo>
                    <a:pt x="1853747" y="0"/>
                    <a:pt x="1944723" y="90976"/>
                    <a:pt x="1944723" y="203200"/>
                  </a:cubicBezTo>
                  <a:cubicBezTo>
                    <a:pt x="1944723" y="315424"/>
                    <a:pt x="1853747" y="406400"/>
                    <a:pt x="1741523" y="406400"/>
                  </a:cubicBezTo>
                  <a:lnTo>
                    <a:pt x="203200" y="406400"/>
                  </a:lnTo>
                  <a:cubicBezTo>
                    <a:pt x="90976" y="406400"/>
                    <a:pt x="0" y="315424"/>
                    <a:pt x="0" y="203200"/>
                  </a:cubicBezTo>
                  <a:cubicBezTo>
                    <a:pt x="0" y="90976"/>
                    <a:pt x="90976" y="0"/>
                    <a:pt x="203200" y="0"/>
                  </a:cubicBezTo>
                  <a:close/>
                </a:path>
              </a:pathLst>
            </a:custGeom>
            <a:solidFill>
              <a:srgbClr val="FFFFFF"/>
            </a:solidFill>
          </p:spPr>
        </p:sp>
        <p:sp>
          <p:nvSpPr>
            <p:cNvPr id="8" name="TextBox 8"/>
            <p:cNvSpPr txBox="1"/>
            <p:nvPr/>
          </p:nvSpPr>
          <p:spPr>
            <a:xfrm>
              <a:off x="0" y="38100"/>
              <a:ext cx="1944723" cy="368300"/>
            </a:xfrm>
            <a:prstGeom prst="rect">
              <a:avLst/>
            </a:prstGeom>
          </p:spPr>
          <p:txBody>
            <a:bodyPr lIns="50800" tIns="50800" rIns="50800" bIns="50800" rtlCol="0" anchor="ctr"/>
            <a:lstStyle/>
            <a:p>
              <a:pPr algn="ctr">
                <a:lnSpc>
                  <a:spcPts val="2000"/>
                </a:lnSpc>
              </a:pPr>
              <a:endParaRPr/>
            </a:p>
          </p:txBody>
        </p:sp>
      </p:grpSp>
      <p:sp>
        <p:nvSpPr>
          <p:cNvPr id="9" name="Freeform 9"/>
          <p:cNvSpPr/>
          <p:nvPr/>
        </p:nvSpPr>
        <p:spPr>
          <a:xfrm rot="-5060170">
            <a:off x="13303287" y="5559992"/>
            <a:ext cx="7912025" cy="7811327"/>
          </a:xfrm>
          <a:custGeom>
            <a:avLst/>
            <a:gdLst/>
            <a:ahLst/>
            <a:cxnLst/>
            <a:rect l="l" t="t" r="r" b="b"/>
            <a:pathLst>
              <a:path w="7912025" h="7811327">
                <a:moveTo>
                  <a:pt x="0" y="0"/>
                </a:moveTo>
                <a:lnTo>
                  <a:pt x="7912026" y="0"/>
                </a:lnTo>
                <a:lnTo>
                  <a:pt x="7912026" y="7811326"/>
                </a:lnTo>
                <a:lnTo>
                  <a:pt x="0" y="7811326"/>
                </a:lnTo>
                <a:lnTo>
                  <a:pt x="0" y="0"/>
                </a:lnTo>
                <a:close/>
              </a:path>
            </a:pathLst>
          </a:custGeom>
          <a:blipFill>
            <a:blip r:embed="rId3">
              <a:alphaModFix amt="40000"/>
              <a:extLst>
                <a:ext uri="{96DAC541-7B7A-43D3-8B79-37D633B846F1}">
                  <asvg:svgBlip xmlns:asvg="http://schemas.microsoft.com/office/drawing/2016/SVG/main" r:embed="rId4"/>
                </a:ext>
              </a:extLst>
            </a:blip>
            <a:stretch>
              <a:fillRect/>
            </a:stretch>
          </a:blipFill>
        </p:spPr>
      </p:sp>
      <p:sp>
        <p:nvSpPr>
          <p:cNvPr id="10" name="Freeform 10"/>
          <p:cNvSpPr/>
          <p:nvPr/>
        </p:nvSpPr>
        <p:spPr>
          <a:xfrm rot="-9344081">
            <a:off x="-2210585" y="-1801494"/>
            <a:ext cx="5733358" cy="5660388"/>
          </a:xfrm>
          <a:custGeom>
            <a:avLst/>
            <a:gdLst/>
            <a:ahLst/>
            <a:cxnLst/>
            <a:rect l="l" t="t" r="r" b="b"/>
            <a:pathLst>
              <a:path w="5733358" h="5660388">
                <a:moveTo>
                  <a:pt x="0" y="0"/>
                </a:moveTo>
                <a:lnTo>
                  <a:pt x="5733358" y="0"/>
                </a:lnTo>
                <a:lnTo>
                  <a:pt x="5733358" y="5660388"/>
                </a:lnTo>
                <a:lnTo>
                  <a:pt x="0" y="5660388"/>
                </a:lnTo>
                <a:lnTo>
                  <a:pt x="0" y="0"/>
                </a:lnTo>
                <a:close/>
              </a:path>
            </a:pathLst>
          </a:custGeom>
          <a:blipFill>
            <a:blip r:embed="rId3">
              <a:alphaModFix amt="40000"/>
              <a:extLst>
                <a:ext uri="{96DAC541-7B7A-43D3-8B79-37D633B846F1}">
                  <asvg:svgBlip xmlns:asvg="http://schemas.microsoft.com/office/drawing/2016/SVG/main" r:embed="rId4"/>
                </a:ext>
              </a:extLst>
            </a:blip>
            <a:stretch>
              <a:fillRect/>
            </a:stretch>
          </a:blipFill>
        </p:spPr>
      </p:sp>
      <p:sp>
        <p:nvSpPr>
          <p:cNvPr id="11" name="Freeform 11"/>
          <p:cNvSpPr/>
          <p:nvPr/>
        </p:nvSpPr>
        <p:spPr>
          <a:xfrm>
            <a:off x="7139011" y="2526938"/>
            <a:ext cx="10824865" cy="7562577"/>
          </a:xfrm>
          <a:custGeom>
            <a:avLst/>
            <a:gdLst/>
            <a:ahLst/>
            <a:cxnLst/>
            <a:rect l="l" t="t" r="r" b="b"/>
            <a:pathLst>
              <a:path w="10824865" h="7562577">
                <a:moveTo>
                  <a:pt x="0" y="0"/>
                </a:moveTo>
                <a:lnTo>
                  <a:pt x="10824866" y="0"/>
                </a:lnTo>
                <a:lnTo>
                  <a:pt x="10824866" y="7562577"/>
                </a:lnTo>
                <a:lnTo>
                  <a:pt x="0" y="7562577"/>
                </a:lnTo>
                <a:lnTo>
                  <a:pt x="0" y="0"/>
                </a:lnTo>
                <a:close/>
              </a:path>
            </a:pathLst>
          </a:custGeom>
          <a:blipFill>
            <a:blip r:embed="rId5"/>
            <a:stretch>
              <a:fillRect/>
            </a:stretch>
          </a:blipFill>
        </p:spPr>
      </p:sp>
      <p:sp>
        <p:nvSpPr>
          <p:cNvPr id="12" name="TextBox 12"/>
          <p:cNvSpPr txBox="1"/>
          <p:nvPr/>
        </p:nvSpPr>
        <p:spPr>
          <a:xfrm>
            <a:off x="4698697" y="47686"/>
            <a:ext cx="12670849" cy="3162300"/>
          </a:xfrm>
          <a:prstGeom prst="rect">
            <a:avLst/>
          </a:prstGeom>
        </p:spPr>
        <p:txBody>
          <a:bodyPr lIns="0" tIns="0" rIns="0" bIns="0" rtlCol="0" anchor="t">
            <a:spAutoFit/>
          </a:bodyPr>
          <a:lstStyle/>
          <a:p>
            <a:pPr algn="ctr">
              <a:lnSpc>
                <a:spcPts val="8104"/>
              </a:lnSpc>
            </a:pPr>
            <a:r>
              <a:rPr lang="en-US" sz="6753" b="1" spc="-236">
                <a:solidFill>
                  <a:srgbClr val="FFFFFF"/>
                </a:solidFill>
                <a:latin typeface="Poppins Semi-Bold"/>
                <a:ea typeface="Poppins Semi-Bold"/>
                <a:cs typeface="Poppins Semi-Bold"/>
                <a:sym typeface="Poppins Semi-Bold"/>
              </a:rPr>
              <a:t>Рівні фінансової грамотності та їх особливості</a:t>
            </a:r>
          </a:p>
          <a:p>
            <a:pPr algn="ctr">
              <a:lnSpc>
                <a:spcPts val="8104"/>
              </a:lnSpc>
            </a:pPr>
            <a:endParaRPr lang="en-US" sz="6753" b="1" spc="-236">
              <a:solidFill>
                <a:srgbClr val="FFFFFF"/>
              </a:solidFill>
              <a:latin typeface="Poppins Semi-Bold"/>
              <a:ea typeface="Poppins Semi-Bold"/>
              <a:cs typeface="Poppins Semi-Bold"/>
              <a:sym typeface="Poppins Semi-Bold"/>
            </a:endParaRPr>
          </a:p>
        </p:txBody>
      </p:sp>
      <p:sp>
        <p:nvSpPr>
          <p:cNvPr id="13" name="TextBox 13"/>
          <p:cNvSpPr txBox="1"/>
          <p:nvPr/>
        </p:nvSpPr>
        <p:spPr>
          <a:xfrm>
            <a:off x="-383902" y="7712821"/>
            <a:ext cx="4285667" cy="409338"/>
          </a:xfrm>
          <a:prstGeom prst="rect">
            <a:avLst/>
          </a:prstGeom>
        </p:spPr>
        <p:txBody>
          <a:bodyPr lIns="0" tIns="0" rIns="0" bIns="0" rtlCol="0" anchor="t">
            <a:spAutoFit/>
          </a:bodyPr>
          <a:lstStyle/>
          <a:p>
            <a:pPr algn="ctr">
              <a:lnSpc>
                <a:spcPts val="2990"/>
              </a:lnSpc>
            </a:pPr>
            <a:r>
              <a:rPr lang="en-US" sz="2990" b="1" spc="-104">
                <a:solidFill>
                  <a:srgbClr val="887BB0"/>
                </a:solidFill>
                <a:latin typeface="Poppins Semi-Bold"/>
                <a:ea typeface="Poppins Semi-Bold"/>
                <a:cs typeface="Poppins Semi-Bold"/>
                <a:sym typeface="Poppins Semi-Bold"/>
              </a:rPr>
              <a:t>Best Investment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1188168" flipV="1">
            <a:off x="-3323097" y="-5777223"/>
            <a:ext cx="12957759" cy="12839961"/>
          </a:xfrm>
          <a:custGeom>
            <a:avLst/>
            <a:gdLst/>
            <a:ahLst/>
            <a:cxnLst/>
            <a:rect l="l" t="t" r="r" b="b"/>
            <a:pathLst>
              <a:path w="12957759" h="12839961">
                <a:moveTo>
                  <a:pt x="0" y="12839961"/>
                </a:moveTo>
                <a:lnTo>
                  <a:pt x="12957759" y="12839961"/>
                </a:lnTo>
                <a:lnTo>
                  <a:pt x="12957759" y="0"/>
                </a:lnTo>
                <a:lnTo>
                  <a:pt x="0" y="0"/>
                </a:lnTo>
                <a:lnTo>
                  <a:pt x="0" y="12839961"/>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6728026" flipV="1">
            <a:off x="16588897" y="1763231"/>
            <a:ext cx="7258299" cy="7192314"/>
          </a:xfrm>
          <a:custGeom>
            <a:avLst/>
            <a:gdLst/>
            <a:ahLst/>
            <a:cxnLst/>
            <a:rect l="l" t="t" r="r" b="b"/>
            <a:pathLst>
              <a:path w="7258299" h="7192314">
                <a:moveTo>
                  <a:pt x="0" y="7192314"/>
                </a:moveTo>
                <a:lnTo>
                  <a:pt x="7258298" y="7192314"/>
                </a:lnTo>
                <a:lnTo>
                  <a:pt x="7258298" y="0"/>
                </a:lnTo>
                <a:lnTo>
                  <a:pt x="0" y="0"/>
                </a:lnTo>
                <a:lnTo>
                  <a:pt x="0" y="7192314"/>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5678173">
            <a:off x="13467393" y="-1252143"/>
            <a:ext cx="6559505" cy="4561686"/>
          </a:xfrm>
          <a:custGeom>
            <a:avLst/>
            <a:gdLst/>
            <a:ahLst/>
            <a:cxnLst/>
            <a:rect l="l" t="t" r="r" b="b"/>
            <a:pathLst>
              <a:path w="6559505" h="4561686">
                <a:moveTo>
                  <a:pt x="0" y="0"/>
                </a:moveTo>
                <a:lnTo>
                  <a:pt x="6559505" y="0"/>
                </a:lnTo>
                <a:lnTo>
                  <a:pt x="6559505" y="4561686"/>
                </a:lnTo>
                <a:lnTo>
                  <a:pt x="0" y="4561686"/>
                </a:lnTo>
                <a:lnTo>
                  <a:pt x="0" y="0"/>
                </a:lnTo>
                <a:close/>
              </a:path>
            </a:pathLst>
          </a:custGeom>
          <a:blipFill>
            <a:blip r:embed="rId4"/>
            <a:stretch>
              <a:fillRect/>
            </a:stretch>
          </a:blipFill>
        </p:spPr>
      </p:sp>
      <p:sp>
        <p:nvSpPr>
          <p:cNvPr id="5" name="Freeform 5"/>
          <p:cNvSpPr/>
          <p:nvPr/>
        </p:nvSpPr>
        <p:spPr>
          <a:xfrm>
            <a:off x="2906500" y="6019308"/>
            <a:ext cx="3895711" cy="3703034"/>
          </a:xfrm>
          <a:custGeom>
            <a:avLst/>
            <a:gdLst/>
            <a:ahLst/>
            <a:cxnLst/>
            <a:rect l="l" t="t" r="r" b="b"/>
            <a:pathLst>
              <a:path w="3895711" h="3703034">
                <a:moveTo>
                  <a:pt x="0" y="0"/>
                </a:moveTo>
                <a:lnTo>
                  <a:pt x="3895711" y="0"/>
                </a:lnTo>
                <a:lnTo>
                  <a:pt x="3895711" y="3703034"/>
                </a:lnTo>
                <a:lnTo>
                  <a:pt x="0" y="3703034"/>
                </a:lnTo>
                <a:lnTo>
                  <a:pt x="0" y="0"/>
                </a:lnTo>
                <a:close/>
              </a:path>
            </a:pathLst>
          </a:custGeom>
          <a:blipFill>
            <a:blip r:embed="rId5"/>
            <a:stretch>
              <a:fillRect r="-853"/>
            </a:stretch>
          </a:blipFill>
        </p:spPr>
      </p:sp>
      <p:sp>
        <p:nvSpPr>
          <p:cNvPr id="6" name="Freeform 6"/>
          <p:cNvSpPr/>
          <p:nvPr/>
        </p:nvSpPr>
        <p:spPr>
          <a:xfrm rot="-5567463">
            <a:off x="-2561811" y="5928300"/>
            <a:ext cx="6559505" cy="4561686"/>
          </a:xfrm>
          <a:custGeom>
            <a:avLst/>
            <a:gdLst/>
            <a:ahLst/>
            <a:cxnLst/>
            <a:rect l="l" t="t" r="r" b="b"/>
            <a:pathLst>
              <a:path w="6559505" h="4561686">
                <a:moveTo>
                  <a:pt x="0" y="0"/>
                </a:moveTo>
                <a:lnTo>
                  <a:pt x="6559505" y="0"/>
                </a:lnTo>
                <a:lnTo>
                  <a:pt x="6559505" y="4561686"/>
                </a:lnTo>
                <a:lnTo>
                  <a:pt x="0" y="4561686"/>
                </a:lnTo>
                <a:lnTo>
                  <a:pt x="0" y="0"/>
                </a:lnTo>
                <a:close/>
              </a:path>
            </a:pathLst>
          </a:custGeom>
          <a:blipFill>
            <a:blip r:embed="rId4"/>
            <a:stretch>
              <a:fillRect/>
            </a:stretch>
          </a:blipFill>
        </p:spPr>
      </p:sp>
      <p:sp>
        <p:nvSpPr>
          <p:cNvPr id="7" name="Freeform 7"/>
          <p:cNvSpPr/>
          <p:nvPr/>
        </p:nvSpPr>
        <p:spPr>
          <a:xfrm flipH="1">
            <a:off x="0" y="9193119"/>
            <a:ext cx="1435882" cy="1093881"/>
          </a:xfrm>
          <a:custGeom>
            <a:avLst/>
            <a:gdLst/>
            <a:ahLst/>
            <a:cxnLst/>
            <a:rect l="l" t="t" r="r" b="b"/>
            <a:pathLst>
              <a:path w="1435882" h="1093881">
                <a:moveTo>
                  <a:pt x="1435882" y="0"/>
                </a:moveTo>
                <a:lnTo>
                  <a:pt x="0" y="0"/>
                </a:lnTo>
                <a:lnTo>
                  <a:pt x="0" y="1093881"/>
                </a:lnTo>
                <a:lnTo>
                  <a:pt x="1435882" y="1093881"/>
                </a:lnTo>
                <a:lnTo>
                  <a:pt x="1435882"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15264779" y="475367"/>
            <a:ext cx="1083893" cy="825730"/>
          </a:xfrm>
          <a:custGeom>
            <a:avLst/>
            <a:gdLst/>
            <a:ahLst/>
            <a:cxnLst/>
            <a:rect l="l" t="t" r="r" b="b"/>
            <a:pathLst>
              <a:path w="1083893" h="825730">
                <a:moveTo>
                  <a:pt x="0" y="0"/>
                </a:moveTo>
                <a:lnTo>
                  <a:pt x="1083893" y="0"/>
                </a:lnTo>
                <a:lnTo>
                  <a:pt x="1083893" y="825730"/>
                </a:lnTo>
                <a:lnTo>
                  <a:pt x="0" y="82573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TextBox 9"/>
          <p:cNvSpPr txBox="1"/>
          <p:nvPr/>
        </p:nvSpPr>
        <p:spPr>
          <a:xfrm>
            <a:off x="-498565" y="764407"/>
            <a:ext cx="8735002" cy="4124325"/>
          </a:xfrm>
          <a:prstGeom prst="rect">
            <a:avLst/>
          </a:prstGeom>
        </p:spPr>
        <p:txBody>
          <a:bodyPr lIns="0" tIns="0" rIns="0" bIns="0" rtlCol="0" anchor="t">
            <a:spAutoFit/>
          </a:bodyPr>
          <a:lstStyle/>
          <a:p>
            <a:pPr algn="ctr">
              <a:lnSpc>
                <a:spcPts val="6359"/>
              </a:lnSpc>
            </a:pPr>
            <a:r>
              <a:rPr lang="en-US" sz="5299" spc="264">
                <a:solidFill>
                  <a:srgbClr val="FFFFFF"/>
                </a:solidFill>
                <a:latin typeface="Jua"/>
                <a:ea typeface="Jua"/>
                <a:cs typeface="Jua"/>
                <a:sym typeface="Jua"/>
              </a:rPr>
              <a:t>ФІНАНСОВА ГРАМОТНІСТЬ ДЛЯ ПОЧАТКІВЦІВ — 3 СПОСОБИ ВИВЧАТИ</a:t>
            </a:r>
          </a:p>
          <a:p>
            <a:pPr marL="0" lvl="0" indent="0" algn="ctr">
              <a:lnSpc>
                <a:spcPts val="6359"/>
              </a:lnSpc>
              <a:spcBef>
                <a:spcPct val="0"/>
              </a:spcBef>
            </a:pPr>
            <a:endParaRPr lang="en-US" sz="5299" spc="264">
              <a:solidFill>
                <a:srgbClr val="FFFFFF"/>
              </a:solidFill>
              <a:latin typeface="Jua"/>
              <a:ea typeface="Jua"/>
              <a:cs typeface="Jua"/>
              <a:sym typeface="Jua"/>
            </a:endParaRPr>
          </a:p>
        </p:txBody>
      </p:sp>
      <p:sp>
        <p:nvSpPr>
          <p:cNvPr id="10" name="TextBox 10"/>
          <p:cNvSpPr txBox="1"/>
          <p:nvPr/>
        </p:nvSpPr>
        <p:spPr>
          <a:xfrm>
            <a:off x="8664863" y="1723378"/>
            <a:ext cx="8524298" cy="3100706"/>
          </a:xfrm>
          <a:prstGeom prst="rect">
            <a:avLst/>
          </a:prstGeom>
        </p:spPr>
        <p:txBody>
          <a:bodyPr lIns="0" tIns="0" rIns="0" bIns="0" rtlCol="0" anchor="t">
            <a:spAutoFit/>
          </a:bodyPr>
          <a:lstStyle/>
          <a:p>
            <a:pPr algn="l">
              <a:lnSpc>
                <a:spcPts val="5119"/>
              </a:lnSpc>
            </a:pPr>
            <a:r>
              <a:rPr lang="en-US" sz="3199">
                <a:solidFill>
                  <a:srgbClr val="52395D"/>
                </a:solidFill>
                <a:latin typeface="Aristotelica Pro"/>
                <a:ea typeface="Aristotelica Pro"/>
                <a:cs typeface="Aristotelica Pro"/>
                <a:sym typeface="Aristotelica Pro"/>
              </a:rPr>
              <a:t>Відвідування занять: беріть участь у семінарах, вебінарах та курсах з фінансової грамотності, щоб отримати теоретичні знання та практичні навички.</a:t>
            </a:r>
          </a:p>
          <a:p>
            <a:pPr marL="0" lvl="0" indent="0" algn="l">
              <a:lnSpc>
                <a:spcPts val="4159"/>
              </a:lnSpc>
            </a:pPr>
            <a:endParaRPr lang="en-US" sz="3199">
              <a:solidFill>
                <a:srgbClr val="52395D"/>
              </a:solidFill>
              <a:latin typeface="Aristotelica Pro"/>
              <a:ea typeface="Aristotelica Pro"/>
              <a:cs typeface="Aristotelica Pro"/>
              <a:sym typeface="Aristotelica Pro"/>
            </a:endParaRPr>
          </a:p>
        </p:txBody>
      </p:sp>
      <p:sp>
        <p:nvSpPr>
          <p:cNvPr id="11" name="TextBox 11"/>
          <p:cNvSpPr txBox="1"/>
          <p:nvPr/>
        </p:nvSpPr>
        <p:spPr>
          <a:xfrm>
            <a:off x="9018027" y="812149"/>
            <a:ext cx="5190639" cy="1044579"/>
          </a:xfrm>
          <a:prstGeom prst="rect">
            <a:avLst/>
          </a:prstGeom>
        </p:spPr>
        <p:txBody>
          <a:bodyPr lIns="0" tIns="0" rIns="0" bIns="0" rtlCol="0" anchor="t">
            <a:spAutoFit/>
          </a:bodyPr>
          <a:lstStyle/>
          <a:p>
            <a:pPr marL="0" lvl="0" indent="0" algn="l">
              <a:lnSpc>
                <a:spcPts val="8799"/>
              </a:lnSpc>
            </a:pPr>
            <a:r>
              <a:rPr lang="en-US" sz="5499" b="1">
                <a:solidFill>
                  <a:srgbClr val="FFFFFF"/>
                </a:solidFill>
                <a:latin typeface="Aristotelica Pro Bold"/>
                <a:ea typeface="Aristotelica Pro Bold"/>
                <a:cs typeface="Aristotelica Pro Bold"/>
                <a:sym typeface="Aristotelica Pro Bold"/>
              </a:rPr>
              <a:t>01.</a:t>
            </a:r>
          </a:p>
        </p:txBody>
      </p:sp>
      <p:sp>
        <p:nvSpPr>
          <p:cNvPr id="12" name="TextBox 12"/>
          <p:cNvSpPr txBox="1"/>
          <p:nvPr/>
        </p:nvSpPr>
        <p:spPr>
          <a:xfrm>
            <a:off x="8651874" y="5010150"/>
            <a:ext cx="8607426" cy="2561590"/>
          </a:xfrm>
          <a:prstGeom prst="rect">
            <a:avLst/>
          </a:prstGeom>
        </p:spPr>
        <p:txBody>
          <a:bodyPr lIns="0" tIns="0" rIns="0" bIns="0" rtlCol="0" anchor="t">
            <a:spAutoFit/>
          </a:bodyPr>
          <a:lstStyle/>
          <a:p>
            <a:pPr algn="l">
              <a:lnSpc>
                <a:spcPts val="5120"/>
              </a:lnSpc>
            </a:pPr>
            <a:r>
              <a:rPr lang="en-US" sz="3200">
                <a:solidFill>
                  <a:srgbClr val="52395D"/>
                </a:solidFill>
                <a:latin typeface="Aristotelica Pro"/>
                <a:ea typeface="Aristotelica Pro"/>
                <a:cs typeface="Aristotelica Pro"/>
                <a:sym typeface="Aristotelica Pro"/>
              </a:rPr>
              <a:t>Вивчення літератури: читайте книги, статті та блоги про фінансову грамотність, щоб розширити свої знання.</a:t>
            </a:r>
          </a:p>
          <a:p>
            <a:pPr marL="0" lvl="0" indent="0" algn="l">
              <a:lnSpc>
                <a:spcPts val="5120"/>
              </a:lnSpc>
            </a:pPr>
            <a:endParaRPr lang="en-US" sz="3200">
              <a:solidFill>
                <a:srgbClr val="52395D"/>
              </a:solidFill>
              <a:latin typeface="Aristotelica Pro"/>
              <a:ea typeface="Aristotelica Pro"/>
              <a:cs typeface="Aristotelica Pro"/>
              <a:sym typeface="Aristotelica Pro"/>
            </a:endParaRPr>
          </a:p>
        </p:txBody>
      </p:sp>
      <p:sp>
        <p:nvSpPr>
          <p:cNvPr id="13" name="TextBox 13"/>
          <p:cNvSpPr txBox="1"/>
          <p:nvPr/>
        </p:nvSpPr>
        <p:spPr>
          <a:xfrm>
            <a:off x="8907951" y="4043670"/>
            <a:ext cx="5300715" cy="1044579"/>
          </a:xfrm>
          <a:prstGeom prst="rect">
            <a:avLst/>
          </a:prstGeom>
        </p:spPr>
        <p:txBody>
          <a:bodyPr lIns="0" tIns="0" rIns="0" bIns="0" rtlCol="0" anchor="t">
            <a:spAutoFit/>
          </a:bodyPr>
          <a:lstStyle/>
          <a:p>
            <a:pPr marL="0" lvl="0" indent="0" algn="l">
              <a:lnSpc>
                <a:spcPts val="8799"/>
              </a:lnSpc>
            </a:pPr>
            <a:r>
              <a:rPr lang="en-US" sz="5499" b="1">
                <a:solidFill>
                  <a:srgbClr val="FFFFFF"/>
                </a:solidFill>
                <a:latin typeface="Aristotelica Pro Bold"/>
                <a:ea typeface="Aristotelica Pro Bold"/>
                <a:cs typeface="Aristotelica Pro Bold"/>
                <a:sym typeface="Aristotelica Pro Bold"/>
              </a:rPr>
              <a:t>02.</a:t>
            </a:r>
          </a:p>
        </p:txBody>
      </p:sp>
      <p:sp>
        <p:nvSpPr>
          <p:cNvPr id="14" name="TextBox 14"/>
          <p:cNvSpPr txBox="1"/>
          <p:nvPr/>
        </p:nvSpPr>
        <p:spPr>
          <a:xfrm>
            <a:off x="8651874" y="7850505"/>
            <a:ext cx="9039516" cy="2436495"/>
          </a:xfrm>
          <a:prstGeom prst="rect">
            <a:avLst/>
          </a:prstGeom>
        </p:spPr>
        <p:txBody>
          <a:bodyPr lIns="0" tIns="0" rIns="0" bIns="0" rtlCol="0" anchor="t">
            <a:spAutoFit/>
          </a:bodyPr>
          <a:lstStyle/>
          <a:p>
            <a:pPr algn="l">
              <a:lnSpc>
                <a:spcPts val="5120"/>
              </a:lnSpc>
            </a:pPr>
            <a:r>
              <a:rPr lang="en-US" sz="3200">
                <a:solidFill>
                  <a:srgbClr val="52395D"/>
                </a:solidFill>
                <a:latin typeface="Aristotelica Pro"/>
                <a:ea typeface="Aristotelica Pro"/>
                <a:cs typeface="Aristotelica Pro"/>
                <a:sym typeface="Aristotelica Pro"/>
              </a:rPr>
              <a:t>Формування корисних фінансових звичок: навчіться планувати свій бюджет, контролювати витрати та шукати нові джерела доходу.</a:t>
            </a:r>
          </a:p>
          <a:p>
            <a:pPr marL="0" lvl="0" indent="0" algn="l">
              <a:lnSpc>
                <a:spcPts val="3999"/>
              </a:lnSpc>
            </a:pPr>
            <a:endParaRPr lang="en-US" sz="3200">
              <a:solidFill>
                <a:srgbClr val="52395D"/>
              </a:solidFill>
              <a:latin typeface="Aristotelica Pro"/>
              <a:ea typeface="Aristotelica Pro"/>
              <a:cs typeface="Aristotelica Pro"/>
              <a:sym typeface="Aristotelica Pro"/>
            </a:endParaRPr>
          </a:p>
        </p:txBody>
      </p:sp>
      <p:sp>
        <p:nvSpPr>
          <p:cNvPr id="15" name="TextBox 15"/>
          <p:cNvSpPr txBox="1"/>
          <p:nvPr/>
        </p:nvSpPr>
        <p:spPr>
          <a:xfrm>
            <a:off x="8907951" y="6826246"/>
            <a:ext cx="5589113" cy="1044579"/>
          </a:xfrm>
          <a:prstGeom prst="rect">
            <a:avLst/>
          </a:prstGeom>
        </p:spPr>
        <p:txBody>
          <a:bodyPr lIns="0" tIns="0" rIns="0" bIns="0" rtlCol="0" anchor="t">
            <a:spAutoFit/>
          </a:bodyPr>
          <a:lstStyle/>
          <a:p>
            <a:pPr marL="0" lvl="0" indent="0" algn="l">
              <a:lnSpc>
                <a:spcPts val="8799"/>
              </a:lnSpc>
            </a:pPr>
            <a:r>
              <a:rPr lang="en-US" sz="5499" b="1">
                <a:solidFill>
                  <a:srgbClr val="FFFFFF"/>
                </a:solidFill>
                <a:latin typeface="Aristotelica Pro Bold"/>
                <a:ea typeface="Aristotelica Pro Bold"/>
                <a:cs typeface="Aristotelica Pro Bold"/>
                <a:sym typeface="Aristotelica Pro Bold"/>
              </a:rPr>
              <a:t>03.</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6503" y="291306"/>
            <a:ext cx="16379910" cy="9223423"/>
          </a:xfrm>
          <a:custGeom>
            <a:avLst/>
            <a:gdLst/>
            <a:ahLst/>
            <a:cxnLst/>
            <a:rect l="l" t="t" r="r" b="b"/>
            <a:pathLst>
              <a:path w="16379910" h="9223423">
                <a:moveTo>
                  <a:pt x="0" y="0"/>
                </a:moveTo>
                <a:lnTo>
                  <a:pt x="16379909" y="0"/>
                </a:lnTo>
                <a:lnTo>
                  <a:pt x="16379909" y="9223423"/>
                </a:lnTo>
                <a:lnTo>
                  <a:pt x="0" y="9223423"/>
                </a:lnTo>
                <a:lnTo>
                  <a:pt x="0" y="0"/>
                </a:lnTo>
                <a:close/>
              </a:path>
            </a:pathLst>
          </a:custGeom>
          <a:blipFill>
            <a:blip r:embed="rId2"/>
            <a:stretch>
              <a:fillRect/>
            </a:stretch>
          </a:blipFill>
        </p:spPr>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783641" y="461125"/>
            <a:ext cx="16338903" cy="8933656"/>
          </a:xfrm>
          <a:custGeom>
            <a:avLst/>
            <a:gdLst/>
            <a:ahLst/>
            <a:cxnLst/>
            <a:rect l="l" t="t" r="r" b="b"/>
            <a:pathLst>
              <a:path w="16338903" h="8933656">
                <a:moveTo>
                  <a:pt x="0" y="0"/>
                </a:moveTo>
                <a:lnTo>
                  <a:pt x="16338903" y="0"/>
                </a:lnTo>
                <a:lnTo>
                  <a:pt x="16338903" y="8933656"/>
                </a:lnTo>
                <a:lnTo>
                  <a:pt x="0" y="8933656"/>
                </a:lnTo>
                <a:lnTo>
                  <a:pt x="0" y="0"/>
                </a:lnTo>
                <a:close/>
              </a:path>
            </a:pathLst>
          </a:custGeom>
          <a:blipFill>
            <a:blip r:embed="rId2"/>
            <a:stretch>
              <a:fillRect/>
            </a:stretch>
          </a:blipFill>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2263901" flipV="1">
            <a:off x="5998512" y="-10210201"/>
            <a:ext cx="16315054" cy="16166735"/>
          </a:xfrm>
          <a:custGeom>
            <a:avLst/>
            <a:gdLst/>
            <a:ahLst/>
            <a:cxnLst/>
            <a:rect l="l" t="t" r="r" b="b"/>
            <a:pathLst>
              <a:path w="16315054" h="16166735">
                <a:moveTo>
                  <a:pt x="0" y="16166736"/>
                </a:moveTo>
                <a:lnTo>
                  <a:pt x="16315054" y="16166736"/>
                </a:lnTo>
                <a:lnTo>
                  <a:pt x="16315054" y="0"/>
                </a:lnTo>
                <a:lnTo>
                  <a:pt x="0" y="0"/>
                </a:lnTo>
                <a:lnTo>
                  <a:pt x="0" y="16166736"/>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8295074" flipV="1">
            <a:off x="4217835" y="8680480"/>
            <a:ext cx="5902070" cy="5848415"/>
          </a:xfrm>
          <a:custGeom>
            <a:avLst/>
            <a:gdLst/>
            <a:ahLst/>
            <a:cxnLst/>
            <a:rect l="l" t="t" r="r" b="b"/>
            <a:pathLst>
              <a:path w="5902070" h="5848415">
                <a:moveTo>
                  <a:pt x="0" y="5848415"/>
                </a:moveTo>
                <a:lnTo>
                  <a:pt x="5902070" y="5848415"/>
                </a:lnTo>
                <a:lnTo>
                  <a:pt x="5902070" y="0"/>
                </a:lnTo>
                <a:lnTo>
                  <a:pt x="0" y="0"/>
                </a:lnTo>
                <a:lnTo>
                  <a:pt x="0" y="5848415"/>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4" name="Freeform 4"/>
          <p:cNvSpPr/>
          <p:nvPr/>
        </p:nvSpPr>
        <p:spPr>
          <a:xfrm rot="-10800000">
            <a:off x="14355228" y="-655624"/>
            <a:ext cx="4542280" cy="4706177"/>
          </a:xfrm>
          <a:custGeom>
            <a:avLst/>
            <a:gdLst/>
            <a:ahLst/>
            <a:cxnLst/>
            <a:rect l="l" t="t" r="r" b="b"/>
            <a:pathLst>
              <a:path w="4542280" h="4706177">
                <a:moveTo>
                  <a:pt x="0" y="0"/>
                </a:moveTo>
                <a:lnTo>
                  <a:pt x="4542280" y="0"/>
                </a:lnTo>
                <a:lnTo>
                  <a:pt x="4542280" y="4706177"/>
                </a:lnTo>
                <a:lnTo>
                  <a:pt x="0" y="4706177"/>
                </a:lnTo>
                <a:lnTo>
                  <a:pt x="0" y="0"/>
                </a:lnTo>
                <a:close/>
              </a:path>
            </a:pathLst>
          </a:custGeom>
          <a:blipFill>
            <a:blip r:embed="rId4"/>
            <a:stretch>
              <a:fillRect/>
            </a:stretch>
          </a:blipFill>
        </p:spPr>
      </p:sp>
      <p:sp>
        <p:nvSpPr>
          <p:cNvPr id="5" name="Freeform 5"/>
          <p:cNvSpPr/>
          <p:nvPr/>
        </p:nvSpPr>
        <p:spPr>
          <a:xfrm rot="5400000">
            <a:off x="-2044082" y="-760247"/>
            <a:ext cx="5799124" cy="6008371"/>
          </a:xfrm>
          <a:custGeom>
            <a:avLst/>
            <a:gdLst/>
            <a:ahLst/>
            <a:cxnLst/>
            <a:rect l="l" t="t" r="r" b="b"/>
            <a:pathLst>
              <a:path w="5799124" h="6008371">
                <a:moveTo>
                  <a:pt x="0" y="0"/>
                </a:moveTo>
                <a:lnTo>
                  <a:pt x="5799124" y="0"/>
                </a:lnTo>
                <a:lnTo>
                  <a:pt x="5799124" y="6008370"/>
                </a:lnTo>
                <a:lnTo>
                  <a:pt x="0" y="6008370"/>
                </a:lnTo>
                <a:lnTo>
                  <a:pt x="0" y="0"/>
                </a:lnTo>
                <a:close/>
              </a:path>
            </a:pathLst>
          </a:custGeom>
          <a:blipFill>
            <a:blip r:embed="rId4"/>
            <a:stretch>
              <a:fillRect/>
            </a:stretch>
          </a:blipFill>
        </p:spPr>
      </p:sp>
      <p:sp>
        <p:nvSpPr>
          <p:cNvPr id="6" name="Freeform 6"/>
          <p:cNvSpPr/>
          <p:nvPr/>
        </p:nvSpPr>
        <p:spPr>
          <a:xfrm flipH="1">
            <a:off x="14355228" y="3065781"/>
            <a:ext cx="1435882" cy="1093881"/>
          </a:xfrm>
          <a:custGeom>
            <a:avLst/>
            <a:gdLst/>
            <a:ahLst/>
            <a:cxnLst/>
            <a:rect l="l" t="t" r="r" b="b"/>
            <a:pathLst>
              <a:path w="1435882" h="1093881">
                <a:moveTo>
                  <a:pt x="1435882" y="0"/>
                </a:moveTo>
                <a:lnTo>
                  <a:pt x="0" y="0"/>
                </a:lnTo>
                <a:lnTo>
                  <a:pt x="0" y="1093881"/>
                </a:lnTo>
                <a:lnTo>
                  <a:pt x="1435882" y="1093881"/>
                </a:lnTo>
                <a:lnTo>
                  <a:pt x="1435882"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7" name="Freeform 7"/>
          <p:cNvSpPr/>
          <p:nvPr/>
        </p:nvSpPr>
        <p:spPr>
          <a:xfrm>
            <a:off x="7495118" y="1300598"/>
            <a:ext cx="1168613" cy="890271"/>
          </a:xfrm>
          <a:custGeom>
            <a:avLst/>
            <a:gdLst/>
            <a:ahLst/>
            <a:cxnLst/>
            <a:rect l="l" t="t" r="r" b="b"/>
            <a:pathLst>
              <a:path w="1168613" h="890271">
                <a:moveTo>
                  <a:pt x="0" y="0"/>
                </a:moveTo>
                <a:lnTo>
                  <a:pt x="1168613" y="0"/>
                </a:lnTo>
                <a:lnTo>
                  <a:pt x="1168613" y="890270"/>
                </a:lnTo>
                <a:lnTo>
                  <a:pt x="0" y="89027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8" name="Freeform 8"/>
          <p:cNvSpPr/>
          <p:nvPr/>
        </p:nvSpPr>
        <p:spPr>
          <a:xfrm>
            <a:off x="1922380" y="336834"/>
            <a:ext cx="13868730" cy="9613332"/>
          </a:xfrm>
          <a:custGeom>
            <a:avLst/>
            <a:gdLst/>
            <a:ahLst/>
            <a:cxnLst/>
            <a:rect l="l" t="t" r="r" b="b"/>
            <a:pathLst>
              <a:path w="13868730" h="9613332">
                <a:moveTo>
                  <a:pt x="0" y="0"/>
                </a:moveTo>
                <a:lnTo>
                  <a:pt x="13868730" y="0"/>
                </a:lnTo>
                <a:lnTo>
                  <a:pt x="13868730" y="9613332"/>
                </a:lnTo>
                <a:lnTo>
                  <a:pt x="0" y="9613332"/>
                </a:lnTo>
                <a:lnTo>
                  <a:pt x="0" y="0"/>
                </a:lnTo>
                <a:close/>
              </a:path>
            </a:pathLst>
          </a:custGeom>
          <a:blipFill>
            <a:blip r:embed="rId7"/>
            <a:stretch>
              <a:fillRect/>
            </a:stretch>
          </a:blipFill>
        </p:spPr>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1223157" flipV="1">
            <a:off x="-3032664" y="-7960096"/>
            <a:ext cx="14564104" cy="14431703"/>
          </a:xfrm>
          <a:custGeom>
            <a:avLst/>
            <a:gdLst/>
            <a:ahLst/>
            <a:cxnLst/>
            <a:rect l="l" t="t" r="r" b="b"/>
            <a:pathLst>
              <a:path w="14564104" h="14431703">
                <a:moveTo>
                  <a:pt x="0" y="14431703"/>
                </a:moveTo>
                <a:lnTo>
                  <a:pt x="14564104" y="14431703"/>
                </a:lnTo>
                <a:lnTo>
                  <a:pt x="14564104" y="0"/>
                </a:lnTo>
                <a:lnTo>
                  <a:pt x="0" y="0"/>
                </a:lnTo>
                <a:lnTo>
                  <a:pt x="0" y="14431703"/>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3389495" flipV="1">
            <a:off x="13039966" y="-6493854"/>
            <a:ext cx="11024856" cy="10924630"/>
          </a:xfrm>
          <a:custGeom>
            <a:avLst/>
            <a:gdLst/>
            <a:ahLst/>
            <a:cxnLst/>
            <a:rect l="l" t="t" r="r" b="b"/>
            <a:pathLst>
              <a:path w="11024856" h="10924630">
                <a:moveTo>
                  <a:pt x="0" y="10924630"/>
                </a:moveTo>
                <a:lnTo>
                  <a:pt x="11024857" y="10924630"/>
                </a:lnTo>
                <a:lnTo>
                  <a:pt x="11024857" y="0"/>
                </a:lnTo>
                <a:lnTo>
                  <a:pt x="0" y="0"/>
                </a:lnTo>
                <a:lnTo>
                  <a:pt x="0" y="1092463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TextBox 4"/>
          <p:cNvSpPr txBox="1"/>
          <p:nvPr/>
        </p:nvSpPr>
        <p:spPr>
          <a:xfrm>
            <a:off x="371242" y="8636596"/>
            <a:ext cx="12971054" cy="1077218"/>
          </a:xfrm>
          <a:prstGeom prst="rect">
            <a:avLst/>
          </a:prstGeom>
        </p:spPr>
        <p:txBody>
          <a:bodyPr wrap="square" lIns="0" tIns="0" rIns="0" bIns="0" rtlCol="0" anchor="t">
            <a:spAutoFit/>
          </a:bodyPr>
          <a:lstStyle/>
          <a:p>
            <a:pPr marL="0" lvl="0" indent="0" algn="l">
              <a:lnSpc>
                <a:spcPts val="8448"/>
              </a:lnSpc>
              <a:spcBef>
                <a:spcPct val="0"/>
              </a:spcBef>
            </a:pPr>
            <a:r>
              <a:rPr lang="en-US" sz="7040" spc="352" dirty="0">
                <a:solidFill>
                  <a:srgbClr val="FFFFFF"/>
                </a:solidFill>
                <a:latin typeface="Jua"/>
                <a:ea typeface="Jua"/>
                <a:cs typeface="Jua"/>
                <a:sym typeface="Jua"/>
              </a:rPr>
              <a:t>ЛОГІКА ТА ІСТОРІЯ ГРОШЕЙ</a:t>
            </a:r>
          </a:p>
        </p:txBody>
      </p:sp>
      <p:sp>
        <p:nvSpPr>
          <p:cNvPr id="5" name="Freeform 5"/>
          <p:cNvSpPr/>
          <p:nvPr/>
        </p:nvSpPr>
        <p:spPr>
          <a:xfrm>
            <a:off x="310759" y="271383"/>
            <a:ext cx="5418990" cy="3231073"/>
          </a:xfrm>
          <a:custGeom>
            <a:avLst/>
            <a:gdLst/>
            <a:ahLst/>
            <a:cxnLst/>
            <a:rect l="l" t="t" r="r" b="b"/>
            <a:pathLst>
              <a:path w="5418990" h="3231073">
                <a:moveTo>
                  <a:pt x="0" y="0"/>
                </a:moveTo>
                <a:lnTo>
                  <a:pt x="5418990" y="0"/>
                </a:lnTo>
                <a:lnTo>
                  <a:pt x="5418990" y="3231073"/>
                </a:lnTo>
                <a:lnTo>
                  <a:pt x="0" y="3231073"/>
                </a:lnTo>
                <a:lnTo>
                  <a:pt x="0" y="0"/>
                </a:lnTo>
                <a:close/>
              </a:path>
            </a:pathLst>
          </a:custGeom>
          <a:blipFill>
            <a:blip r:embed="rId5"/>
            <a:stretch>
              <a:fillRect/>
            </a:stretch>
          </a:blipFill>
        </p:spPr>
      </p:sp>
      <p:sp>
        <p:nvSpPr>
          <p:cNvPr id="6" name="Freeform 6"/>
          <p:cNvSpPr/>
          <p:nvPr/>
        </p:nvSpPr>
        <p:spPr>
          <a:xfrm flipH="1">
            <a:off x="310759" y="6033332"/>
            <a:ext cx="1435882" cy="1093881"/>
          </a:xfrm>
          <a:custGeom>
            <a:avLst/>
            <a:gdLst/>
            <a:ahLst/>
            <a:cxnLst/>
            <a:rect l="l" t="t" r="r" b="b"/>
            <a:pathLst>
              <a:path w="1435882" h="1093881">
                <a:moveTo>
                  <a:pt x="1435882" y="0"/>
                </a:moveTo>
                <a:lnTo>
                  <a:pt x="0" y="0"/>
                </a:lnTo>
                <a:lnTo>
                  <a:pt x="0" y="1093881"/>
                </a:lnTo>
                <a:lnTo>
                  <a:pt x="1435882" y="1093881"/>
                </a:lnTo>
                <a:lnTo>
                  <a:pt x="1435882"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flipH="1">
            <a:off x="10222786" y="1886920"/>
            <a:ext cx="1126852" cy="858456"/>
          </a:xfrm>
          <a:custGeom>
            <a:avLst/>
            <a:gdLst/>
            <a:ahLst/>
            <a:cxnLst/>
            <a:rect l="l" t="t" r="r" b="b"/>
            <a:pathLst>
              <a:path w="1126852" h="858456">
                <a:moveTo>
                  <a:pt x="1126851" y="0"/>
                </a:moveTo>
                <a:lnTo>
                  <a:pt x="0" y="0"/>
                </a:lnTo>
                <a:lnTo>
                  <a:pt x="0" y="858456"/>
                </a:lnTo>
                <a:lnTo>
                  <a:pt x="1126851" y="858456"/>
                </a:lnTo>
                <a:lnTo>
                  <a:pt x="1126851"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6746993" y="6114522"/>
            <a:ext cx="1435882" cy="1093881"/>
          </a:xfrm>
          <a:custGeom>
            <a:avLst/>
            <a:gdLst/>
            <a:ahLst/>
            <a:cxnLst/>
            <a:rect l="l" t="t" r="r" b="b"/>
            <a:pathLst>
              <a:path w="1435882" h="1093881">
                <a:moveTo>
                  <a:pt x="0" y="0"/>
                </a:moveTo>
                <a:lnTo>
                  <a:pt x="1435882" y="0"/>
                </a:lnTo>
                <a:lnTo>
                  <a:pt x="1435882" y="1093881"/>
                </a:lnTo>
                <a:lnTo>
                  <a:pt x="0" y="109388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9" name="Freeform 9"/>
          <p:cNvSpPr/>
          <p:nvPr/>
        </p:nvSpPr>
        <p:spPr>
          <a:xfrm rot="10572407" flipH="1">
            <a:off x="10727139" y="-927441"/>
            <a:ext cx="6425380" cy="3440960"/>
          </a:xfrm>
          <a:custGeom>
            <a:avLst/>
            <a:gdLst/>
            <a:ahLst/>
            <a:cxnLst/>
            <a:rect l="l" t="t" r="r" b="b"/>
            <a:pathLst>
              <a:path w="6425380" h="3440960">
                <a:moveTo>
                  <a:pt x="6425379" y="0"/>
                </a:moveTo>
                <a:lnTo>
                  <a:pt x="0" y="0"/>
                </a:lnTo>
                <a:lnTo>
                  <a:pt x="0" y="3440960"/>
                </a:lnTo>
                <a:lnTo>
                  <a:pt x="6425379" y="3440960"/>
                </a:lnTo>
                <a:lnTo>
                  <a:pt x="6425379" y="0"/>
                </a:lnTo>
                <a:close/>
              </a:path>
            </a:pathLst>
          </a:custGeom>
          <a:blipFill>
            <a:blip r:embed="rId8"/>
            <a:stretch>
              <a:fillRect/>
            </a:stretch>
          </a:blipFill>
        </p:spPr>
      </p:sp>
      <p:sp>
        <p:nvSpPr>
          <p:cNvPr id="10" name="Freeform 10"/>
          <p:cNvSpPr/>
          <p:nvPr/>
        </p:nvSpPr>
        <p:spPr>
          <a:xfrm rot="8318172" flipH="1">
            <a:off x="13498075" y="7808379"/>
            <a:ext cx="6425380" cy="3440960"/>
          </a:xfrm>
          <a:custGeom>
            <a:avLst/>
            <a:gdLst/>
            <a:ahLst/>
            <a:cxnLst/>
            <a:rect l="l" t="t" r="r" b="b"/>
            <a:pathLst>
              <a:path w="6425380" h="3440960">
                <a:moveTo>
                  <a:pt x="6425379" y="0"/>
                </a:moveTo>
                <a:lnTo>
                  <a:pt x="0" y="0"/>
                </a:lnTo>
                <a:lnTo>
                  <a:pt x="0" y="3440960"/>
                </a:lnTo>
                <a:lnTo>
                  <a:pt x="6425379" y="3440960"/>
                </a:lnTo>
                <a:lnTo>
                  <a:pt x="6425379" y="0"/>
                </a:lnTo>
                <a:close/>
              </a:path>
            </a:pathLst>
          </a:custGeom>
          <a:blipFill>
            <a:blip r:embed="rId8"/>
            <a:stretch>
              <a:fillRect/>
            </a:stretch>
          </a:blipFill>
        </p:spPr>
      </p:sp>
      <p:pic>
        <p:nvPicPr>
          <p:cNvPr id="11" name="Picture 11"/>
          <p:cNvPicPr>
            <a:picLocks noChangeAspect="1"/>
          </p:cNvPicPr>
          <p:nvPr>
            <a:videoFile r:link="rId1"/>
          </p:nvPr>
        </p:nvPicPr>
        <p:blipFill>
          <a:blip r:embed="rId9"/>
          <a:stretch>
            <a:fillRect/>
          </a:stretch>
        </p:blipFill>
        <p:spPr>
          <a:xfrm>
            <a:off x="6461664" y="2340018"/>
            <a:ext cx="11305769" cy="6359494"/>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a:off x="-1384029" y="-1028700"/>
            <a:ext cx="4825458" cy="4114800"/>
          </a:xfrm>
          <a:custGeom>
            <a:avLst/>
            <a:gdLst/>
            <a:ahLst/>
            <a:cxnLst/>
            <a:rect l="l" t="t" r="r" b="b"/>
            <a:pathLst>
              <a:path w="4825458" h="4114800">
                <a:moveTo>
                  <a:pt x="0" y="0"/>
                </a:moveTo>
                <a:lnTo>
                  <a:pt x="4825458" y="0"/>
                </a:lnTo>
                <a:lnTo>
                  <a:pt x="4825458"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667567">
            <a:off x="8351501" y="-1647118"/>
            <a:ext cx="3858316" cy="3788164"/>
          </a:xfrm>
          <a:custGeom>
            <a:avLst/>
            <a:gdLst/>
            <a:ahLst/>
            <a:cxnLst/>
            <a:rect l="l" t="t" r="r" b="b"/>
            <a:pathLst>
              <a:path w="3858316" h="3788164">
                <a:moveTo>
                  <a:pt x="0" y="0"/>
                </a:moveTo>
                <a:lnTo>
                  <a:pt x="3858315" y="0"/>
                </a:lnTo>
                <a:lnTo>
                  <a:pt x="3858315" y="3788164"/>
                </a:lnTo>
                <a:lnTo>
                  <a:pt x="0" y="3788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TextBox 4"/>
          <p:cNvSpPr txBox="1"/>
          <p:nvPr/>
        </p:nvSpPr>
        <p:spPr>
          <a:xfrm>
            <a:off x="10419939" y="1330625"/>
            <a:ext cx="6062847" cy="4206655"/>
          </a:xfrm>
          <a:prstGeom prst="rect">
            <a:avLst/>
          </a:prstGeom>
        </p:spPr>
        <p:txBody>
          <a:bodyPr lIns="0" tIns="0" rIns="0" bIns="0" rtlCol="0" anchor="t">
            <a:spAutoFit/>
          </a:bodyPr>
          <a:lstStyle/>
          <a:p>
            <a:pPr algn="l">
              <a:lnSpc>
                <a:spcPts val="11199"/>
              </a:lnSpc>
              <a:spcBef>
                <a:spcPct val="0"/>
              </a:spcBef>
            </a:pPr>
            <a:r>
              <a:rPr lang="en-US" sz="7999">
                <a:solidFill>
                  <a:srgbClr val="8251B2"/>
                </a:solidFill>
                <a:latin typeface="Fredoka"/>
                <a:ea typeface="Fredoka"/>
                <a:cs typeface="Fredoka"/>
                <a:sym typeface="Fredoka"/>
              </a:rPr>
              <a:t>COMPANY REVENUE IN 2022</a:t>
            </a:r>
          </a:p>
        </p:txBody>
      </p:sp>
      <p:sp>
        <p:nvSpPr>
          <p:cNvPr id="5" name="TextBox 5"/>
          <p:cNvSpPr txBox="1"/>
          <p:nvPr/>
        </p:nvSpPr>
        <p:spPr>
          <a:xfrm>
            <a:off x="10419939" y="5797250"/>
            <a:ext cx="6062847" cy="1543874"/>
          </a:xfrm>
          <a:prstGeom prst="rect">
            <a:avLst/>
          </a:prstGeom>
        </p:spPr>
        <p:txBody>
          <a:bodyPr lIns="0" tIns="0" rIns="0" bIns="0" rtlCol="0" anchor="t">
            <a:spAutoFit/>
          </a:bodyPr>
          <a:lstStyle/>
          <a:p>
            <a:pPr algn="l">
              <a:lnSpc>
                <a:spcPts val="4159"/>
              </a:lnSpc>
            </a:pPr>
            <a:r>
              <a:rPr lang="en-US" sz="2599" b="1">
                <a:solidFill>
                  <a:srgbClr val="8251B2"/>
                </a:solidFill>
                <a:latin typeface="Quicksand Medium"/>
                <a:ea typeface="Quicksand Medium"/>
                <a:cs typeface="Quicksand Medium"/>
                <a:sym typeface="Quicksand Medium"/>
              </a:rPr>
              <a:t>The following is a graph of the company's revenue in 2022, which is increasing month by month.</a:t>
            </a:r>
          </a:p>
        </p:txBody>
      </p:sp>
      <p:sp>
        <p:nvSpPr>
          <p:cNvPr id="6" name="Freeform 6"/>
          <p:cNvSpPr/>
          <p:nvPr/>
        </p:nvSpPr>
        <p:spPr>
          <a:xfrm rot="-336380">
            <a:off x="-716929" y="7787727"/>
            <a:ext cx="2933525" cy="2933525"/>
          </a:xfrm>
          <a:custGeom>
            <a:avLst/>
            <a:gdLst/>
            <a:ahLst/>
            <a:cxnLst/>
            <a:rect l="l" t="t" r="r" b="b"/>
            <a:pathLst>
              <a:path w="2933525" h="2933525">
                <a:moveTo>
                  <a:pt x="0" y="0"/>
                </a:moveTo>
                <a:lnTo>
                  <a:pt x="2933526" y="0"/>
                </a:lnTo>
                <a:lnTo>
                  <a:pt x="2933526" y="2933525"/>
                </a:lnTo>
                <a:lnTo>
                  <a:pt x="0" y="293352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7" name="Freeform 7"/>
          <p:cNvSpPr/>
          <p:nvPr/>
        </p:nvSpPr>
        <p:spPr>
          <a:xfrm rot="-3353249">
            <a:off x="14590558" y="7521504"/>
            <a:ext cx="3245499" cy="3245499"/>
          </a:xfrm>
          <a:custGeom>
            <a:avLst/>
            <a:gdLst/>
            <a:ahLst/>
            <a:cxnLst/>
            <a:rect l="l" t="t" r="r" b="b"/>
            <a:pathLst>
              <a:path w="3245499" h="3245499">
                <a:moveTo>
                  <a:pt x="0" y="0"/>
                </a:moveTo>
                <a:lnTo>
                  <a:pt x="3245499" y="0"/>
                </a:lnTo>
                <a:lnTo>
                  <a:pt x="3245499" y="3245499"/>
                </a:lnTo>
                <a:lnTo>
                  <a:pt x="0" y="32454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8" name="TextBox 8"/>
          <p:cNvSpPr txBox="1"/>
          <p:nvPr/>
        </p:nvSpPr>
        <p:spPr>
          <a:xfrm>
            <a:off x="3441429" y="1854580"/>
            <a:ext cx="13451362" cy="5198745"/>
          </a:xfrm>
          <a:prstGeom prst="rect">
            <a:avLst/>
          </a:prstGeom>
        </p:spPr>
        <p:txBody>
          <a:bodyPr lIns="0" tIns="0" rIns="0" bIns="0" rtlCol="0" anchor="t">
            <a:spAutoFit/>
          </a:bodyPr>
          <a:lstStyle/>
          <a:p>
            <a:pPr algn="just">
              <a:lnSpc>
                <a:spcPts val="5880"/>
              </a:lnSpc>
              <a:spcBef>
                <a:spcPct val="0"/>
              </a:spcBef>
            </a:pPr>
            <a:r>
              <a:rPr lang="en-US" sz="4200">
                <a:solidFill>
                  <a:srgbClr val="E8D885"/>
                </a:solidFill>
                <a:latin typeface="Sugo Classic"/>
                <a:ea typeface="Sugo Classic"/>
                <a:cs typeface="Sugo Classic"/>
                <a:sym typeface="Sugo Classic"/>
              </a:rPr>
              <a:t>ВПРАВА «МОЇ ВИТРАТИ» </a:t>
            </a:r>
          </a:p>
          <a:p>
            <a:pPr algn="just">
              <a:lnSpc>
                <a:spcPts val="5880"/>
              </a:lnSpc>
              <a:spcBef>
                <a:spcPct val="0"/>
              </a:spcBef>
            </a:pPr>
            <a:r>
              <a:rPr lang="en-US" sz="4200">
                <a:solidFill>
                  <a:srgbClr val="E8D885"/>
                </a:solidFill>
                <a:latin typeface="Sugo Classic"/>
                <a:ea typeface="Sugo Classic"/>
                <a:cs typeface="Sugo Classic"/>
                <a:sym typeface="Sugo Classic"/>
              </a:rPr>
              <a:t>ЩОБ НАВЧИТИСЯ ЕКОНОМИТИ, СПЕРШУ ПОТРІБНО ВИЗНАЧИТИ ОСНОВНІ ДЖЕРЕЛА ВИТРАТ. ЦИМ МИ ЗАРАЗ І ЗАЙМЕМОСЯ.</a:t>
            </a:r>
          </a:p>
          <a:p>
            <a:pPr algn="just">
              <a:lnSpc>
                <a:spcPts val="5880"/>
              </a:lnSpc>
              <a:spcBef>
                <a:spcPct val="0"/>
              </a:spcBef>
            </a:pPr>
            <a:r>
              <a:rPr lang="en-US" sz="4200">
                <a:solidFill>
                  <a:srgbClr val="E8D885"/>
                </a:solidFill>
                <a:latin typeface="Sugo Classic"/>
                <a:ea typeface="Sugo Classic"/>
                <a:cs typeface="Sugo Classic"/>
                <a:sym typeface="Sugo Classic"/>
              </a:rPr>
              <a:t>У КОЖНОГО З ВАС Є АРКУШ УЧНЯ. НА ПЕРШІЙ СТОРІНЦІ ВИ БАЧИТЕ СПИСОК НАЙПОШИРЕНІШИХ ВИТРАТ. </a:t>
            </a:r>
          </a:p>
          <a:p>
            <a:pPr algn="just">
              <a:lnSpc>
                <a:spcPts val="5880"/>
              </a:lnSpc>
              <a:spcBef>
                <a:spcPct val="0"/>
              </a:spcBef>
            </a:pPr>
            <a:r>
              <a:rPr lang="en-US" sz="4200">
                <a:solidFill>
                  <a:srgbClr val="E8D885"/>
                </a:solidFill>
                <a:latin typeface="Sugo Classic"/>
                <a:ea typeface="Sugo Classic"/>
                <a:cs typeface="Sugo Classic"/>
                <a:sym typeface="Sugo Classic"/>
              </a:rPr>
              <a:t>ПОЗНАЧТЕ ТІ, ЩО СТОСУЮТЬСЯ І ВАС. ПОТІМ НАМАЛЮЙТЕ ДІАГРАМУ ВИТРАТ У ПОЛІ ВНИЗУ ТА ВИЗНАЧТЕ ЇХ ПРИБЛИЗНЕ ВІДСОТКОВЕ СПІВВІДНОШЕННЯ.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a:off x="-1384029" y="-1028700"/>
            <a:ext cx="4825458" cy="4114800"/>
          </a:xfrm>
          <a:custGeom>
            <a:avLst/>
            <a:gdLst/>
            <a:ahLst/>
            <a:cxnLst/>
            <a:rect l="l" t="t" r="r" b="b"/>
            <a:pathLst>
              <a:path w="4825458" h="4114800">
                <a:moveTo>
                  <a:pt x="0" y="0"/>
                </a:moveTo>
                <a:lnTo>
                  <a:pt x="4825458" y="0"/>
                </a:lnTo>
                <a:lnTo>
                  <a:pt x="4825458"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667567">
            <a:off x="8351501" y="-1647118"/>
            <a:ext cx="3858316" cy="3788164"/>
          </a:xfrm>
          <a:custGeom>
            <a:avLst/>
            <a:gdLst/>
            <a:ahLst/>
            <a:cxnLst/>
            <a:rect l="l" t="t" r="r" b="b"/>
            <a:pathLst>
              <a:path w="3858316" h="3788164">
                <a:moveTo>
                  <a:pt x="0" y="0"/>
                </a:moveTo>
                <a:lnTo>
                  <a:pt x="3858315" y="0"/>
                </a:lnTo>
                <a:lnTo>
                  <a:pt x="3858315" y="3788164"/>
                </a:lnTo>
                <a:lnTo>
                  <a:pt x="0" y="3788164"/>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336380">
            <a:off x="-716929" y="7787727"/>
            <a:ext cx="2933525" cy="2933525"/>
          </a:xfrm>
          <a:custGeom>
            <a:avLst/>
            <a:gdLst/>
            <a:ahLst/>
            <a:cxnLst/>
            <a:rect l="l" t="t" r="r" b="b"/>
            <a:pathLst>
              <a:path w="2933525" h="2933525">
                <a:moveTo>
                  <a:pt x="0" y="0"/>
                </a:moveTo>
                <a:lnTo>
                  <a:pt x="2933526" y="0"/>
                </a:lnTo>
                <a:lnTo>
                  <a:pt x="2933526" y="2933525"/>
                </a:lnTo>
                <a:lnTo>
                  <a:pt x="0" y="293352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3353249">
            <a:off x="14590558" y="7521504"/>
            <a:ext cx="3245499" cy="3245499"/>
          </a:xfrm>
          <a:custGeom>
            <a:avLst/>
            <a:gdLst/>
            <a:ahLst/>
            <a:cxnLst/>
            <a:rect l="l" t="t" r="r" b="b"/>
            <a:pathLst>
              <a:path w="3245499" h="3245499">
                <a:moveTo>
                  <a:pt x="0" y="0"/>
                </a:moveTo>
                <a:lnTo>
                  <a:pt x="3245499" y="0"/>
                </a:lnTo>
                <a:lnTo>
                  <a:pt x="3245499" y="3245499"/>
                </a:lnTo>
                <a:lnTo>
                  <a:pt x="0" y="3245499"/>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a:off x="4004383" y="0"/>
            <a:ext cx="10637544" cy="10194313"/>
          </a:xfrm>
          <a:custGeom>
            <a:avLst/>
            <a:gdLst/>
            <a:ahLst/>
            <a:cxnLst/>
            <a:rect l="l" t="t" r="r" b="b"/>
            <a:pathLst>
              <a:path w="10637544" h="10194313">
                <a:moveTo>
                  <a:pt x="0" y="0"/>
                </a:moveTo>
                <a:lnTo>
                  <a:pt x="10637544" y="0"/>
                </a:lnTo>
                <a:lnTo>
                  <a:pt x="10637544" y="10194313"/>
                </a:lnTo>
                <a:lnTo>
                  <a:pt x="0" y="10194313"/>
                </a:lnTo>
                <a:lnTo>
                  <a:pt x="0" y="0"/>
                </a:lnTo>
                <a:close/>
              </a:path>
            </a:pathLst>
          </a:custGeom>
          <a:blipFill>
            <a:blip r:embed="rId10"/>
            <a:stretch>
              <a:fillRect/>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895732">
            <a:off x="-739618" y="1076021"/>
            <a:ext cx="8697067" cy="8229600"/>
          </a:xfrm>
          <a:custGeom>
            <a:avLst/>
            <a:gdLst/>
            <a:ahLst/>
            <a:cxnLst/>
            <a:rect l="l" t="t" r="r" b="b"/>
            <a:pathLst>
              <a:path w="8697067" h="8229600">
                <a:moveTo>
                  <a:pt x="0" y="0"/>
                </a:moveTo>
                <a:lnTo>
                  <a:pt x="8697067" y="0"/>
                </a:lnTo>
                <a:lnTo>
                  <a:pt x="8697067" y="8229600"/>
                </a:lnTo>
                <a:lnTo>
                  <a:pt x="0" y="8229600"/>
                </a:lnTo>
                <a:lnTo>
                  <a:pt x="0" y="0"/>
                </a:lnTo>
                <a:close/>
              </a:path>
            </a:pathLst>
          </a:custGeom>
          <a:blipFill>
            <a:blip r:embed="rId2"/>
            <a:stretch>
              <a:fillRect/>
            </a:stretch>
          </a:blipFill>
        </p:spPr>
      </p:sp>
      <p:sp>
        <p:nvSpPr>
          <p:cNvPr id="3" name="Freeform 3"/>
          <p:cNvSpPr/>
          <p:nvPr/>
        </p:nvSpPr>
        <p:spPr>
          <a:xfrm rot="729414">
            <a:off x="5978635" y="1816366"/>
            <a:ext cx="2915617" cy="2682368"/>
          </a:xfrm>
          <a:custGeom>
            <a:avLst/>
            <a:gdLst/>
            <a:ahLst/>
            <a:cxnLst/>
            <a:rect l="l" t="t" r="r" b="b"/>
            <a:pathLst>
              <a:path w="2915617" h="2682368">
                <a:moveTo>
                  <a:pt x="0" y="0"/>
                </a:moveTo>
                <a:lnTo>
                  <a:pt x="2915617" y="0"/>
                </a:lnTo>
                <a:lnTo>
                  <a:pt x="2915617" y="2682368"/>
                </a:lnTo>
                <a:lnTo>
                  <a:pt x="0" y="2682368"/>
                </a:lnTo>
                <a:lnTo>
                  <a:pt x="0" y="0"/>
                </a:lnTo>
                <a:close/>
              </a:path>
            </a:pathLst>
          </a:custGeom>
          <a:blipFill>
            <a:blip r:embed="rId3"/>
            <a:stretch>
              <a:fillRect/>
            </a:stretch>
          </a:blipFill>
        </p:spPr>
      </p:sp>
      <p:sp>
        <p:nvSpPr>
          <p:cNvPr id="4" name="TextBox 4"/>
          <p:cNvSpPr txBox="1"/>
          <p:nvPr/>
        </p:nvSpPr>
        <p:spPr>
          <a:xfrm>
            <a:off x="9144000" y="3387924"/>
            <a:ext cx="8616391" cy="3146940"/>
          </a:xfrm>
          <a:prstGeom prst="rect">
            <a:avLst/>
          </a:prstGeom>
        </p:spPr>
        <p:txBody>
          <a:bodyPr lIns="0" tIns="0" rIns="0" bIns="0" rtlCol="0" anchor="t">
            <a:spAutoFit/>
          </a:bodyPr>
          <a:lstStyle/>
          <a:p>
            <a:pPr algn="ctr">
              <a:lnSpc>
                <a:spcPts val="11518"/>
              </a:lnSpc>
            </a:pPr>
            <a:r>
              <a:rPr lang="en-US" sz="13551">
                <a:solidFill>
                  <a:srgbClr val="D29B54"/>
                </a:solidFill>
                <a:latin typeface="Sugo Classic"/>
                <a:ea typeface="Sugo Classic"/>
                <a:cs typeface="Sugo Classic"/>
                <a:sym typeface="Sugo Classic"/>
              </a:rPr>
              <a:t>ОСОБИСТИЙ БЮДЖЕТ</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354493" y="663325"/>
            <a:ext cx="6673765" cy="4880191"/>
          </a:xfrm>
          <a:custGeom>
            <a:avLst/>
            <a:gdLst/>
            <a:ahLst/>
            <a:cxnLst/>
            <a:rect l="l" t="t" r="r" b="b"/>
            <a:pathLst>
              <a:path w="6673765" h="4880191">
                <a:moveTo>
                  <a:pt x="0" y="0"/>
                </a:moveTo>
                <a:lnTo>
                  <a:pt x="6673764" y="0"/>
                </a:lnTo>
                <a:lnTo>
                  <a:pt x="6673764" y="4880190"/>
                </a:lnTo>
                <a:lnTo>
                  <a:pt x="0" y="4880190"/>
                </a:lnTo>
                <a:lnTo>
                  <a:pt x="0" y="0"/>
                </a:lnTo>
                <a:close/>
              </a:path>
            </a:pathLst>
          </a:custGeom>
          <a:blipFill>
            <a:blip r:embed="rId2"/>
            <a:stretch>
              <a:fillRect/>
            </a:stretch>
          </a:blipFill>
        </p:spPr>
      </p:sp>
      <p:sp>
        <p:nvSpPr>
          <p:cNvPr id="3" name="Freeform 3"/>
          <p:cNvSpPr/>
          <p:nvPr/>
        </p:nvSpPr>
        <p:spPr>
          <a:xfrm rot="1195758">
            <a:off x="3679803" y="5656713"/>
            <a:ext cx="5370430" cy="3531058"/>
          </a:xfrm>
          <a:custGeom>
            <a:avLst/>
            <a:gdLst/>
            <a:ahLst/>
            <a:cxnLst/>
            <a:rect l="l" t="t" r="r" b="b"/>
            <a:pathLst>
              <a:path w="5370430" h="3531058">
                <a:moveTo>
                  <a:pt x="0" y="0"/>
                </a:moveTo>
                <a:lnTo>
                  <a:pt x="5370430" y="0"/>
                </a:lnTo>
                <a:lnTo>
                  <a:pt x="5370430" y="3531057"/>
                </a:lnTo>
                <a:lnTo>
                  <a:pt x="0" y="3531057"/>
                </a:lnTo>
                <a:lnTo>
                  <a:pt x="0" y="0"/>
                </a:lnTo>
                <a:close/>
              </a:path>
            </a:pathLst>
          </a:custGeom>
          <a:blipFill>
            <a:blip r:embed="rId3"/>
            <a:stretch>
              <a:fillRect/>
            </a:stretch>
          </a:blipFill>
        </p:spPr>
      </p:sp>
      <p:sp>
        <p:nvSpPr>
          <p:cNvPr id="4" name="Freeform 4"/>
          <p:cNvSpPr/>
          <p:nvPr/>
        </p:nvSpPr>
        <p:spPr>
          <a:xfrm>
            <a:off x="1420724" y="5271500"/>
            <a:ext cx="2969371" cy="4423644"/>
          </a:xfrm>
          <a:custGeom>
            <a:avLst/>
            <a:gdLst/>
            <a:ahLst/>
            <a:cxnLst/>
            <a:rect l="l" t="t" r="r" b="b"/>
            <a:pathLst>
              <a:path w="2969371" h="4423644">
                <a:moveTo>
                  <a:pt x="0" y="0"/>
                </a:moveTo>
                <a:lnTo>
                  <a:pt x="2969370" y="0"/>
                </a:lnTo>
                <a:lnTo>
                  <a:pt x="2969370" y="4423643"/>
                </a:lnTo>
                <a:lnTo>
                  <a:pt x="0" y="4423643"/>
                </a:lnTo>
                <a:lnTo>
                  <a:pt x="0" y="0"/>
                </a:lnTo>
                <a:close/>
              </a:path>
            </a:pathLst>
          </a:custGeom>
          <a:blipFill>
            <a:blip r:embed="rId4"/>
            <a:stretch>
              <a:fillRect/>
            </a:stretch>
          </a:blipFill>
        </p:spPr>
      </p:sp>
      <p:sp>
        <p:nvSpPr>
          <p:cNvPr id="5" name="TextBox 5"/>
          <p:cNvSpPr txBox="1"/>
          <p:nvPr/>
        </p:nvSpPr>
        <p:spPr>
          <a:xfrm>
            <a:off x="8372876" y="1457325"/>
            <a:ext cx="9486895" cy="7011519"/>
          </a:xfrm>
          <a:prstGeom prst="rect">
            <a:avLst/>
          </a:prstGeom>
        </p:spPr>
        <p:txBody>
          <a:bodyPr lIns="0" tIns="0" rIns="0" bIns="0" rtlCol="0" anchor="t">
            <a:spAutoFit/>
          </a:bodyPr>
          <a:lstStyle/>
          <a:p>
            <a:pPr algn="ctr">
              <a:lnSpc>
                <a:spcPts val="13317"/>
              </a:lnSpc>
            </a:pPr>
            <a:r>
              <a:rPr lang="en-US" sz="15668">
                <a:solidFill>
                  <a:srgbClr val="D29B54"/>
                </a:solidFill>
                <a:latin typeface="Sugo Classic"/>
                <a:ea typeface="Sugo Classic"/>
                <a:cs typeface="Sugo Classic"/>
                <a:sym typeface="Sugo Classic"/>
              </a:rPr>
              <a:t>ЯК ПЛАНУВАТИ СВІЙ БЮДЖЕТ</a:t>
            </a:r>
          </a:p>
          <a:p>
            <a:pPr algn="ctr">
              <a:lnSpc>
                <a:spcPts val="13317"/>
              </a:lnSpc>
            </a:pPr>
            <a:endParaRPr lang="en-US" sz="15668">
              <a:solidFill>
                <a:srgbClr val="D29B54"/>
              </a:solidFill>
              <a:latin typeface="Sugo Classic"/>
              <a:ea typeface="Sugo Classic"/>
              <a:cs typeface="Sugo Classic"/>
              <a:sym typeface="Sugo Classic"/>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a:off x="764532" y="216373"/>
            <a:ext cx="16720208" cy="9831482"/>
          </a:xfrm>
          <a:custGeom>
            <a:avLst/>
            <a:gdLst/>
            <a:ahLst/>
            <a:cxnLst/>
            <a:rect l="l" t="t" r="r" b="b"/>
            <a:pathLst>
              <a:path w="16720208" h="9831482">
                <a:moveTo>
                  <a:pt x="0" y="0"/>
                </a:moveTo>
                <a:lnTo>
                  <a:pt x="16720209" y="0"/>
                </a:lnTo>
                <a:lnTo>
                  <a:pt x="16720209" y="9831482"/>
                </a:lnTo>
                <a:lnTo>
                  <a:pt x="0" y="9831482"/>
                </a:lnTo>
                <a:lnTo>
                  <a:pt x="0" y="0"/>
                </a:lnTo>
                <a:close/>
              </a:path>
            </a:pathLst>
          </a:custGeom>
          <a:blipFill>
            <a:blip r:embed="rId2"/>
            <a:stretch>
              <a:fillRect/>
            </a:stretch>
          </a:blipFill>
        </p:spPr>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a:off x="10290163" y="8229600"/>
            <a:ext cx="4037648" cy="4114800"/>
          </a:xfrm>
          <a:custGeom>
            <a:avLst/>
            <a:gdLst/>
            <a:ahLst/>
            <a:cxnLst/>
            <a:rect l="l" t="t" r="r" b="b"/>
            <a:pathLst>
              <a:path w="4037648" h="4114800">
                <a:moveTo>
                  <a:pt x="0" y="0"/>
                </a:moveTo>
                <a:lnTo>
                  <a:pt x="4037647" y="0"/>
                </a:lnTo>
                <a:lnTo>
                  <a:pt x="4037647"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7852435">
            <a:off x="-108623" y="-2203213"/>
            <a:ext cx="5766842" cy="5017153"/>
          </a:xfrm>
          <a:custGeom>
            <a:avLst/>
            <a:gdLst/>
            <a:ahLst/>
            <a:cxnLst/>
            <a:rect l="l" t="t" r="r" b="b"/>
            <a:pathLst>
              <a:path w="5766842" h="5017153">
                <a:moveTo>
                  <a:pt x="0" y="0"/>
                </a:moveTo>
                <a:lnTo>
                  <a:pt x="5766842" y="0"/>
                </a:lnTo>
                <a:lnTo>
                  <a:pt x="5766842" y="5017153"/>
                </a:lnTo>
                <a:lnTo>
                  <a:pt x="0" y="50171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1721908" flipV="1">
            <a:off x="-1815555" y="5653468"/>
            <a:ext cx="6984400" cy="6857411"/>
          </a:xfrm>
          <a:custGeom>
            <a:avLst/>
            <a:gdLst/>
            <a:ahLst/>
            <a:cxnLst/>
            <a:rect l="l" t="t" r="r" b="b"/>
            <a:pathLst>
              <a:path w="6984400" h="6857411">
                <a:moveTo>
                  <a:pt x="0" y="6857410"/>
                </a:moveTo>
                <a:lnTo>
                  <a:pt x="6984400" y="6857410"/>
                </a:lnTo>
                <a:lnTo>
                  <a:pt x="6984400" y="0"/>
                </a:lnTo>
                <a:lnTo>
                  <a:pt x="0" y="0"/>
                </a:lnTo>
                <a:lnTo>
                  <a:pt x="0" y="685741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5" name="Freeform 5"/>
          <p:cNvSpPr/>
          <p:nvPr/>
        </p:nvSpPr>
        <p:spPr>
          <a:xfrm rot="3592733">
            <a:off x="15061099" y="7739289"/>
            <a:ext cx="3249808" cy="3567231"/>
          </a:xfrm>
          <a:custGeom>
            <a:avLst/>
            <a:gdLst/>
            <a:ahLst/>
            <a:cxnLst/>
            <a:rect l="l" t="t" r="r" b="b"/>
            <a:pathLst>
              <a:path w="3249808" h="3567231">
                <a:moveTo>
                  <a:pt x="0" y="0"/>
                </a:moveTo>
                <a:lnTo>
                  <a:pt x="3249808" y="0"/>
                </a:lnTo>
                <a:lnTo>
                  <a:pt x="3249808" y="3567231"/>
                </a:lnTo>
                <a:lnTo>
                  <a:pt x="0" y="3567231"/>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6" name="Freeform 6"/>
          <p:cNvSpPr/>
          <p:nvPr/>
        </p:nvSpPr>
        <p:spPr>
          <a:xfrm rot="2605431">
            <a:off x="15485699" y="93468"/>
            <a:ext cx="3206293" cy="3519466"/>
          </a:xfrm>
          <a:custGeom>
            <a:avLst/>
            <a:gdLst/>
            <a:ahLst/>
            <a:cxnLst/>
            <a:rect l="l" t="t" r="r" b="b"/>
            <a:pathLst>
              <a:path w="3206293" h="3519466">
                <a:moveTo>
                  <a:pt x="0" y="0"/>
                </a:moveTo>
                <a:lnTo>
                  <a:pt x="3206293" y="0"/>
                </a:lnTo>
                <a:lnTo>
                  <a:pt x="3206293" y="3519465"/>
                </a:lnTo>
                <a:lnTo>
                  <a:pt x="0" y="3519465"/>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7" name="Freeform 7"/>
          <p:cNvSpPr/>
          <p:nvPr/>
        </p:nvSpPr>
        <p:spPr>
          <a:xfrm>
            <a:off x="1676645" y="1204718"/>
            <a:ext cx="13799573" cy="7877564"/>
          </a:xfrm>
          <a:custGeom>
            <a:avLst/>
            <a:gdLst/>
            <a:ahLst/>
            <a:cxnLst/>
            <a:rect l="l" t="t" r="r" b="b"/>
            <a:pathLst>
              <a:path w="13799573" h="7877564">
                <a:moveTo>
                  <a:pt x="0" y="0"/>
                </a:moveTo>
                <a:lnTo>
                  <a:pt x="13799573" y="0"/>
                </a:lnTo>
                <a:lnTo>
                  <a:pt x="13799573" y="7877564"/>
                </a:lnTo>
                <a:lnTo>
                  <a:pt x="0" y="7877564"/>
                </a:lnTo>
                <a:lnTo>
                  <a:pt x="0" y="0"/>
                </a:lnTo>
                <a:close/>
              </a:path>
            </a:pathLst>
          </a:custGeom>
          <a:blipFill>
            <a:blip r:embed="rId12"/>
            <a:stretch>
              <a:fillRect/>
            </a:stretch>
          </a:blipFill>
        </p:spPr>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flipV="1">
            <a:off x="-2365014" y="5213605"/>
            <a:ext cx="6140707" cy="6029058"/>
          </a:xfrm>
          <a:custGeom>
            <a:avLst/>
            <a:gdLst/>
            <a:ahLst/>
            <a:cxnLst/>
            <a:rect l="l" t="t" r="r" b="b"/>
            <a:pathLst>
              <a:path w="6140707" h="6029058">
                <a:moveTo>
                  <a:pt x="0" y="6029058"/>
                </a:moveTo>
                <a:lnTo>
                  <a:pt x="6140707" y="6029058"/>
                </a:lnTo>
                <a:lnTo>
                  <a:pt x="6140707" y="0"/>
                </a:lnTo>
                <a:lnTo>
                  <a:pt x="0" y="0"/>
                </a:lnTo>
                <a:lnTo>
                  <a:pt x="0" y="6029058"/>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1071309">
            <a:off x="12134974" y="6121427"/>
            <a:ext cx="7124512" cy="6075266"/>
          </a:xfrm>
          <a:custGeom>
            <a:avLst/>
            <a:gdLst/>
            <a:ahLst/>
            <a:cxnLst/>
            <a:rect l="l" t="t" r="r" b="b"/>
            <a:pathLst>
              <a:path w="7124512" h="6075266">
                <a:moveTo>
                  <a:pt x="0" y="0"/>
                </a:moveTo>
                <a:lnTo>
                  <a:pt x="7124513" y="0"/>
                </a:lnTo>
                <a:lnTo>
                  <a:pt x="7124513" y="6075265"/>
                </a:lnTo>
                <a:lnTo>
                  <a:pt x="0" y="607526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4" name="Freeform 4"/>
          <p:cNvSpPr/>
          <p:nvPr/>
        </p:nvSpPr>
        <p:spPr>
          <a:xfrm rot="-9512269">
            <a:off x="5892084" y="-1343521"/>
            <a:ext cx="4184309" cy="3111604"/>
          </a:xfrm>
          <a:custGeom>
            <a:avLst/>
            <a:gdLst/>
            <a:ahLst/>
            <a:cxnLst/>
            <a:rect l="l" t="t" r="r" b="b"/>
            <a:pathLst>
              <a:path w="4184309" h="3111604">
                <a:moveTo>
                  <a:pt x="0" y="0"/>
                </a:moveTo>
                <a:lnTo>
                  <a:pt x="4184309" y="0"/>
                </a:lnTo>
                <a:lnTo>
                  <a:pt x="4184309" y="3111604"/>
                </a:lnTo>
                <a:lnTo>
                  <a:pt x="0" y="3111604"/>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5" name="Freeform 5"/>
          <p:cNvSpPr/>
          <p:nvPr/>
        </p:nvSpPr>
        <p:spPr>
          <a:xfrm>
            <a:off x="1301356" y="1358021"/>
            <a:ext cx="15685289" cy="7801039"/>
          </a:xfrm>
          <a:custGeom>
            <a:avLst/>
            <a:gdLst/>
            <a:ahLst/>
            <a:cxnLst/>
            <a:rect l="l" t="t" r="r" b="b"/>
            <a:pathLst>
              <a:path w="15685289" h="7801039">
                <a:moveTo>
                  <a:pt x="0" y="0"/>
                </a:moveTo>
                <a:lnTo>
                  <a:pt x="15685288" y="0"/>
                </a:lnTo>
                <a:lnTo>
                  <a:pt x="15685288" y="7801038"/>
                </a:lnTo>
                <a:lnTo>
                  <a:pt x="0" y="7801038"/>
                </a:lnTo>
                <a:lnTo>
                  <a:pt x="0" y="0"/>
                </a:lnTo>
                <a:close/>
              </a:path>
            </a:pathLst>
          </a:custGeom>
          <a:blipFill>
            <a:blip r:embed="rId9"/>
            <a:stretch>
              <a:fillRect/>
            </a:stretch>
          </a:blipFill>
        </p:spPr>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B5ABFF"/>
        </a:solidFill>
        <a:effectLst/>
      </p:bgPr>
    </p:bg>
    <p:spTree>
      <p:nvGrpSpPr>
        <p:cNvPr id="1" name=""/>
        <p:cNvGrpSpPr/>
        <p:nvPr/>
      </p:nvGrpSpPr>
      <p:grpSpPr>
        <a:xfrm>
          <a:off x="0" y="0"/>
          <a:ext cx="0" cy="0"/>
          <a:chOff x="0" y="0"/>
          <a:chExt cx="0" cy="0"/>
        </a:xfrm>
      </p:grpSpPr>
      <p:sp>
        <p:nvSpPr>
          <p:cNvPr id="2" name="Freeform 2"/>
          <p:cNvSpPr/>
          <p:nvPr/>
        </p:nvSpPr>
        <p:spPr>
          <a:xfrm rot="-6325949" flipV="1">
            <a:off x="-9647416" y="-3513166"/>
            <a:ext cx="18776728" cy="18606030"/>
          </a:xfrm>
          <a:custGeom>
            <a:avLst/>
            <a:gdLst/>
            <a:ahLst/>
            <a:cxnLst/>
            <a:rect l="l" t="t" r="r" b="b"/>
            <a:pathLst>
              <a:path w="18776728" h="18606030">
                <a:moveTo>
                  <a:pt x="0" y="18606030"/>
                </a:moveTo>
                <a:lnTo>
                  <a:pt x="18776728" y="18606030"/>
                </a:lnTo>
                <a:lnTo>
                  <a:pt x="18776728" y="0"/>
                </a:lnTo>
                <a:lnTo>
                  <a:pt x="0" y="0"/>
                </a:lnTo>
                <a:lnTo>
                  <a:pt x="0" y="1860603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813504">
            <a:off x="16326475" y="-2493918"/>
            <a:ext cx="7570998" cy="7502170"/>
          </a:xfrm>
          <a:custGeom>
            <a:avLst/>
            <a:gdLst/>
            <a:ahLst/>
            <a:cxnLst/>
            <a:rect l="l" t="t" r="r" b="b"/>
            <a:pathLst>
              <a:path w="7570998" h="7502170">
                <a:moveTo>
                  <a:pt x="0" y="0"/>
                </a:moveTo>
                <a:lnTo>
                  <a:pt x="7570997" y="0"/>
                </a:lnTo>
                <a:lnTo>
                  <a:pt x="7570997" y="7502170"/>
                </a:lnTo>
                <a:lnTo>
                  <a:pt x="0" y="750217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4" name="Freeform 4"/>
          <p:cNvSpPr/>
          <p:nvPr/>
        </p:nvSpPr>
        <p:spPr>
          <a:xfrm flipH="1">
            <a:off x="14453315" y="7502494"/>
            <a:ext cx="4259539" cy="4413234"/>
          </a:xfrm>
          <a:custGeom>
            <a:avLst/>
            <a:gdLst/>
            <a:ahLst/>
            <a:cxnLst/>
            <a:rect l="l" t="t" r="r" b="b"/>
            <a:pathLst>
              <a:path w="4259539" h="4413234">
                <a:moveTo>
                  <a:pt x="4259539" y="0"/>
                </a:moveTo>
                <a:lnTo>
                  <a:pt x="0" y="0"/>
                </a:lnTo>
                <a:lnTo>
                  <a:pt x="0" y="4413234"/>
                </a:lnTo>
                <a:lnTo>
                  <a:pt x="4259539" y="4413234"/>
                </a:lnTo>
                <a:lnTo>
                  <a:pt x="4259539" y="0"/>
                </a:lnTo>
                <a:close/>
              </a:path>
            </a:pathLst>
          </a:custGeom>
          <a:blipFill>
            <a:blip r:embed="rId5"/>
            <a:stretch>
              <a:fillRect/>
            </a:stretch>
          </a:blipFill>
        </p:spPr>
      </p:sp>
      <p:sp>
        <p:nvSpPr>
          <p:cNvPr id="5" name="TextBox 5"/>
          <p:cNvSpPr txBox="1"/>
          <p:nvPr/>
        </p:nvSpPr>
        <p:spPr>
          <a:xfrm>
            <a:off x="7703424" y="-367"/>
            <a:ext cx="10312177" cy="3248025"/>
          </a:xfrm>
          <a:prstGeom prst="rect">
            <a:avLst/>
          </a:prstGeom>
        </p:spPr>
        <p:txBody>
          <a:bodyPr lIns="0" tIns="0" rIns="0" bIns="0" rtlCol="0" anchor="t">
            <a:spAutoFit/>
          </a:bodyPr>
          <a:lstStyle/>
          <a:p>
            <a:pPr algn="ctr">
              <a:lnSpc>
                <a:spcPts val="8160"/>
              </a:lnSpc>
            </a:pPr>
            <a:r>
              <a:rPr lang="en-US" sz="6800" spc="340">
                <a:solidFill>
                  <a:srgbClr val="FFFFFF"/>
                </a:solidFill>
                <a:latin typeface="Jua"/>
                <a:ea typeface="Jua"/>
                <a:cs typeface="Jua"/>
                <a:sym typeface="Jua"/>
              </a:rPr>
              <a:t>ЯК ПРАВИЛЬНО ВЕСТИ БЮДЖЕТ?</a:t>
            </a:r>
          </a:p>
          <a:p>
            <a:pPr marL="0" lvl="0" indent="0" algn="ctr">
              <a:lnSpc>
                <a:spcPts val="8160"/>
              </a:lnSpc>
              <a:spcBef>
                <a:spcPct val="0"/>
              </a:spcBef>
            </a:pPr>
            <a:endParaRPr lang="en-US" sz="6800" spc="340">
              <a:solidFill>
                <a:srgbClr val="FFFFFF"/>
              </a:solidFill>
              <a:latin typeface="Jua"/>
              <a:ea typeface="Jua"/>
              <a:cs typeface="Jua"/>
              <a:sym typeface="Jua"/>
            </a:endParaRPr>
          </a:p>
        </p:txBody>
      </p:sp>
      <p:sp>
        <p:nvSpPr>
          <p:cNvPr id="6" name="Freeform 6"/>
          <p:cNvSpPr/>
          <p:nvPr/>
        </p:nvSpPr>
        <p:spPr>
          <a:xfrm>
            <a:off x="-1271634" y="6661509"/>
            <a:ext cx="4259539" cy="4413234"/>
          </a:xfrm>
          <a:custGeom>
            <a:avLst/>
            <a:gdLst/>
            <a:ahLst/>
            <a:cxnLst/>
            <a:rect l="l" t="t" r="r" b="b"/>
            <a:pathLst>
              <a:path w="4259539" h="4413234">
                <a:moveTo>
                  <a:pt x="0" y="0"/>
                </a:moveTo>
                <a:lnTo>
                  <a:pt x="4259539" y="0"/>
                </a:lnTo>
                <a:lnTo>
                  <a:pt x="4259539" y="4413233"/>
                </a:lnTo>
                <a:lnTo>
                  <a:pt x="0" y="4413233"/>
                </a:lnTo>
                <a:lnTo>
                  <a:pt x="0" y="0"/>
                </a:lnTo>
                <a:close/>
              </a:path>
            </a:pathLst>
          </a:custGeom>
          <a:blipFill>
            <a:blip r:embed="rId5"/>
            <a:stretch>
              <a:fillRect/>
            </a:stretch>
          </a:blipFill>
        </p:spPr>
      </p:sp>
      <p:sp>
        <p:nvSpPr>
          <p:cNvPr id="7" name="Freeform 7"/>
          <p:cNvSpPr/>
          <p:nvPr/>
        </p:nvSpPr>
        <p:spPr>
          <a:xfrm rot="2860051">
            <a:off x="-6119856" y="633498"/>
            <a:ext cx="7570998" cy="7502170"/>
          </a:xfrm>
          <a:custGeom>
            <a:avLst/>
            <a:gdLst/>
            <a:ahLst/>
            <a:cxnLst/>
            <a:rect l="l" t="t" r="r" b="b"/>
            <a:pathLst>
              <a:path w="7570998" h="7502170">
                <a:moveTo>
                  <a:pt x="0" y="0"/>
                </a:moveTo>
                <a:lnTo>
                  <a:pt x="7570997" y="0"/>
                </a:lnTo>
                <a:lnTo>
                  <a:pt x="7570997" y="7502171"/>
                </a:lnTo>
                <a:lnTo>
                  <a:pt x="0" y="7502171"/>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8" name="Freeform 8"/>
          <p:cNvSpPr/>
          <p:nvPr/>
        </p:nvSpPr>
        <p:spPr>
          <a:xfrm>
            <a:off x="429088" y="638526"/>
            <a:ext cx="5565267" cy="8229600"/>
          </a:xfrm>
          <a:custGeom>
            <a:avLst/>
            <a:gdLst/>
            <a:ahLst/>
            <a:cxnLst/>
            <a:rect l="l" t="t" r="r" b="b"/>
            <a:pathLst>
              <a:path w="5565267" h="8229600">
                <a:moveTo>
                  <a:pt x="0" y="0"/>
                </a:moveTo>
                <a:lnTo>
                  <a:pt x="5565267" y="0"/>
                </a:lnTo>
                <a:lnTo>
                  <a:pt x="5565267" y="8229600"/>
                </a:lnTo>
                <a:lnTo>
                  <a:pt x="0" y="8229600"/>
                </a:lnTo>
                <a:lnTo>
                  <a:pt x="0" y="0"/>
                </a:lnTo>
                <a:close/>
              </a:path>
            </a:pathLst>
          </a:custGeom>
          <a:blipFill>
            <a:blip r:embed="rId8"/>
            <a:stretch>
              <a:fillRect/>
            </a:stretch>
          </a:blipFill>
        </p:spPr>
      </p:sp>
      <p:sp>
        <p:nvSpPr>
          <p:cNvPr id="9" name="Freeform 9"/>
          <p:cNvSpPr/>
          <p:nvPr/>
        </p:nvSpPr>
        <p:spPr>
          <a:xfrm>
            <a:off x="673909" y="441809"/>
            <a:ext cx="1435882" cy="1093881"/>
          </a:xfrm>
          <a:custGeom>
            <a:avLst/>
            <a:gdLst/>
            <a:ahLst/>
            <a:cxnLst/>
            <a:rect l="l" t="t" r="r" b="b"/>
            <a:pathLst>
              <a:path w="1435882" h="1093881">
                <a:moveTo>
                  <a:pt x="0" y="0"/>
                </a:moveTo>
                <a:lnTo>
                  <a:pt x="1435882" y="0"/>
                </a:lnTo>
                <a:lnTo>
                  <a:pt x="1435882" y="1093881"/>
                </a:lnTo>
                <a:lnTo>
                  <a:pt x="0" y="1093881"/>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0" name="Freeform 10"/>
          <p:cNvSpPr/>
          <p:nvPr/>
        </p:nvSpPr>
        <p:spPr>
          <a:xfrm flipH="1">
            <a:off x="2987905" y="8971208"/>
            <a:ext cx="1937215" cy="1475806"/>
          </a:xfrm>
          <a:custGeom>
            <a:avLst/>
            <a:gdLst/>
            <a:ahLst/>
            <a:cxnLst/>
            <a:rect l="l" t="t" r="r" b="b"/>
            <a:pathLst>
              <a:path w="1937215" h="1475806">
                <a:moveTo>
                  <a:pt x="1937215" y="0"/>
                </a:moveTo>
                <a:lnTo>
                  <a:pt x="0" y="0"/>
                </a:lnTo>
                <a:lnTo>
                  <a:pt x="0" y="1475806"/>
                </a:lnTo>
                <a:lnTo>
                  <a:pt x="1937215" y="1475806"/>
                </a:lnTo>
                <a:lnTo>
                  <a:pt x="1937215" y="0"/>
                </a:lnTo>
                <a:close/>
              </a:path>
            </a:pathLst>
          </a:custGeom>
          <a:blipFill>
            <a:blip r:embed="rId9">
              <a:extLst>
                <a:ext uri="{96DAC541-7B7A-43D3-8B79-37D633B846F1}">
                  <asvg:svgBlip xmlns:asvg="http://schemas.microsoft.com/office/drawing/2016/SVG/main" r:embed="rId10"/>
                </a:ext>
              </a:extLst>
            </a:blip>
            <a:stretch>
              <a:fillRect/>
            </a:stretch>
          </a:blipFill>
        </p:spPr>
      </p:sp>
      <p:pic>
        <p:nvPicPr>
          <p:cNvPr id="11" name="Picture 11"/>
          <p:cNvPicPr>
            <a:picLocks noChangeAspect="1"/>
          </p:cNvPicPr>
          <p:nvPr>
            <a:videoFile r:link="rId1"/>
          </p:nvPr>
        </p:nvPicPr>
        <p:blipFill>
          <a:blip r:embed="rId11"/>
          <a:stretch>
            <a:fillRect/>
          </a:stretch>
        </p:blipFill>
        <p:spPr>
          <a:xfrm>
            <a:off x="6349157" y="2695926"/>
            <a:ext cx="11666444" cy="6562374"/>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a:off x="10290163" y="8229600"/>
            <a:ext cx="4037648" cy="4114800"/>
          </a:xfrm>
          <a:custGeom>
            <a:avLst/>
            <a:gdLst/>
            <a:ahLst/>
            <a:cxnLst/>
            <a:rect l="l" t="t" r="r" b="b"/>
            <a:pathLst>
              <a:path w="4037648" h="4114800">
                <a:moveTo>
                  <a:pt x="0" y="0"/>
                </a:moveTo>
                <a:lnTo>
                  <a:pt x="4037647" y="0"/>
                </a:lnTo>
                <a:lnTo>
                  <a:pt x="4037647"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sp>
        <p:nvSpPr>
          <p:cNvPr id="3" name="Freeform 3"/>
          <p:cNvSpPr/>
          <p:nvPr/>
        </p:nvSpPr>
        <p:spPr>
          <a:xfrm rot="7852435">
            <a:off x="-108623" y="-2203213"/>
            <a:ext cx="5766842" cy="5017153"/>
          </a:xfrm>
          <a:custGeom>
            <a:avLst/>
            <a:gdLst/>
            <a:ahLst/>
            <a:cxnLst/>
            <a:rect l="l" t="t" r="r" b="b"/>
            <a:pathLst>
              <a:path w="5766842" h="5017153">
                <a:moveTo>
                  <a:pt x="0" y="0"/>
                </a:moveTo>
                <a:lnTo>
                  <a:pt x="5766842" y="0"/>
                </a:lnTo>
                <a:lnTo>
                  <a:pt x="5766842" y="5017153"/>
                </a:lnTo>
                <a:lnTo>
                  <a:pt x="0" y="5017153"/>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sp>
        <p:nvSpPr>
          <p:cNvPr id="4" name="Freeform 4"/>
          <p:cNvSpPr/>
          <p:nvPr/>
        </p:nvSpPr>
        <p:spPr>
          <a:xfrm rot="-1721908" flipV="1">
            <a:off x="-1815555" y="5653468"/>
            <a:ext cx="6984400" cy="6857411"/>
          </a:xfrm>
          <a:custGeom>
            <a:avLst/>
            <a:gdLst/>
            <a:ahLst/>
            <a:cxnLst/>
            <a:rect l="l" t="t" r="r" b="b"/>
            <a:pathLst>
              <a:path w="6984400" h="6857411">
                <a:moveTo>
                  <a:pt x="0" y="6857410"/>
                </a:moveTo>
                <a:lnTo>
                  <a:pt x="6984400" y="6857410"/>
                </a:lnTo>
                <a:lnTo>
                  <a:pt x="6984400" y="0"/>
                </a:lnTo>
                <a:lnTo>
                  <a:pt x="0" y="0"/>
                </a:lnTo>
                <a:lnTo>
                  <a:pt x="0" y="6857410"/>
                </a:lnTo>
                <a:close/>
              </a:path>
            </a:pathLst>
          </a:custGeom>
          <a:blipFill>
            <a:blip r:embed="rId6">
              <a:extLst>
                <a:ext uri="{96DAC541-7B7A-43D3-8B79-37D633B846F1}">
                  <asvg:svgBlip xmlns:asvg="http://schemas.microsoft.com/office/drawing/2016/SVG/main" r:embed="rId7"/>
                </a:ext>
              </a:extLst>
            </a:blip>
            <a:stretch>
              <a:fillRect/>
            </a:stretch>
          </a:blipFill>
        </p:spPr>
      </p:sp>
      <p:grpSp>
        <p:nvGrpSpPr>
          <p:cNvPr id="5" name="Group 5"/>
          <p:cNvGrpSpPr/>
          <p:nvPr/>
        </p:nvGrpSpPr>
        <p:grpSpPr>
          <a:xfrm>
            <a:off x="181139" y="305363"/>
            <a:ext cx="17861352" cy="9833736"/>
            <a:chOff x="0" y="0"/>
            <a:chExt cx="4704224" cy="2589955"/>
          </a:xfrm>
        </p:grpSpPr>
        <p:sp>
          <p:nvSpPr>
            <p:cNvPr id="6" name="Freeform 6"/>
            <p:cNvSpPr/>
            <p:nvPr/>
          </p:nvSpPr>
          <p:spPr>
            <a:xfrm>
              <a:off x="0" y="0"/>
              <a:ext cx="4704224" cy="2589955"/>
            </a:xfrm>
            <a:custGeom>
              <a:avLst/>
              <a:gdLst/>
              <a:ahLst/>
              <a:cxnLst/>
              <a:rect l="l" t="t" r="r" b="b"/>
              <a:pathLst>
                <a:path w="4704224" h="2589955">
                  <a:moveTo>
                    <a:pt x="22106" y="0"/>
                  </a:moveTo>
                  <a:lnTo>
                    <a:pt x="4682118" y="0"/>
                  </a:lnTo>
                  <a:cubicBezTo>
                    <a:pt x="4687981" y="0"/>
                    <a:pt x="4693604" y="2329"/>
                    <a:pt x="4697749" y="6475"/>
                  </a:cubicBezTo>
                  <a:cubicBezTo>
                    <a:pt x="4701895" y="10620"/>
                    <a:pt x="4704224" y="16243"/>
                    <a:pt x="4704224" y="22106"/>
                  </a:cubicBezTo>
                  <a:lnTo>
                    <a:pt x="4704224" y="2567849"/>
                  </a:lnTo>
                  <a:cubicBezTo>
                    <a:pt x="4704224" y="2573712"/>
                    <a:pt x="4701895" y="2579335"/>
                    <a:pt x="4697749" y="2583480"/>
                  </a:cubicBezTo>
                  <a:cubicBezTo>
                    <a:pt x="4693604" y="2587626"/>
                    <a:pt x="4687981" y="2589955"/>
                    <a:pt x="4682118" y="2589955"/>
                  </a:cubicBezTo>
                  <a:lnTo>
                    <a:pt x="22106" y="2589955"/>
                  </a:lnTo>
                  <a:cubicBezTo>
                    <a:pt x="16243" y="2589955"/>
                    <a:pt x="10620" y="2587626"/>
                    <a:pt x="6475" y="2583480"/>
                  </a:cubicBezTo>
                  <a:cubicBezTo>
                    <a:pt x="2329" y="2579335"/>
                    <a:pt x="0" y="2573712"/>
                    <a:pt x="0" y="2567849"/>
                  </a:cubicBezTo>
                  <a:lnTo>
                    <a:pt x="0" y="22106"/>
                  </a:lnTo>
                  <a:cubicBezTo>
                    <a:pt x="0" y="16243"/>
                    <a:pt x="2329" y="10620"/>
                    <a:pt x="6475" y="6475"/>
                  </a:cubicBezTo>
                  <a:cubicBezTo>
                    <a:pt x="10620" y="2329"/>
                    <a:pt x="16243" y="0"/>
                    <a:pt x="22106" y="0"/>
                  </a:cubicBezTo>
                  <a:close/>
                </a:path>
              </a:pathLst>
            </a:custGeom>
            <a:solidFill>
              <a:srgbClr val="FFD3D3"/>
            </a:solidFill>
          </p:spPr>
        </p:sp>
        <p:sp>
          <p:nvSpPr>
            <p:cNvPr id="7" name="TextBox 7"/>
            <p:cNvSpPr txBox="1"/>
            <p:nvPr/>
          </p:nvSpPr>
          <p:spPr>
            <a:xfrm>
              <a:off x="0" y="-28575"/>
              <a:ext cx="4704224" cy="2618530"/>
            </a:xfrm>
            <a:prstGeom prst="rect">
              <a:avLst/>
            </a:prstGeom>
          </p:spPr>
          <p:txBody>
            <a:bodyPr lIns="50800" tIns="50800" rIns="50800" bIns="50800" rtlCol="0" anchor="ctr"/>
            <a:lstStyle/>
            <a:p>
              <a:pPr algn="ctr">
                <a:lnSpc>
                  <a:spcPts val="2241"/>
                </a:lnSpc>
              </a:pPr>
              <a:endParaRPr/>
            </a:p>
          </p:txBody>
        </p:sp>
      </p:grpSp>
      <p:sp>
        <p:nvSpPr>
          <p:cNvPr id="8" name="TextBox 8"/>
          <p:cNvSpPr txBox="1"/>
          <p:nvPr/>
        </p:nvSpPr>
        <p:spPr>
          <a:xfrm>
            <a:off x="1455660" y="350987"/>
            <a:ext cx="13757121" cy="2340610"/>
          </a:xfrm>
          <a:prstGeom prst="rect">
            <a:avLst/>
          </a:prstGeom>
        </p:spPr>
        <p:txBody>
          <a:bodyPr lIns="0" tIns="0" rIns="0" bIns="0" rtlCol="0" anchor="t">
            <a:spAutoFit/>
          </a:bodyPr>
          <a:lstStyle/>
          <a:p>
            <a:pPr algn="ctr">
              <a:lnSpc>
                <a:spcPts val="5880"/>
              </a:lnSpc>
            </a:pPr>
            <a:r>
              <a:rPr lang="en-US" sz="4200">
                <a:solidFill>
                  <a:srgbClr val="8251B2"/>
                </a:solidFill>
                <a:latin typeface="Fredoka"/>
                <a:ea typeface="Fredoka"/>
                <a:cs typeface="Fredoka"/>
                <a:sym typeface="Fredoka"/>
              </a:rPr>
              <a:t>ПРАКТИЧНІ ІНСТРУМЕНТИ ДЛЯ АНАЛІЗУ ОСОБИСТОГО БЮДЖЕТУ</a:t>
            </a:r>
          </a:p>
          <a:p>
            <a:pPr algn="ctr">
              <a:lnSpc>
                <a:spcPts val="7000"/>
              </a:lnSpc>
              <a:spcBef>
                <a:spcPct val="0"/>
              </a:spcBef>
            </a:pPr>
            <a:endParaRPr lang="en-US" sz="4200">
              <a:solidFill>
                <a:srgbClr val="8251B2"/>
              </a:solidFill>
              <a:latin typeface="Fredoka"/>
              <a:ea typeface="Fredoka"/>
              <a:cs typeface="Fredoka"/>
              <a:sym typeface="Fredoka"/>
            </a:endParaRPr>
          </a:p>
        </p:txBody>
      </p:sp>
      <p:sp>
        <p:nvSpPr>
          <p:cNvPr id="9" name="Freeform 9"/>
          <p:cNvSpPr/>
          <p:nvPr/>
        </p:nvSpPr>
        <p:spPr>
          <a:xfrm>
            <a:off x="16693109" y="2850099"/>
            <a:ext cx="3399683" cy="3731745"/>
          </a:xfrm>
          <a:custGeom>
            <a:avLst/>
            <a:gdLst/>
            <a:ahLst/>
            <a:cxnLst/>
            <a:rect l="l" t="t" r="r" b="b"/>
            <a:pathLst>
              <a:path w="3399683" h="3731745">
                <a:moveTo>
                  <a:pt x="0" y="0"/>
                </a:moveTo>
                <a:lnTo>
                  <a:pt x="3399682" y="0"/>
                </a:lnTo>
                <a:lnTo>
                  <a:pt x="3399682" y="3731745"/>
                </a:lnTo>
                <a:lnTo>
                  <a:pt x="0" y="3731745"/>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sp>
        <p:nvSpPr>
          <p:cNvPr id="10" name="Freeform 10"/>
          <p:cNvSpPr/>
          <p:nvPr/>
        </p:nvSpPr>
        <p:spPr>
          <a:xfrm rot="3592733">
            <a:off x="16663096" y="8088284"/>
            <a:ext cx="3249808" cy="3567231"/>
          </a:xfrm>
          <a:custGeom>
            <a:avLst/>
            <a:gdLst/>
            <a:ahLst/>
            <a:cxnLst/>
            <a:rect l="l" t="t" r="r" b="b"/>
            <a:pathLst>
              <a:path w="3249808" h="3567231">
                <a:moveTo>
                  <a:pt x="0" y="0"/>
                </a:moveTo>
                <a:lnTo>
                  <a:pt x="3249808" y="0"/>
                </a:lnTo>
                <a:lnTo>
                  <a:pt x="3249808" y="3567232"/>
                </a:lnTo>
                <a:lnTo>
                  <a:pt x="0" y="3567232"/>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11" name="Freeform 11"/>
          <p:cNvSpPr/>
          <p:nvPr/>
        </p:nvSpPr>
        <p:spPr>
          <a:xfrm rot="2605431">
            <a:off x="15867932" y="84303"/>
            <a:ext cx="3206293" cy="3519466"/>
          </a:xfrm>
          <a:custGeom>
            <a:avLst/>
            <a:gdLst/>
            <a:ahLst/>
            <a:cxnLst/>
            <a:rect l="l" t="t" r="r" b="b"/>
            <a:pathLst>
              <a:path w="3206293" h="3519466">
                <a:moveTo>
                  <a:pt x="0" y="0"/>
                </a:moveTo>
                <a:lnTo>
                  <a:pt x="3206293" y="0"/>
                </a:lnTo>
                <a:lnTo>
                  <a:pt x="3206293" y="3519466"/>
                </a:lnTo>
                <a:lnTo>
                  <a:pt x="0" y="3519466"/>
                </a:lnTo>
                <a:lnTo>
                  <a:pt x="0" y="0"/>
                </a:lnTo>
                <a:close/>
              </a:path>
            </a:pathLst>
          </a:custGeom>
          <a:blipFill>
            <a:blip r:embed="rId12">
              <a:extLst>
                <a:ext uri="{96DAC541-7B7A-43D3-8B79-37D633B846F1}">
                  <asvg:svgBlip xmlns:asvg="http://schemas.microsoft.com/office/drawing/2016/SVG/main" r:embed="rId13"/>
                </a:ext>
              </a:extLst>
            </a:blip>
            <a:stretch>
              <a:fillRect/>
            </a:stretch>
          </a:blipFill>
        </p:spPr>
      </p:sp>
      <p:sp>
        <p:nvSpPr>
          <p:cNvPr id="12" name="TextBox 12"/>
          <p:cNvSpPr txBox="1"/>
          <p:nvPr/>
        </p:nvSpPr>
        <p:spPr>
          <a:xfrm>
            <a:off x="605167" y="1824986"/>
            <a:ext cx="16654133" cy="10805288"/>
          </a:xfrm>
          <a:prstGeom prst="rect">
            <a:avLst/>
          </a:prstGeom>
        </p:spPr>
        <p:txBody>
          <a:bodyPr lIns="0" tIns="0" rIns="0" bIns="0" rtlCol="0" anchor="t">
            <a:spAutoFit/>
          </a:bodyPr>
          <a:lstStyle/>
          <a:p>
            <a:pPr marL="734055" lvl="1" indent="-367027" algn="l">
              <a:lnSpc>
                <a:spcPts val="4147"/>
              </a:lnSpc>
              <a:buAutoNum type="arabicPeriod"/>
            </a:pPr>
            <a:r>
              <a:rPr lang="en-US" sz="3399" b="1" spc="-139">
                <a:solidFill>
                  <a:srgbClr val="8251B2"/>
                </a:solidFill>
                <a:latin typeface="Aristotelica Pro Bold"/>
                <a:ea typeface="Aristotelica Pro Bold"/>
                <a:cs typeface="Aristotelica Pro Bold"/>
                <a:sym typeface="Aristotelica Pro Bold"/>
              </a:rPr>
              <a:t>Таблиці для сімейного бюджету</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Для того, щоб вести бюджет, вам знадобляться певні інструменти. Один з таких інструментів – таблиці. Ви можете завантажити готові шаблони таблиць або створити свої власні.</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2. Мобільні додатки для фінансового планування</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Мобільні додатки можуть спростити ваше фінансове планування, оскільки вони завжди “під рукою”. Деякі популярні додатки для фінансового планування та контролю витрат включають: </a:t>
            </a:r>
            <a:r>
              <a:rPr lang="en-US" sz="3399" b="1" spc="-139">
                <a:solidFill>
                  <a:srgbClr val="8251B2"/>
                </a:solidFill>
                <a:latin typeface="Aristotelica Pro Bold"/>
                <a:ea typeface="Aristotelica Pro Bold"/>
                <a:cs typeface="Aristotelica Pro Bold"/>
                <a:sym typeface="Aristotelica Pro Bold"/>
                <a:hlinkClick r:id="rId14" tooltip="https://monefy.me/"/>
              </a:rPr>
              <a:t>Monefy</a:t>
            </a:r>
            <a:r>
              <a:rPr lang="en-US" sz="3399" spc="-139">
                <a:solidFill>
                  <a:srgbClr val="8251B2"/>
                </a:solidFill>
                <a:latin typeface="Aristotelica Pro"/>
                <a:ea typeface="Aristotelica Pro"/>
                <a:cs typeface="Aristotelica Pro"/>
                <a:sym typeface="Aristotelica Pro"/>
              </a:rPr>
              <a:t>, </a:t>
            </a:r>
            <a:r>
              <a:rPr lang="en-US" sz="3399" b="1" spc="-139">
                <a:solidFill>
                  <a:srgbClr val="8251B2"/>
                </a:solidFill>
                <a:latin typeface="Aristotelica Pro Bold"/>
                <a:ea typeface="Aristotelica Pro Bold"/>
                <a:cs typeface="Aristotelica Pro Bold"/>
                <a:sym typeface="Aristotelica Pro Bold"/>
                <a:hlinkClick r:id="rId15" tooltip="https://web.budgetbakers.com/"/>
              </a:rPr>
              <a:t>Wallet</a:t>
            </a:r>
            <a:r>
              <a:rPr lang="en-US" sz="3399" spc="-139">
                <a:solidFill>
                  <a:srgbClr val="8251B2"/>
                </a:solidFill>
                <a:latin typeface="Aristotelica Pro"/>
                <a:ea typeface="Aristotelica Pro"/>
                <a:cs typeface="Aristotelica Pro"/>
                <a:sym typeface="Aristotelica Pro"/>
              </a:rPr>
              <a:t>, </a:t>
            </a:r>
            <a:r>
              <a:rPr lang="en-US" sz="3399" b="1" spc="-139">
                <a:solidFill>
                  <a:srgbClr val="8251B2"/>
                </a:solidFill>
                <a:latin typeface="Aristotelica Pro Bold"/>
                <a:ea typeface="Aristotelica Pro Bold"/>
                <a:cs typeface="Aristotelica Pro Bold"/>
                <a:sym typeface="Aristotelica Pro Bold"/>
                <a:hlinkClick r:id="rId16" tooltip="https://moneylover.me/"/>
              </a:rPr>
              <a:t>Money Lover</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3. Онлайн калькулятори для розподілу коштів</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Онлайн калькулятори – це ще один корисний інструмент для аналізу та планування вашого бюджету. Вони допоможуть розрахувати, як розподілити кошти на різні категорії витрат, враховуючи ваші доходи та особисті потреби.</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4. Відстежування витрат: як зберігати чеки та історію покупок</a:t>
            </a:r>
          </a:p>
          <a:p>
            <a:pPr algn="l">
              <a:lnSpc>
                <a:spcPts val="4147"/>
              </a:lnSpc>
            </a:pPr>
            <a:r>
              <a:rPr lang="en-US" sz="3399" b="1" spc="-139">
                <a:solidFill>
                  <a:srgbClr val="8251B2"/>
                </a:solidFill>
                <a:latin typeface="Aristotelica Pro Bold"/>
                <a:ea typeface="Aristotelica Pro Bold"/>
                <a:cs typeface="Aristotelica Pro Bold"/>
                <a:sym typeface="Aristotelica Pro Bold"/>
              </a:rPr>
              <a:t>Відстежування витрат – це ключовий аспект аналізу особистого та сімейного бюджету. Зберігайте чеки або фотографії чеків, вносьте інформацію про покупки в таблиці чи мобільні додатки. Це допоможе вам краще розуміти свої витрати та знайти можливості для економії.</a:t>
            </a:r>
          </a:p>
          <a:p>
            <a:pPr algn="l">
              <a:lnSpc>
                <a:spcPts val="4147"/>
              </a:lnSpc>
            </a:pPr>
            <a:endParaRPr lang="en-US" sz="3399" b="1" spc="-139">
              <a:solidFill>
                <a:srgbClr val="8251B2"/>
              </a:solidFill>
              <a:latin typeface="Aristotelica Pro Bold"/>
              <a:ea typeface="Aristotelica Pro Bold"/>
              <a:cs typeface="Aristotelica Pro Bold"/>
              <a:sym typeface="Aristotelica Pro Bold"/>
            </a:endParaRPr>
          </a:p>
          <a:p>
            <a:pPr algn="l">
              <a:lnSpc>
                <a:spcPts val="4147"/>
              </a:lnSpc>
            </a:pPr>
            <a:endParaRPr lang="en-US" sz="3399" b="1" spc="-139">
              <a:solidFill>
                <a:srgbClr val="8251B2"/>
              </a:solidFill>
              <a:latin typeface="Aristotelica Pro Bold"/>
              <a:ea typeface="Aristotelica Pro Bold"/>
              <a:cs typeface="Aristotelica Pro Bold"/>
              <a:sym typeface="Aristotelica Pro Bold"/>
            </a:endParaRPr>
          </a:p>
          <a:p>
            <a:pPr algn="l">
              <a:lnSpc>
                <a:spcPts val="4147"/>
              </a:lnSpc>
            </a:pPr>
            <a:endParaRPr lang="en-US" sz="3399" b="1" spc="-139">
              <a:solidFill>
                <a:srgbClr val="8251B2"/>
              </a:solidFill>
              <a:latin typeface="Aristotelica Pro Bold"/>
              <a:ea typeface="Aristotelica Pro Bold"/>
              <a:cs typeface="Aristotelica Pro Bold"/>
              <a:sym typeface="Aristotelica Pro Bold"/>
            </a:endParaRPr>
          </a:p>
          <a:p>
            <a:pPr algn="l">
              <a:lnSpc>
                <a:spcPts val="5439"/>
              </a:lnSpc>
            </a:pPr>
            <a:endParaRPr lang="en-US" sz="3399" b="1" spc="-139">
              <a:solidFill>
                <a:srgbClr val="8251B2"/>
              </a:solidFill>
              <a:latin typeface="Aristotelica Pro Bold"/>
              <a:ea typeface="Aristotelica Pro Bold"/>
              <a:cs typeface="Aristotelica Pro Bold"/>
              <a:sym typeface="Aristotelica Pro Bold"/>
            </a:endParaRPr>
          </a:p>
          <a:p>
            <a:pPr marL="0" lvl="0" indent="0" algn="l">
              <a:lnSpc>
                <a:spcPts val="6079"/>
              </a:lnSpc>
            </a:pPr>
            <a:endParaRPr lang="en-US" sz="3399" b="1" spc="-139">
              <a:solidFill>
                <a:srgbClr val="8251B2"/>
              </a:solidFill>
              <a:latin typeface="Aristotelica Pro Bold"/>
              <a:ea typeface="Aristotelica Pro Bold"/>
              <a:cs typeface="Aristotelica Pro Bold"/>
              <a:sym typeface="Aristotelica Pro Bold"/>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8251B2"/>
        </a:solidFill>
        <a:effectLst/>
      </p:bgPr>
    </p:bg>
    <p:spTree>
      <p:nvGrpSpPr>
        <p:cNvPr id="1" name=""/>
        <p:cNvGrpSpPr/>
        <p:nvPr/>
      </p:nvGrpSpPr>
      <p:grpSpPr>
        <a:xfrm>
          <a:off x="0" y="0"/>
          <a:ext cx="0" cy="0"/>
          <a:chOff x="0" y="0"/>
          <a:chExt cx="0" cy="0"/>
        </a:xfrm>
      </p:grpSpPr>
      <p:sp>
        <p:nvSpPr>
          <p:cNvPr id="2" name="Freeform 2"/>
          <p:cNvSpPr/>
          <p:nvPr/>
        </p:nvSpPr>
        <p:spPr>
          <a:xfrm>
            <a:off x="1959355" y="386847"/>
            <a:ext cx="14034482" cy="9513307"/>
          </a:xfrm>
          <a:custGeom>
            <a:avLst/>
            <a:gdLst/>
            <a:ahLst/>
            <a:cxnLst/>
            <a:rect l="l" t="t" r="r" b="b"/>
            <a:pathLst>
              <a:path w="14034482" h="9513307">
                <a:moveTo>
                  <a:pt x="0" y="0"/>
                </a:moveTo>
                <a:lnTo>
                  <a:pt x="14034482" y="0"/>
                </a:lnTo>
                <a:lnTo>
                  <a:pt x="14034482" y="9513306"/>
                </a:lnTo>
                <a:lnTo>
                  <a:pt x="0" y="9513306"/>
                </a:lnTo>
                <a:lnTo>
                  <a:pt x="0" y="0"/>
                </a:lnTo>
                <a:close/>
              </a:path>
            </a:pathLst>
          </a:custGeom>
          <a:blipFill>
            <a:blip r:embed="rId2"/>
            <a:stretch>
              <a:fillRect/>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866</Words>
  <Application>Microsoft Office PowerPoint</Application>
  <PresentationFormat>Довільний</PresentationFormat>
  <Paragraphs>56</Paragraphs>
  <Slides>22</Slides>
  <Notes>2</Notes>
  <HiddenSlides>0</HiddenSlides>
  <MMClips>2</MMClips>
  <ScaleCrop>false</ScaleCrop>
  <HeadingPairs>
    <vt:vector size="6" baseType="variant">
      <vt:variant>
        <vt:lpstr>Використані шрифти</vt:lpstr>
      </vt:variant>
      <vt:variant>
        <vt:i4>9</vt:i4>
      </vt:variant>
      <vt:variant>
        <vt:lpstr>Тема</vt:lpstr>
      </vt:variant>
      <vt:variant>
        <vt:i4>1</vt:i4>
      </vt:variant>
      <vt:variant>
        <vt:lpstr>Заголовки слайдів</vt:lpstr>
      </vt:variant>
      <vt:variant>
        <vt:i4>22</vt:i4>
      </vt:variant>
    </vt:vector>
  </HeadingPairs>
  <TitlesOfParts>
    <vt:vector size="32" baseType="lpstr">
      <vt:lpstr>Aristotelica Pro</vt:lpstr>
      <vt:lpstr>Jua</vt:lpstr>
      <vt:lpstr>Calibri</vt:lpstr>
      <vt:lpstr>Poppins Semi-Bold</vt:lpstr>
      <vt:lpstr>Sugo Classic</vt:lpstr>
      <vt:lpstr>Fredoka</vt:lpstr>
      <vt:lpstr>Quicksand Medium</vt:lpstr>
      <vt:lpstr>Aristotelica Pro Bold</vt:lpstr>
      <vt:lpstr>Arial</vt:lpstr>
      <vt:lpstr>Office Theme</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lpstr>Презентація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Фінанси</dc:title>
  <cp:lastModifiedBy>Клименко Мария</cp:lastModifiedBy>
  <cp:revision>2</cp:revision>
  <dcterms:created xsi:type="dcterms:W3CDTF">2006-08-16T00:00:00Z</dcterms:created>
  <dcterms:modified xsi:type="dcterms:W3CDTF">2025-01-23T10:00:48Z</dcterms:modified>
  <dc:identifier>DAF1dpGJXg4</dc:identifier>
</cp:coreProperties>
</file>