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57" r:id="rId4"/>
    <p:sldId id="259" r:id="rId5"/>
    <p:sldId id="279" r:id="rId6"/>
    <p:sldId id="276" r:id="rId7"/>
    <p:sldId id="272" r:id="rId8"/>
    <p:sldId id="273" r:id="rId9"/>
    <p:sldId id="261" r:id="rId10"/>
    <p:sldId id="258" r:id="rId11"/>
    <p:sldId id="262" r:id="rId12"/>
    <p:sldId id="277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147" autoAdjust="0"/>
    <p:restoredTop sz="94660"/>
  </p:normalViewPr>
  <p:slideViewPr>
    <p:cSldViewPr>
      <p:cViewPr varScale="1">
        <p:scale>
          <a:sx n="110" d="100"/>
          <a:sy n="110" d="100"/>
        </p:scale>
        <p:origin x="167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06.11.2021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microsoft.com/office/2007/relationships/hdphoto" Target="../media/hdphoto1.wdp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BOSS2\Desktop\фони для презентацій\123996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836712"/>
            <a:ext cx="7772400" cy="4824536"/>
          </a:xfrm>
        </p:spPr>
        <p:txBody>
          <a:bodyPr>
            <a:normAutofit/>
          </a:bodyPr>
          <a:lstStyle/>
          <a:p>
            <a:r>
              <a:rPr lang="uk-UA" sz="72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Риторика – </a:t>
            </a:r>
            <a:br>
              <a:rPr lang="uk-UA" sz="72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</a:br>
            <a:r>
              <a:rPr lang="uk-UA" sz="72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наука переконання</a:t>
            </a:r>
            <a:r>
              <a:rPr lang="en-US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/>
            </a:r>
            <a:br>
              <a:rPr lang="en-US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</a:br>
            <a:endParaRPr lang="ru-RU" sz="6000" b="1" dirty="0">
              <a:solidFill>
                <a:srgbClr val="002060"/>
              </a:solidFill>
              <a:effectLst>
                <a:glow rad="1270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285996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BOSS2\Desktop\фони для презентацій\12399616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548680"/>
            <a:ext cx="7772400" cy="5616624"/>
          </a:xfrm>
        </p:spPr>
        <p:txBody>
          <a:bodyPr>
            <a:normAutofit fontScale="90000"/>
          </a:bodyPr>
          <a:lstStyle/>
          <a:p>
            <a:r>
              <a:rPr lang="ru-RU" sz="6000" b="1" dirty="0" err="1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Заняття</a:t>
            </a:r>
            <a:r>
              <a:rPr lang="ru-RU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 </a:t>
            </a:r>
            <a:r>
              <a:rPr lang="ru-RU" sz="6000" b="1" dirty="0" err="1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гуртка</a:t>
            </a:r>
            <a:r>
              <a:rPr lang="ru-RU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 «Альтернатива» </a:t>
            </a:r>
            <a:br>
              <a:rPr lang="ru-RU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</a:br>
            <a:r>
              <a:rPr lang="ru-RU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КПНЗ «МПДЮТ «</a:t>
            </a:r>
            <a:r>
              <a:rPr lang="ru-RU" sz="6000" b="1" dirty="0" err="1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Горицвіт</a:t>
            </a:r>
            <a:r>
              <a:rPr lang="ru-RU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» КМР</a:t>
            </a:r>
            <a:br>
              <a:rPr lang="ru-RU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</a:br>
            <a:r>
              <a:rPr lang="ru-RU" sz="6000" b="1" dirty="0" err="1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керівник</a:t>
            </a:r>
            <a:r>
              <a:rPr lang="ru-RU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 </a:t>
            </a:r>
            <a:r>
              <a:rPr lang="ru-RU" sz="6000" b="1" dirty="0" err="1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гуртка</a:t>
            </a:r>
            <a:r>
              <a:rPr lang="ru-RU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 </a:t>
            </a:r>
            <a:r>
              <a:rPr lang="ru-RU" sz="6000" b="1" dirty="0" err="1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>Л.Солдатенкова</a:t>
            </a:r>
            <a:r>
              <a:rPr lang="en-US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  <a:t/>
            </a:r>
            <a:br>
              <a:rPr lang="en-US" sz="6000" b="1" dirty="0" smtClean="0">
                <a:solidFill>
                  <a:srgbClr val="002060"/>
                </a:solidFill>
                <a:effectLst>
                  <a:glow rad="127000">
                    <a:schemeClr val="bg1"/>
                  </a:glow>
                </a:effectLst>
              </a:rPr>
            </a:br>
            <a:endParaRPr lang="ru-RU" sz="6000" b="1" dirty="0">
              <a:solidFill>
                <a:srgbClr val="002060"/>
              </a:solidFill>
              <a:effectLst>
                <a:glow rad="127000">
                  <a:schemeClr val="bg1"/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699414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188640"/>
            <a:ext cx="8229600" cy="1656184"/>
          </a:xfrm>
        </p:spPr>
        <p:txBody>
          <a:bodyPr>
            <a:normAutofit fontScale="90000"/>
          </a:bodyPr>
          <a:lstStyle/>
          <a:p>
            <a:r>
              <a:rPr lang="uk-UA" sz="4000" b="1" dirty="0" smtClean="0"/>
              <a:t>Наша вітчизняна риторика має коріння ще у дохристиянську епоху.</a:t>
            </a:r>
            <a:br>
              <a:rPr lang="uk-UA" sz="4000" b="1" dirty="0" smtClean="0"/>
            </a:br>
            <a:r>
              <a:rPr lang="uk-UA" sz="4000" b="1" dirty="0" smtClean="0"/>
              <a:t>Велесова </a:t>
            </a:r>
            <a:r>
              <a:rPr lang="uk-UA" sz="4000" b="1" dirty="0" smtClean="0"/>
              <a:t>книга</a:t>
            </a:r>
            <a:endParaRPr lang="ru-RU" sz="4000" b="1" dirty="0"/>
          </a:p>
        </p:txBody>
      </p:sp>
      <p:pic>
        <p:nvPicPr>
          <p:cNvPr id="4100" name="Picture 4" descr="ÐÐ¾Ð²âÑÐ·Ð°Ð½Ðµ Ð·Ð¾Ð±ÑÐ°Ð¶ÐµÐ½Ð½Ñ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>
                        <a14:foregroundMark x1="8623" y1="12053" x2="34106" y2="5461"/>
                        <a14:foregroundMark x1="6306" y1="12053" x2="2317" y2="92090"/>
                        <a14:foregroundMark x1="11583" y1="17891" x2="7851" y2="82486"/>
                        <a14:foregroundMark x1="20206" y1="8098" x2="27542" y2="5461"/>
                        <a14:foregroundMark x1="57014" y1="12806" x2="93050" y2="15819"/>
                        <a14:foregroundMark x1="28057" y1="92090" x2="47876" y2="89642"/>
                        <a14:foregroundMark x1="49678" y1="90207" x2="96782" y2="95104"/>
                        <a14:backgroundMark x1="98842" y1="93974" x2="98842" y2="939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7499" y="1988840"/>
            <a:ext cx="7400925" cy="4608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89700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OSS2\Desktop\фони для презентацій\305dc494eab3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67473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563072" cy="936104"/>
          </a:xfrm>
        </p:spPr>
        <p:txBody>
          <a:bodyPr>
            <a:normAutofit fontScale="90000"/>
          </a:bodyPr>
          <a:lstStyle/>
          <a:p>
            <a:r>
              <a:rPr lang="uk-UA" sz="3500" b="1" dirty="0" smtClean="0"/>
              <a:t>Київська Русь – давньоруська держава 9- 12 століття</a:t>
            </a:r>
            <a:endParaRPr lang="ru-RU" sz="3500" b="1" dirty="0"/>
          </a:p>
        </p:txBody>
      </p:sp>
      <p:pic>
        <p:nvPicPr>
          <p:cNvPr id="4" name="Picture 2" descr="C:\Users\Larisa\Desktop\Риторика презентація\001_Kievan_Rus'_Kyivan_Rus'_Ukraine_map_1220_124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1539" y="1556792"/>
            <a:ext cx="3522429" cy="4545753"/>
          </a:xfrm>
          <a:prstGeom prst="rect">
            <a:avLst/>
          </a:prstGeom>
          <a:noFill/>
        </p:spPr>
      </p:pic>
      <p:pic>
        <p:nvPicPr>
          <p:cNvPr id="5" name="Picture 3" descr="C:\Users\Larisa\Desktop\Риторика презентація\rus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932040" y="1583322"/>
            <a:ext cx="3456384" cy="45099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491215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BOSS2\Desktop\фони для презентацій\305dc494eab3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-27384"/>
            <a:ext cx="9267473" cy="68853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59632" y="476672"/>
            <a:ext cx="6563072" cy="4536504"/>
          </a:xfrm>
        </p:spPr>
        <p:txBody>
          <a:bodyPr>
            <a:normAutofit/>
          </a:bodyPr>
          <a:lstStyle/>
          <a:p>
            <a:r>
              <a:rPr lang="ru-RU" sz="3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ru-RU" sz="3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ru-RU" sz="3600" dirty="0" err="1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Кращі</a:t>
            </a:r>
            <a:r>
              <a:rPr lang="ru-RU" sz="3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художні</a:t>
            </a:r>
            <a:r>
              <a:rPr lang="ru-RU" sz="3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твори </a:t>
            </a:r>
            <a:r>
              <a:rPr lang="ru-RU" sz="36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видатних</a:t>
            </a:r>
            <a:r>
              <a:rPr lang="ru-RU" sz="3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майстрів</a:t>
            </a:r>
            <a:r>
              <a:rPr lang="ru-RU" sz="3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слова ставали </a:t>
            </a:r>
            <a:r>
              <a:rPr lang="ru-RU" sz="36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народними</a:t>
            </a:r>
            <a:r>
              <a:rPr lang="ru-RU" sz="3600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ru-RU" sz="3600" dirty="0" err="1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національними</a:t>
            </a:r>
            <a:r>
              <a:rPr lang="ru-RU" sz="3600" dirty="0" smtClean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3500" b="1" dirty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980728"/>
            <a:ext cx="7416824" cy="2016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954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6" name="Picture 2" descr="C:\Users\Larisa\Desktop\Риторика презентація\загружено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5536" y="548680"/>
            <a:ext cx="3820132" cy="5832648"/>
          </a:xfrm>
          <a:prstGeom prst="rect">
            <a:avLst/>
          </a:prstGeom>
          <a:noFill/>
        </p:spPr>
      </p:pic>
      <p:pic>
        <p:nvPicPr>
          <p:cNvPr id="11267" name="Picture 3" descr="C:\Users\Larisa\Desktop\Риторика презентація\загружено (1)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581" y="548680"/>
            <a:ext cx="4076349" cy="58326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pic>
        <p:nvPicPr>
          <p:cNvPr id="5122" name="Picture 2" descr="C:\Users\Larisa\Desktop\Риторика презентація\004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1520" y="188640"/>
            <a:ext cx="8640960" cy="6480720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6431804" y="5509681"/>
            <a:ext cx="2316660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000" b="1" dirty="0"/>
              <a:t>український </a:t>
            </a:r>
            <a:endParaRPr lang="uk-UA" sz="3000" b="1" dirty="0" smtClean="0"/>
          </a:p>
          <a:p>
            <a:r>
              <a:rPr lang="uk-UA" sz="3000" b="1" dirty="0" err="1" smtClean="0"/>
              <a:t>Арістотель</a:t>
            </a:r>
            <a:endParaRPr lang="uk-UA" sz="30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Larisa\Desktop\Риторика презентація\145457844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9512" y="116632"/>
            <a:ext cx="6264696" cy="33812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147" name="Picture 3" descr="C:\Users\Larisa\Desktop\Риторика презентація\skovoroda_500grn1.jpg"/>
          <p:cNvPicPr>
            <a:picLocks noGrp="1" noChangeAspect="1" noChangeArrowheads="1"/>
          </p:cNvPicPr>
          <p:nvPr>
            <p:ph idx="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06563" y="3617168"/>
            <a:ext cx="6257925" cy="31242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88640"/>
            <a:ext cx="8280920" cy="576064"/>
          </a:xfrm>
        </p:spPr>
        <p:txBody>
          <a:bodyPr>
            <a:noAutofit/>
          </a:bodyPr>
          <a:lstStyle/>
          <a:p>
            <a:r>
              <a:rPr lang="uk-UA" sz="3500" b="1" dirty="0" smtClean="0"/>
              <a:t>Києво-Могилянська академія</a:t>
            </a:r>
            <a:endParaRPr lang="ru-RU" sz="3500" b="1" dirty="0"/>
          </a:p>
        </p:txBody>
      </p:sp>
      <p:pic>
        <p:nvPicPr>
          <p:cNvPr id="6" name="Picture 2" descr="C:\Users\Larisa\Desktop\Риторика презентація\загружено (2)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7944" y="3429000"/>
            <a:ext cx="4884516" cy="325042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Picture 2" descr="C:\Users\Larisa\Desktop\Риторика презентація\2f8d5da6e71e08be9d9575ceda833d79-tmb-750x428xfill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51521" y="892207"/>
            <a:ext cx="5328591" cy="304084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43121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18864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Феофан Прокопович</a:t>
            </a:r>
            <a:endParaRPr lang="ru-RU" b="1" dirty="0"/>
          </a:p>
        </p:txBody>
      </p:sp>
      <p:pic>
        <p:nvPicPr>
          <p:cNvPr id="9218" name="Picture 2" descr="C:\Users\Larisa\Desktop\Риторика презентація\200px-Feofan_Prokopovich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331640" y="1248418"/>
            <a:ext cx="3276364" cy="3980782"/>
          </a:xfrm>
          <a:prstGeom prst="rect">
            <a:avLst/>
          </a:prstGeom>
          <a:noFill/>
        </p:spPr>
      </p:pic>
      <p:pic>
        <p:nvPicPr>
          <p:cNvPr id="6" name="Picture 2" descr="C:\Users\Larisa\Desktop\Риторика презентація\1a12c3bf59633c83a5a4bff40fa2af1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4016" y="4581128"/>
            <a:ext cx="3167844" cy="2111896"/>
          </a:xfrm>
          <a:prstGeom prst="rect">
            <a:avLst/>
          </a:prstGeom>
          <a:noFill/>
        </p:spPr>
      </p:pic>
      <p:pic>
        <p:nvPicPr>
          <p:cNvPr id="3074" name="Picture 2" descr="J:\Риторика як наука переконання\Риторика презентація\2226-8_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992311"/>
            <a:ext cx="3600400" cy="55330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3134600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46646"/>
            <a:ext cx="8229600" cy="850106"/>
          </a:xfrm>
        </p:spPr>
        <p:txBody>
          <a:bodyPr>
            <a:normAutofit/>
          </a:bodyPr>
          <a:lstStyle/>
          <a:p>
            <a:r>
              <a:rPr lang="uk-UA" sz="4000" b="1" dirty="0" smtClean="0">
                <a:ea typeface="Calibri"/>
                <a:cs typeface="Times New Roman"/>
              </a:rPr>
              <a:t>І.Нечуй-Левицький </a:t>
            </a:r>
            <a:endParaRPr lang="ru-RU" sz="4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43608" y="1988840"/>
            <a:ext cx="3960440" cy="2597634"/>
          </a:xfrm>
        </p:spPr>
        <p:txBody>
          <a:bodyPr wrap="square">
            <a:spAutoFit/>
          </a:bodyPr>
          <a:lstStyle/>
          <a:p>
            <a:pPr marL="0" algn="just"/>
            <a:r>
              <a:rPr lang="ru-RU" sz="2200" b="1" dirty="0"/>
              <a:t>XIX ~ XX ст. </a:t>
            </a:r>
            <a:r>
              <a:rPr lang="ru-RU" sz="2200" b="1" dirty="0" err="1"/>
              <a:t>пригніченість</a:t>
            </a:r>
            <a:r>
              <a:rPr lang="ru-RU" sz="2200" b="1" dirty="0"/>
              <a:t> </a:t>
            </a:r>
            <a:r>
              <a:rPr lang="ru-RU" sz="2200" b="1" dirty="0" err="1"/>
              <a:t>українського</a:t>
            </a:r>
            <a:r>
              <a:rPr lang="ru-RU" sz="2200" b="1" dirty="0"/>
              <a:t> </a:t>
            </a:r>
            <a:r>
              <a:rPr lang="ru-RU" sz="2200" b="1" dirty="0" err="1"/>
              <a:t>національного</a:t>
            </a:r>
            <a:r>
              <a:rPr lang="ru-RU" sz="2200" b="1" dirty="0"/>
              <a:t> </a:t>
            </a:r>
            <a:r>
              <a:rPr lang="ru-RU" sz="2200" b="1" dirty="0" err="1"/>
              <a:t>життя</a:t>
            </a:r>
            <a:r>
              <a:rPr lang="ru-RU" sz="2200" b="1" dirty="0"/>
              <a:t> у </a:t>
            </a:r>
            <a:r>
              <a:rPr lang="ru-RU" sz="2200" b="1" dirty="0" err="1"/>
              <a:t>складі</a:t>
            </a:r>
            <a:r>
              <a:rPr lang="ru-RU" sz="2200" b="1" dirty="0"/>
              <a:t> </a:t>
            </a:r>
            <a:r>
              <a:rPr lang="ru-RU" sz="2200" b="1" dirty="0" err="1"/>
              <a:t>Російської</a:t>
            </a:r>
            <a:r>
              <a:rPr lang="ru-RU" sz="2200" b="1" dirty="0"/>
              <a:t> та </a:t>
            </a:r>
            <a:r>
              <a:rPr lang="ru-RU" sz="2200" b="1" dirty="0" err="1"/>
              <a:t>Австро-Угорської</a:t>
            </a:r>
            <a:r>
              <a:rPr lang="ru-RU" sz="2200" b="1" dirty="0"/>
              <a:t> </a:t>
            </a:r>
            <a:r>
              <a:rPr lang="ru-RU" sz="2200" b="1" dirty="0" err="1"/>
              <a:t>монархії</a:t>
            </a:r>
            <a:r>
              <a:rPr lang="ru-RU" sz="2200" b="1" dirty="0"/>
              <a:t> </a:t>
            </a:r>
          </a:p>
          <a:p>
            <a:pPr marL="0" algn="just"/>
            <a:endParaRPr lang="ru-RU" sz="2200" b="1" dirty="0"/>
          </a:p>
          <a:p>
            <a:pPr marL="0" algn="just"/>
            <a:r>
              <a:rPr lang="ru-RU" sz="2200" b="1" dirty="0"/>
              <a:t>"Употребляет мужицкие слова".</a:t>
            </a:r>
          </a:p>
        </p:txBody>
      </p:sp>
      <p:pic>
        <p:nvPicPr>
          <p:cNvPr id="1026" name="Picture 2" descr="Ð ÐµÐ·ÑÐ»ÑÑÐ°Ñ Ð¿Ð¾ÑÑÐºÑ Ð·Ð¾Ð±ÑÐ°Ð¶ÐµÐ½Ñ Ð·Ð° Ð·Ð°Ð¿Ð¸ÑÐ¾Ð¼ &quot;Ð½ÐµÑÑÐ¹-Ð»ÐµÐ²Ð¸ÑÑÐºÐ¸Ð¹&quot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484784"/>
            <a:ext cx="3076554" cy="41764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745674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</p:spPr>
        <p:txBody>
          <a:bodyPr/>
          <a:lstStyle/>
          <a:p>
            <a:r>
              <a:rPr lang="uk-UA" b="1" dirty="0" smtClean="0"/>
              <a:t>М.Грушевський</a:t>
            </a:r>
            <a:endParaRPr lang="uk-UA" b="1" dirty="0"/>
          </a:p>
        </p:txBody>
      </p:sp>
      <p:pic>
        <p:nvPicPr>
          <p:cNvPr id="12290" name="Picture 2" descr="C:\Users\Larisa\Desktop\Риторика презентація\Hrushevskyi_Mykhailo_XX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576" y="1419659"/>
            <a:ext cx="2613248" cy="409757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Прямоугольник 4"/>
          <p:cNvSpPr/>
          <p:nvPr/>
        </p:nvSpPr>
        <p:spPr>
          <a:xfrm>
            <a:off x="3203848" y="1738551"/>
            <a:ext cx="5544616" cy="280076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 err="1" smtClean="0"/>
              <a:t>Після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революції</a:t>
            </a:r>
            <a:r>
              <a:rPr lang="ru-RU" sz="2200" b="1" dirty="0" smtClean="0"/>
              <a:t> 1917 року </a:t>
            </a:r>
            <a:r>
              <a:rPr lang="ru-RU" sz="2200" b="1" dirty="0" err="1" smtClean="0"/>
              <a:t>особливим</a:t>
            </a:r>
            <a:r>
              <a:rPr lang="ru-RU" sz="2200" b="1" dirty="0" smtClean="0"/>
              <a:t> авторитетом </a:t>
            </a:r>
            <a:r>
              <a:rPr lang="ru-RU" sz="2200" b="1" dirty="0" err="1" smtClean="0"/>
              <a:t>користувався</a:t>
            </a:r>
            <a:r>
              <a:rPr lang="ru-RU" sz="2200" b="1" dirty="0" smtClean="0"/>
              <a:t> М. </a:t>
            </a:r>
            <a:r>
              <a:rPr lang="ru-RU" sz="2200" b="1" dirty="0" err="1" smtClean="0"/>
              <a:t>Грушевський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провідний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діяч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держави</a:t>
            </a:r>
            <a:r>
              <a:rPr lang="ru-RU" sz="2200" b="1" dirty="0" smtClean="0"/>
              <a:t> та </a:t>
            </a:r>
            <a:r>
              <a:rPr lang="ru-RU" sz="2200" b="1" dirty="0" err="1" smtClean="0"/>
              <a:t>національної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освіти</a:t>
            </a:r>
            <a:r>
              <a:rPr lang="ru-RU" sz="2200" b="1" dirty="0" smtClean="0"/>
              <a:t>, </a:t>
            </a:r>
            <a:r>
              <a:rPr lang="ru-RU" sz="2200" b="1" dirty="0" err="1" smtClean="0"/>
              <a:t>вчений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і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публіцист</a:t>
            </a:r>
            <a:r>
              <a:rPr lang="ru-RU" sz="2200" b="1" dirty="0" smtClean="0"/>
              <a:t>. </a:t>
            </a:r>
            <a:r>
              <a:rPr lang="ru-RU" sz="2200" b="1" dirty="0" err="1" smtClean="0"/>
              <a:t>М.Грушевський</a:t>
            </a:r>
            <a:r>
              <a:rPr lang="ru-RU" sz="2200" b="1" dirty="0" smtClean="0"/>
              <a:t> </a:t>
            </a:r>
          </a:p>
          <a:p>
            <a:pPr algn="just"/>
            <a:endParaRPr lang="ru-RU" sz="2200" b="1" dirty="0" smtClean="0"/>
          </a:p>
          <a:p>
            <a:pPr algn="just"/>
            <a:endParaRPr lang="ru-RU" sz="2200" b="1" dirty="0" smtClean="0"/>
          </a:p>
          <a:p>
            <a:pPr algn="just"/>
            <a:r>
              <a:rPr lang="ru-RU" sz="2200" b="1" dirty="0" smtClean="0"/>
              <a:t>"Закон </a:t>
            </a:r>
            <a:r>
              <a:rPr lang="ru-RU" sz="2200" b="1" dirty="0" err="1" smtClean="0"/>
              <a:t>Центральної</a:t>
            </a:r>
            <a:r>
              <a:rPr lang="ru-RU" sz="2200" b="1" dirty="0" smtClean="0"/>
              <a:t> Ради про </a:t>
            </a:r>
            <a:r>
              <a:rPr lang="ru-RU" sz="2200" b="1" dirty="0" err="1" smtClean="0"/>
              <a:t>державну</a:t>
            </a:r>
            <a:r>
              <a:rPr lang="ru-RU" sz="2200" b="1" dirty="0" smtClean="0"/>
              <a:t> </a:t>
            </a:r>
            <a:r>
              <a:rPr lang="ru-RU" sz="2200" b="1" dirty="0" err="1" smtClean="0"/>
              <a:t>мову</a:t>
            </a:r>
            <a:r>
              <a:rPr lang="ru-RU" sz="2200" b="1" dirty="0" smtClean="0"/>
              <a:t>", 1918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BOSS2\Desktop\фони для презентацій\présentation-des-affaires-d-3492758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8156"/>
            <a:ext cx="9144000" cy="69168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>
                <a:ea typeface="Calibri"/>
                <a:cs typeface="Times New Roman"/>
              </a:rPr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395537" y="836712"/>
            <a:ext cx="4176463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sz="2800" b="1" dirty="0" smtClean="0"/>
              <a:t>РИТОРИКА -  </a:t>
            </a:r>
          </a:p>
          <a:p>
            <a:r>
              <a:rPr lang="uk-UA" sz="2800" b="1" dirty="0" smtClean="0">
                <a:ea typeface="Calibri"/>
                <a:cs typeface="Times New Roman"/>
              </a:rPr>
              <a:t>від </a:t>
            </a:r>
            <a:r>
              <a:rPr lang="uk-UA" sz="2800" b="1" dirty="0">
                <a:ea typeface="Calibri"/>
                <a:cs typeface="Times New Roman"/>
              </a:rPr>
              <a:t>давньогрецького слова «оратор</a:t>
            </a:r>
            <a:r>
              <a:rPr lang="uk-UA" sz="2800" b="1" dirty="0" smtClean="0">
                <a:ea typeface="Calibri"/>
                <a:cs typeface="Times New Roman"/>
              </a:rPr>
              <a:t>»</a:t>
            </a:r>
          </a:p>
          <a:p>
            <a:r>
              <a:rPr lang="uk-UA" sz="2800" b="1" dirty="0" smtClean="0">
                <a:ea typeface="Calibri"/>
                <a:cs typeface="Times New Roman"/>
              </a:rPr>
              <a:t> </a:t>
            </a:r>
            <a:r>
              <a:rPr lang="uk-UA" sz="2800" b="1" dirty="0">
                <a:ea typeface="Calibri"/>
                <a:cs typeface="Times New Roman"/>
              </a:rPr>
              <a:t>означає теорію ораторського мистецтва, науку </a:t>
            </a:r>
            <a:r>
              <a:rPr lang="uk-UA" sz="2800" b="1" dirty="0" smtClean="0">
                <a:ea typeface="Calibri"/>
                <a:cs typeface="Times New Roman"/>
              </a:rPr>
              <a:t>красномовства</a:t>
            </a:r>
            <a:endParaRPr lang="uk-UA" dirty="0">
              <a:cs typeface="Times New Roman"/>
            </a:endParaRPr>
          </a:p>
          <a:p>
            <a:r>
              <a:rPr lang="uk-UA" dirty="0" smtClean="0"/>
              <a:t>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407634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 smtClean="0"/>
              <a:t>Схема </a:t>
            </a:r>
            <a:r>
              <a:rPr lang="ru-RU" sz="4000" b="1" dirty="0" err="1"/>
              <a:t>публічного</a:t>
            </a:r>
            <a:r>
              <a:rPr lang="ru-RU" sz="4000" b="1" dirty="0"/>
              <a:t> </a:t>
            </a:r>
            <a:r>
              <a:rPr lang="ru-RU" sz="4000" b="1" dirty="0" err="1"/>
              <a:t>виступу</a:t>
            </a:r>
            <a:endParaRPr lang="ru-RU" sz="4000" b="1" dirty="0"/>
          </a:p>
        </p:txBody>
      </p:sp>
      <p:pic>
        <p:nvPicPr>
          <p:cNvPr id="4" name="Объект 3" descr="https://pidruchniki.com/imag/ritor/kolot_rit/image001.jpg"/>
          <p:cNvPicPr>
            <a:picLocks noGrp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556792"/>
            <a:ext cx="7632848" cy="45365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2052561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059832" y="1052736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                </a:t>
            </a:r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1043608" y="1188035"/>
            <a:ext cx="7272808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/>
              <a:t>Оратор </a:t>
            </a:r>
            <a:r>
              <a:rPr lang="ru-RU" sz="2800" b="1" dirty="0"/>
              <a:t>– </a:t>
            </a:r>
            <a:r>
              <a:rPr lang="ru-RU" sz="2800" b="1" dirty="0" err="1"/>
              <a:t>це</a:t>
            </a:r>
            <a:r>
              <a:rPr lang="ru-RU" sz="2800" b="1" dirty="0"/>
              <a:t>  </a:t>
            </a:r>
            <a:r>
              <a:rPr lang="ru-RU" sz="2800" b="1" dirty="0" err="1"/>
              <a:t>людина</a:t>
            </a:r>
            <a:r>
              <a:rPr lang="ru-RU" sz="2800" b="1" dirty="0"/>
              <a:t>, яка </a:t>
            </a:r>
            <a:r>
              <a:rPr lang="ru-RU" sz="2800" b="1" dirty="0" err="1"/>
              <a:t>впливає</a:t>
            </a:r>
            <a:r>
              <a:rPr lang="ru-RU" sz="2800" b="1" dirty="0"/>
              <a:t> на </a:t>
            </a:r>
            <a:r>
              <a:rPr lang="ru-RU" sz="2800" b="1" dirty="0" err="1"/>
              <a:t>інших</a:t>
            </a:r>
            <a:r>
              <a:rPr lang="ru-RU" sz="2800" b="1" dirty="0"/>
              <a:t> людей таким чином, </a:t>
            </a:r>
            <a:r>
              <a:rPr lang="ru-RU" sz="2800" b="1" dirty="0" err="1"/>
              <a:t>щоб</a:t>
            </a:r>
            <a:r>
              <a:rPr lang="ru-RU" sz="2800" b="1" dirty="0"/>
              <a:t> вони </a:t>
            </a:r>
            <a:r>
              <a:rPr lang="ru-RU" sz="2800" b="1" dirty="0" err="1"/>
              <a:t>прийняли</a:t>
            </a:r>
            <a:r>
              <a:rPr lang="ru-RU" sz="2800" b="1" dirty="0"/>
              <a:t> </a:t>
            </a:r>
            <a:r>
              <a:rPr lang="ru-RU" sz="2800" b="1" dirty="0" err="1"/>
              <a:t>певні</a:t>
            </a:r>
            <a:r>
              <a:rPr lang="ru-RU" sz="2800" b="1" dirty="0"/>
              <a:t> </a:t>
            </a:r>
            <a:r>
              <a:rPr lang="ru-RU" sz="2800" b="1" dirty="0" err="1"/>
              <a:t>твердження</a:t>
            </a:r>
            <a:r>
              <a:rPr lang="ru-RU" sz="2800" b="1" dirty="0"/>
              <a:t> </a:t>
            </a:r>
            <a:r>
              <a:rPr lang="ru-RU" sz="2800" b="1" dirty="0" err="1"/>
              <a:t>або</a:t>
            </a:r>
            <a:r>
              <a:rPr lang="ru-RU" sz="2800" b="1" dirty="0"/>
              <a:t> </a:t>
            </a:r>
            <a:r>
              <a:rPr lang="ru-RU" sz="2800" b="1" dirty="0" err="1"/>
              <a:t>виконали</a:t>
            </a:r>
            <a:r>
              <a:rPr lang="ru-RU" sz="2800" b="1" dirty="0"/>
              <a:t> </a:t>
            </a:r>
            <a:r>
              <a:rPr lang="ru-RU" sz="2800" b="1" dirty="0" err="1"/>
              <a:t>певні</a:t>
            </a:r>
            <a:r>
              <a:rPr lang="ru-RU" sz="2800" b="1" dirty="0"/>
              <a:t> </a:t>
            </a:r>
            <a:r>
              <a:rPr lang="ru-RU" sz="2800" b="1" dirty="0" err="1"/>
              <a:t>дії</a:t>
            </a:r>
            <a:r>
              <a:rPr lang="ru-RU" sz="2800" b="1" dirty="0" smtClean="0"/>
              <a:t>.</a:t>
            </a:r>
          </a:p>
          <a:p>
            <a:endParaRPr lang="ru-RU" sz="2800" b="1" dirty="0"/>
          </a:p>
          <a:p>
            <a:r>
              <a:rPr lang="ru-RU" sz="2800" b="1" dirty="0" err="1"/>
              <a:t>Аудиторія</a:t>
            </a:r>
            <a:r>
              <a:rPr lang="ru-RU" sz="2800" b="1" dirty="0"/>
              <a:t> – </a:t>
            </a:r>
            <a:r>
              <a:rPr lang="ru-RU" sz="2800" b="1" dirty="0" err="1"/>
              <a:t>це</a:t>
            </a:r>
            <a:r>
              <a:rPr lang="ru-RU" sz="2800" b="1" dirty="0"/>
              <a:t>  </a:t>
            </a:r>
            <a:r>
              <a:rPr lang="ru-RU" sz="2800" b="1" dirty="0" err="1"/>
              <a:t>група</a:t>
            </a:r>
            <a:r>
              <a:rPr lang="ru-RU" sz="2800" b="1" dirty="0"/>
              <a:t> людей, у думках </a:t>
            </a:r>
            <a:r>
              <a:rPr lang="ru-RU" sz="2800" b="1" dirty="0" err="1"/>
              <a:t>чи</a:t>
            </a:r>
            <a:r>
              <a:rPr lang="ru-RU" sz="2800" b="1" dirty="0"/>
              <a:t> </a:t>
            </a:r>
            <a:r>
              <a:rPr lang="ru-RU" sz="2800" b="1" dirty="0" err="1"/>
              <a:t>поведінці</a:t>
            </a:r>
            <a:r>
              <a:rPr lang="ru-RU" sz="2800" b="1" dirty="0"/>
              <a:t> </a:t>
            </a:r>
            <a:r>
              <a:rPr lang="ru-RU" sz="2800" b="1" dirty="0" err="1"/>
              <a:t>яких</a:t>
            </a:r>
            <a:r>
              <a:rPr lang="ru-RU" sz="2800" b="1" dirty="0"/>
              <a:t> </a:t>
            </a:r>
            <a:r>
              <a:rPr lang="ru-RU" sz="2800" b="1" dirty="0" err="1"/>
              <a:t>мають</a:t>
            </a:r>
            <a:r>
              <a:rPr lang="ru-RU" sz="2800" b="1" dirty="0"/>
              <a:t> </a:t>
            </a:r>
            <a:r>
              <a:rPr lang="ru-RU" sz="2800" b="1" dirty="0" err="1"/>
              <a:t>відбутися</a:t>
            </a:r>
            <a:r>
              <a:rPr lang="ru-RU" sz="2800" b="1" dirty="0"/>
              <a:t> </a:t>
            </a:r>
            <a:r>
              <a:rPr lang="ru-RU" sz="2800" b="1" dirty="0" err="1"/>
              <a:t>зміни</a:t>
            </a:r>
            <a:r>
              <a:rPr lang="ru-RU" sz="2800" b="1" dirty="0"/>
              <a:t>, до </a:t>
            </a:r>
            <a:r>
              <a:rPr lang="ru-RU" sz="2800" b="1" dirty="0" err="1"/>
              <a:t>яких</a:t>
            </a:r>
            <a:r>
              <a:rPr lang="ru-RU" sz="2800" b="1" dirty="0"/>
              <a:t> </a:t>
            </a:r>
            <a:r>
              <a:rPr lang="ru-RU" sz="2800" b="1" dirty="0" err="1"/>
              <a:t>прагне</a:t>
            </a:r>
            <a:r>
              <a:rPr lang="ru-RU" sz="2800" b="1" dirty="0"/>
              <a:t> оратор. </a:t>
            </a:r>
            <a:endParaRPr lang="ru-RU" sz="2800" b="1" dirty="0" smtClean="0"/>
          </a:p>
          <a:p>
            <a:endParaRPr lang="ru-RU" sz="2800" b="1" dirty="0"/>
          </a:p>
          <a:p>
            <a:r>
              <a:rPr lang="ru-RU" sz="2800" b="1" dirty="0" err="1"/>
              <a:t>Промова</a:t>
            </a:r>
            <a:r>
              <a:rPr lang="ru-RU" sz="2800" b="1" dirty="0"/>
              <a:t> – </a:t>
            </a:r>
            <a:r>
              <a:rPr lang="ru-RU" sz="2800" b="1" dirty="0" err="1"/>
              <a:t>це</a:t>
            </a:r>
            <a:r>
              <a:rPr lang="ru-RU" sz="2800" b="1" dirty="0"/>
              <a:t>  </a:t>
            </a:r>
            <a:r>
              <a:rPr lang="ru-RU" sz="2800" b="1" dirty="0" err="1"/>
              <a:t>мовленнєве</a:t>
            </a:r>
            <a:r>
              <a:rPr lang="ru-RU" sz="2800" b="1" dirty="0"/>
              <a:t> </a:t>
            </a:r>
            <a:r>
              <a:rPr lang="ru-RU" sz="2800" b="1" dirty="0" err="1"/>
              <a:t>повідомлення</a:t>
            </a:r>
            <a:r>
              <a:rPr lang="ru-RU" sz="2800" b="1" dirty="0"/>
              <a:t>, з </a:t>
            </a:r>
            <a:r>
              <a:rPr lang="ru-RU" sz="2800" b="1" dirty="0" err="1"/>
              <a:t>яким</a:t>
            </a:r>
            <a:r>
              <a:rPr lang="ru-RU" sz="2800" b="1" dirty="0"/>
              <a:t> оратор </a:t>
            </a:r>
            <a:r>
              <a:rPr lang="ru-RU" sz="2800" b="1" dirty="0" err="1"/>
              <a:t>звертається</a:t>
            </a:r>
            <a:r>
              <a:rPr lang="ru-RU" sz="2800" b="1" dirty="0"/>
              <a:t> до </a:t>
            </a:r>
            <a:r>
              <a:rPr lang="ru-RU" sz="2800" b="1" dirty="0" err="1"/>
              <a:t>аудиторії</a:t>
            </a:r>
            <a:r>
              <a:rPr lang="ru-RU" sz="28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3180131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BOSS2\Desktop\фони для презентацій\fon_pp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36" y="-4786"/>
            <a:ext cx="9183777" cy="686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1124744"/>
            <a:ext cx="8496944" cy="41847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uk-UA" sz="2800" b="1" dirty="0" smtClean="0">
                <a:ea typeface="Calibri"/>
                <a:cs typeface="Times New Roman"/>
              </a:rPr>
              <a:t>ПРИКАЗКИ</a:t>
            </a:r>
          </a:p>
          <a:p>
            <a:pPr lvl="0" algn="ctr">
              <a:lnSpc>
                <a:spcPct val="115000"/>
              </a:lnSpc>
              <a:spcAft>
                <a:spcPts val="0"/>
              </a:spcAft>
            </a:pPr>
            <a:endParaRPr lang="ru-RU" sz="28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2800" b="1" dirty="0">
                <a:ea typeface="Calibri"/>
                <a:cs typeface="Times New Roman"/>
              </a:rPr>
              <a:t>«Не шануй </a:t>
            </a:r>
            <a:r>
              <a:rPr lang="uk-UA" sz="2800" b="1" dirty="0" err="1">
                <a:ea typeface="Calibri"/>
                <a:cs typeface="Times New Roman"/>
              </a:rPr>
              <a:t>піддакувача</a:t>
            </a:r>
            <a:r>
              <a:rPr lang="uk-UA" sz="2800" b="1" dirty="0">
                <a:ea typeface="Calibri"/>
                <a:cs typeface="Times New Roman"/>
              </a:rPr>
              <a:t>, шануй суперечника</a:t>
            </a:r>
            <a:r>
              <a:rPr lang="uk-UA" sz="2800" b="1" dirty="0" smtClean="0">
                <a:ea typeface="Calibri"/>
                <a:cs typeface="Times New Roman"/>
              </a:rPr>
              <a:t>»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28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r>
              <a:rPr lang="uk-UA" sz="2800" b="1" dirty="0">
                <a:ea typeface="Calibri"/>
                <a:cs typeface="Times New Roman"/>
              </a:rPr>
              <a:t>«Нехай буде гречка, аби не </a:t>
            </a:r>
            <a:r>
              <a:rPr lang="uk-UA" sz="2800" b="1" dirty="0" smtClean="0">
                <a:ea typeface="Calibri"/>
                <a:cs typeface="Times New Roman"/>
              </a:rPr>
              <a:t>суперечка!»</a:t>
            </a:r>
          </a:p>
          <a:p>
            <a:pPr marL="457200" algn="ctr">
              <a:lnSpc>
                <a:spcPct val="115000"/>
              </a:lnSpc>
              <a:spcAft>
                <a:spcPts val="0"/>
              </a:spcAft>
            </a:pPr>
            <a:endParaRPr lang="ru-RU" sz="2800" b="1" dirty="0">
              <a:ea typeface="Calibri"/>
              <a:cs typeface="Times New Roman"/>
            </a:endParaRP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uk-UA" sz="2800" b="1" dirty="0">
                <a:ea typeface="Calibri"/>
                <a:cs typeface="Times New Roman"/>
              </a:rPr>
              <a:t>«В суперечці перемагає не той, хто </a:t>
            </a:r>
            <a:r>
              <a:rPr lang="uk-UA" sz="2800" b="1">
                <a:ea typeface="Calibri"/>
                <a:cs typeface="Times New Roman"/>
              </a:rPr>
              <a:t>гарячкує</a:t>
            </a:r>
            <a:r>
              <a:rPr lang="uk-UA" sz="2800" b="1" smtClean="0">
                <a:ea typeface="Calibri"/>
                <a:cs typeface="Times New Roman"/>
              </a:rPr>
              <a:t>,</a:t>
            </a:r>
          </a:p>
          <a:p>
            <a:pPr marL="457200" algn="ctr">
              <a:lnSpc>
                <a:spcPct val="115000"/>
              </a:lnSpc>
              <a:spcAft>
                <a:spcPts val="1000"/>
              </a:spcAft>
            </a:pPr>
            <a:r>
              <a:rPr lang="uk-UA" sz="2800" b="1" smtClean="0">
                <a:ea typeface="Calibri"/>
                <a:cs typeface="Times New Roman"/>
              </a:rPr>
              <a:t> </a:t>
            </a:r>
            <a:r>
              <a:rPr lang="uk-UA" sz="2800" b="1" dirty="0">
                <a:ea typeface="Calibri"/>
                <a:cs typeface="Times New Roman"/>
              </a:rPr>
              <a:t>а той, хто думає»!</a:t>
            </a:r>
            <a:endParaRPr lang="ru-RU" sz="28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3105637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122" name="Picture 2" descr="C:\Users\BOSS2\Desktop\фони для презентацій\fon_pp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236" y="-4786"/>
            <a:ext cx="9183777" cy="6862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95536" y="1124744"/>
            <a:ext cx="8496944" cy="42688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ru-RU" sz="4000" b="1" dirty="0" err="1" smtClean="0">
                <a:ea typeface="Calibri"/>
                <a:cs typeface="Times New Roman"/>
              </a:rPr>
              <a:t>Заборонені</a:t>
            </a:r>
            <a:r>
              <a:rPr lang="ru-RU" sz="4000" b="1" dirty="0" smtClean="0">
                <a:ea typeface="Calibri"/>
                <a:cs typeface="Times New Roman"/>
              </a:rPr>
              <a:t> </a:t>
            </a:r>
            <a:r>
              <a:rPr lang="ru-RU" sz="4000" b="1" dirty="0" err="1">
                <a:ea typeface="Calibri"/>
                <a:cs typeface="Times New Roman"/>
              </a:rPr>
              <a:t>дії</a:t>
            </a:r>
            <a:r>
              <a:rPr lang="ru-RU" sz="4000" b="1" dirty="0">
                <a:ea typeface="Calibri"/>
                <a:cs typeface="Times New Roman"/>
              </a:rPr>
              <a:t> при </a:t>
            </a:r>
            <a:r>
              <a:rPr lang="ru-RU" sz="4000" b="1" dirty="0" err="1">
                <a:ea typeface="Calibri"/>
                <a:cs typeface="Times New Roman"/>
              </a:rPr>
              <a:t>суперечці</a:t>
            </a:r>
            <a:endParaRPr lang="ru-RU" sz="4000" b="1" dirty="0">
              <a:ea typeface="Calibri"/>
              <a:cs typeface="Times New Roman"/>
            </a:endParaRP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b="1" dirty="0" err="1">
                <a:ea typeface="Calibri"/>
                <a:cs typeface="Times New Roman"/>
              </a:rPr>
              <a:t>ображати</a:t>
            </a:r>
            <a:r>
              <a:rPr lang="ru-RU" sz="2800" b="1" dirty="0">
                <a:ea typeface="Calibri"/>
                <a:cs typeface="Times New Roman"/>
              </a:rPr>
              <a:t> один одного </a:t>
            </a:r>
            <a:r>
              <a:rPr lang="ru-RU" sz="2800" b="1" dirty="0" err="1">
                <a:ea typeface="Calibri"/>
                <a:cs typeface="Times New Roman"/>
              </a:rPr>
              <a:t>неприємними</a:t>
            </a:r>
            <a:r>
              <a:rPr lang="ru-RU" sz="2800" b="1" dirty="0">
                <a:ea typeface="Calibri"/>
                <a:cs typeface="Times New Roman"/>
              </a:rPr>
              <a:t> словами, </a:t>
            </a:r>
            <a:r>
              <a:rPr lang="ru-RU" sz="2800" b="1" dirty="0" err="1">
                <a:ea typeface="Calibri"/>
                <a:cs typeface="Times New Roman"/>
              </a:rPr>
              <a:t>бо</a:t>
            </a:r>
            <a:r>
              <a:rPr lang="ru-RU" sz="2800" b="1" dirty="0">
                <a:ea typeface="Calibri"/>
                <a:cs typeface="Times New Roman"/>
              </a:rPr>
              <a:t> </a:t>
            </a:r>
            <a:r>
              <a:rPr lang="ru-RU" sz="2800" b="1" dirty="0" err="1">
                <a:ea typeface="Calibri"/>
                <a:cs typeface="Times New Roman"/>
              </a:rPr>
              <a:t>це</a:t>
            </a:r>
            <a:r>
              <a:rPr lang="ru-RU" sz="2800" b="1" dirty="0">
                <a:ea typeface="Calibri"/>
                <a:cs typeface="Times New Roman"/>
              </a:rPr>
              <a:t> приводить до сварки;</a:t>
            </a: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b="1" dirty="0" err="1">
                <a:ea typeface="Calibri"/>
                <a:cs typeface="Times New Roman"/>
              </a:rPr>
              <a:t>кричати</a:t>
            </a:r>
            <a:r>
              <a:rPr lang="ru-RU" sz="2800" b="1" dirty="0">
                <a:ea typeface="Calibri"/>
                <a:cs typeface="Times New Roman"/>
              </a:rPr>
              <a:t> на </a:t>
            </a:r>
            <a:r>
              <a:rPr lang="ru-RU" sz="2800" b="1" dirty="0" err="1">
                <a:ea typeface="Calibri"/>
                <a:cs typeface="Times New Roman"/>
              </a:rPr>
              <a:t>співрозмовника</a:t>
            </a:r>
            <a:r>
              <a:rPr lang="ru-RU" sz="2800" b="1" dirty="0">
                <a:ea typeface="Calibri"/>
                <a:cs typeface="Times New Roman"/>
              </a:rPr>
              <a:t>  (коли </a:t>
            </a:r>
            <a:r>
              <a:rPr lang="ru-RU" sz="2800" b="1" dirty="0" err="1">
                <a:ea typeface="Calibri"/>
                <a:cs typeface="Times New Roman"/>
              </a:rPr>
              <a:t>співрозмовники</a:t>
            </a:r>
            <a:r>
              <a:rPr lang="ru-RU" sz="2800" b="1" dirty="0">
                <a:ea typeface="Calibri"/>
                <a:cs typeface="Times New Roman"/>
              </a:rPr>
              <a:t> </a:t>
            </a:r>
            <a:r>
              <a:rPr lang="ru-RU" sz="2800" b="1" dirty="0" err="1">
                <a:ea typeface="Calibri"/>
                <a:cs typeface="Times New Roman"/>
              </a:rPr>
              <a:t>роздратовані</a:t>
            </a:r>
            <a:r>
              <a:rPr lang="ru-RU" sz="2800" b="1" dirty="0">
                <a:ea typeface="Calibri"/>
                <a:cs typeface="Times New Roman"/>
              </a:rPr>
              <a:t>, кричать, не </a:t>
            </a:r>
            <a:r>
              <a:rPr lang="ru-RU" sz="2800" b="1" dirty="0" err="1">
                <a:ea typeface="Calibri"/>
                <a:cs typeface="Times New Roman"/>
              </a:rPr>
              <a:t>контролюють</a:t>
            </a:r>
            <a:r>
              <a:rPr lang="ru-RU" sz="2800" b="1" dirty="0">
                <a:ea typeface="Calibri"/>
                <a:cs typeface="Times New Roman"/>
              </a:rPr>
              <a:t> себе, </a:t>
            </a:r>
            <a:r>
              <a:rPr lang="ru-RU" sz="2800" b="1" dirty="0" err="1">
                <a:ea typeface="Calibri"/>
                <a:cs typeface="Times New Roman"/>
              </a:rPr>
              <a:t>тоді</a:t>
            </a:r>
            <a:r>
              <a:rPr lang="ru-RU" sz="2800" b="1" dirty="0">
                <a:ea typeface="Calibri"/>
                <a:cs typeface="Times New Roman"/>
              </a:rPr>
              <a:t> </a:t>
            </a:r>
            <a:r>
              <a:rPr lang="ru-RU" sz="2800" b="1" dirty="0" err="1">
                <a:ea typeface="Calibri"/>
                <a:cs typeface="Times New Roman"/>
              </a:rPr>
              <a:t>найчастіше</a:t>
            </a:r>
            <a:r>
              <a:rPr lang="ru-RU" sz="2800" b="1" dirty="0">
                <a:ea typeface="Calibri"/>
                <a:cs typeface="Times New Roman"/>
              </a:rPr>
              <a:t> вони і не </a:t>
            </a:r>
            <a:r>
              <a:rPr lang="ru-RU" sz="2800" b="1" dirty="0" err="1">
                <a:ea typeface="Calibri"/>
                <a:cs typeface="Times New Roman"/>
              </a:rPr>
              <a:t>чують</a:t>
            </a:r>
            <a:r>
              <a:rPr lang="ru-RU" sz="2800" b="1" dirty="0">
                <a:ea typeface="Calibri"/>
                <a:cs typeface="Times New Roman"/>
              </a:rPr>
              <a:t> один одного);</a:t>
            </a:r>
          </a:p>
          <a:p>
            <a:pPr marL="457200" lvl="0" indent="-457200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Ø"/>
            </a:pPr>
            <a:r>
              <a:rPr lang="ru-RU" sz="2800" b="1" dirty="0" err="1">
                <a:ea typeface="Calibri"/>
                <a:cs typeface="Times New Roman"/>
              </a:rPr>
              <a:t>застосовувати</a:t>
            </a:r>
            <a:r>
              <a:rPr lang="ru-RU" sz="2800" b="1" dirty="0">
                <a:ea typeface="Calibri"/>
                <a:cs typeface="Times New Roman"/>
              </a:rPr>
              <a:t> </a:t>
            </a:r>
            <a:r>
              <a:rPr lang="ru-RU" sz="2800" b="1" dirty="0" err="1">
                <a:ea typeface="Calibri"/>
                <a:cs typeface="Times New Roman"/>
              </a:rPr>
              <a:t>фізичну</a:t>
            </a:r>
            <a:r>
              <a:rPr lang="ru-RU" sz="2800" b="1" dirty="0">
                <a:ea typeface="Calibri"/>
                <a:cs typeface="Times New Roman"/>
              </a:rPr>
              <a:t> силу до </a:t>
            </a:r>
            <a:r>
              <a:rPr lang="ru-RU" sz="2800" b="1" dirty="0" err="1">
                <a:ea typeface="Calibri"/>
                <a:cs typeface="Times New Roman"/>
              </a:rPr>
              <a:t>співрозмовника</a:t>
            </a:r>
            <a:endParaRPr lang="ru-RU" sz="2800" b="1" dirty="0"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64299338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BOSS2\Desktop\фони для презентацій\305dc494eab3.pn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28" y="0"/>
            <a:ext cx="901776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364381"/>
            <a:ext cx="6923112" cy="940966"/>
          </a:xfrm>
        </p:spPr>
        <p:txBody>
          <a:bodyPr/>
          <a:lstStyle/>
          <a:p>
            <a:r>
              <a:rPr lang="uk-UA" b="1" dirty="0" smtClean="0"/>
              <a:t>Сократ</a:t>
            </a:r>
            <a:endParaRPr lang="ru-RU" b="1" dirty="0"/>
          </a:p>
        </p:txBody>
      </p:sp>
      <p:pic>
        <p:nvPicPr>
          <p:cNvPr id="2050" name="Picture 2" descr="J:\Риторика як наука переконання\Риторика презентація\depositphotos_91669714-stock-photo-athens-the-statue-of-socrat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285875"/>
            <a:ext cx="3067050" cy="42862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J:\Риторика як наука переконання\Риторика презентація\cdab487bf35a7d158ad14cf7557e809a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1128" y="2348880"/>
            <a:ext cx="3463280" cy="170518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845568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Ð ÐµÐ·ÑÐ»ÑÑÐ°Ñ Ð¿Ð¾ÑÑÐºÑ Ð·Ð¾Ð±ÑÐ°Ð¶ÐµÐ½Ñ Ð·Ð° Ð·Ð°Ð¿Ð¸ÑÐ¾Ð¼ &quot;Ð°Ð±ÑÑÑÐ°ÐºÑÐ½ÑÐ¹ ÑÐ¾Ð½ Ð´Ð»Ñ Ð¿ÑÐµÐ·ÐµÐ½ÑÐ°ÑÐ¸Ð¸&quot;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-9128"/>
            <a:ext cx="9143392" cy="6867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55776" y="548680"/>
            <a:ext cx="5544616" cy="1426170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>Правила</a:t>
            </a:r>
            <a:br>
              <a:rPr lang="uk-UA" b="1" dirty="0" smtClean="0"/>
            </a:br>
            <a:r>
              <a:rPr lang="uk-UA" b="1" dirty="0" smtClean="0"/>
              <a:t>діалогу-суперечки</a:t>
            </a:r>
            <a:endParaRPr lang="ru-RU" b="1" dirty="0"/>
          </a:p>
        </p:txBody>
      </p:sp>
      <p:pic>
        <p:nvPicPr>
          <p:cNvPr id="7170" name="Picture 2" descr="C:\Users\BOSS2\Desktop\фони для презентацій\ppt-presentation-template-free-download-tomyadsfo-of-professional-ppt-slides-free-download.jpg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166" y="260649"/>
            <a:ext cx="2035610" cy="216023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" y="2690894"/>
            <a:ext cx="8892480" cy="3618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00100" indent="-34290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uk-UA" sz="2400" b="1" dirty="0">
                <a:ea typeface="Calibri"/>
                <a:cs typeface="Times New Roman"/>
              </a:rPr>
              <a:t>Не сперечайся через дрібниці, без причини</a:t>
            </a:r>
            <a:r>
              <a:rPr lang="uk-UA" sz="2400" b="1" dirty="0" smtClean="0">
                <a:ea typeface="Calibri"/>
                <a:cs typeface="Times New Roman"/>
              </a:rPr>
              <a:t>.</a:t>
            </a:r>
          </a:p>
          <a:p>
            <a:pPr marL="800100" indent="-34290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endParaRPr lang="ru-RU" sz="2400" b="1" dirty="0" smtClean="0">
              <a:ea typeface="Calibri"/>
              <a:cs typeface="Times New Roman"/>
            </a:endParaRPr>
          </a:p>
          <a:p>
            <a:pPr marL="800100" indent="-34290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r>
              <a:rPr lang="uk-UA" sz="2400" b="1" dirty="0" smtClean="0">
                <a:ea typeface="Calibri"/>
                <a:cs typeface="Times New Roman"/>
              </a:rPr>
              <a:t>Пам’ятай </a:t>
            </a:r>
            <a:r>
              <a:rPr lang="uk-UA" sz="2400" b="1" dirty="0">
                <a:ea typeface="Calibri"/>
                <a:cs typeface="Times New Roman"/>
              </a:rPr>
              <a:t>завжди про </a:t>
            </a:r>
            <a:r>
              <a:rPr lang="uk-UA" sz="2400" b="1" dirty="0" smtClean="0">
                <a:ea typeface="Calibri"/>
                <a:cs typeface="Times New Roman"/>
              </a:rPr>
              <a:t>що сперечаєшся – предмет суперечки.</a:t>
            </a:r>
          </a:p>
          <a:p>
            <a:pPr marL="800100" indent="-342900" algn="just">
              <a:lnSpc>
                <a:spcPct val="115000"/>
              </a:lnSpc>
              <a:spcAft>
                <a:spcPts val="0"/>
              </a:spcAft>
              <a:buFont typeface="Wingdings" pitchFamily="2" charset="2"/>
              <a:buChar char="v"/>
            </a:pPr>
            <a:endParaRPr lang="ru-RU" sz="2400" b="1" dirty="0" smtClean="0">
              <a:ea typeface="Calibri"/>
              <a:cs typeface="Times New Roman"/>
            </a:endParaRPr>
          </a:p>
          <a:p>
            <a:pPr marL="8001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v"/>
            </a:pPr>
            <a:r>
              <a:rPr lang="uk-UA" sz="2400" b="1" dirty="0" smtClean="0">
                <a:ea typeface="Calibri"/>
                <a:cs typeface="Times New Roman"/>
              </a:rPr>
              <a:t>Май завжди під час суперечки приклади і докази.</a:t>
            </a:r>
          </a:p>
          <a:p>
            <a:pPr marL="800100" indent="-342900" algn="just">
              <a:lnSpc>
                <a:spcPct val="115000"/>
              </a:lnSpc>
              <a:spcAft>
                <a:spcPts val="1000"/>
              </a:spcAft>
              <a:buFont typeface="Wingdings" pitchFamily="2" charset="2"/>
              <a:buChar char="v"/>
            </a:pPr>
            <a:r>
              <a:rPr lang="ru-RU" sz="2400" b="1" dirty="0" err="1">
                <a:ea typeface="Calibri"/>
                <a:cs typeface="Times New Roman"/>
              </a:rPr>
              <a:t>Проводь</a:t>
            </a:r>
            <a:r>
              <a:rPr lang="ru-RU" sz="2400" b="1" dirty="0">
                <a:ea typeface="Calibri"/>
                <a:cs typeface="Times New Roman"/>
              </a:rPr>
              <a:t> </a:t>
            </a:r>
            <a:r>
              <a:rPr lang="ru-RU" sz="2400" b="1" dirty="0" err="1">
                <a:ea typeface="Calibri"/>
                <a:cs typeface="Times New Roman"/>
              </a:rPr>
              <a:t>суперечку</a:t>
            </a:r>
            <a:r>
              <a:rPr lang="ru-RU" sz="2400" b="1" dirty="0">
                <a:ea typeface="Calibri"/>
                <a:cs typeface="Times New Roman"/>
              </a:rPr>
              <a:t> достойно: будь </a:t>
            </a:r>
            <a:r>
              <a:rPr lang="ru-RU" sz="2400" b="1" dirty="0" err="1">
                <a:ea typeface="Calibri"/>
                <a:cs typeface="Times New Roman"/>
              </a:rPr>
              <a:t>спокійним</a:t>
            </a:r>
            <a:r>
              <a:rPr lang="ru-RU" sz="2400" b="1" dirty="0">
                <a:ea typeface="Calibri"/>
                <a:cs typeface="Times New Roman"/>
              </a:rPr>
              <a:t>, </a:t>
            </a:r>
            <a:r>
              <a:rPr lang="ru-RU" sz="2400" b="1" dirty="0" err="1">
                <a:ea typeface="Calibri"/>
                <a:cs typeface="Times New Roman"/>
              </a:rPr>
              <a:t>ввічливим</a:t>
            </a:r>
            <a:r>
              <a:rPr lang="ru-RU" sz="2400" b="1" dirty="0">
                <a:ea typeface="Calibri"/>
                <a:cs typeface="Times New Roman"/>
              </a:rPr>
              <a:t>, </a:t>
            </a:r>
            <a:r>
              <a:rPr lang="ru-RU" sz="2400" b="1" dirty="0" err="1">
                <a:ea typeface="Calibri"/>
                <a:cs typeface="Times New Roman"/>
              </a:rPr>
              <a:t>поважай</a:t>
            </a:r>
            <a:r>
              <a:rPr lang="ru-RU" sz="2400" b="1" dirty="0">
                <a:ea typeface="Calibri"/>
                <a:cs typeface="Times New Roman"/>
              </a:rPr>
              <a:t> </a:t>
            </a:r>
            <a:r>
              <a:rPr lang="ru-RU" sz="2400" b="1" dirty="0" err="1">
                <a:ea typeface="Calibri"/>
                <a:cs typeface="Times New Roman"/>
              </a:rPr>
              <a:t>чужу</a:t>
            </a:r>
            <a:r>
              <a:rPr lang="ru-RU" sz="2400" b="1" dirty="0">
                <a:ea typeface="Calibri"/>
                <a:cs typeface="Times New Roman"/>
              </a:rPr>
              <a:t> думку.</a:t>
            </a:r>
          </a:p>
        </p:txBody>
      </p:sp>
    </p:spTree>
    <p:extLst>
      <p:ext uri="{BB962C8B-B14F-4D97-AF65-F5344CB8AC3E}">
        <p14:creationId xmlns:p14="http://schemas.microsoft.com/office/powerpoint/2010/main" val="277797208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BOSS2\Desktop\фони для презентацій\56b9278ebc18d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4833" y="-28275"/>
            <a:ext cx="9207418" cy="683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b="1" dirty="0" smtClean="0"/>
              <a:t>СКОРОМОВКИ</a:t>
            </a:r>
            <a:endParaRPr lang="ru-RU" b="1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1268760"/>
            <a:ext cx="6480721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400" b="1" dirty="0" err="1"/>
              <a:t>Жовтий</a:t>
            </a:r>
            <a:r>
              <a:rPr lang="ru-RU" sz="2400" b="1" dirty="0"/>
              <a:t> жук купив жилет, джемпер, </a:t>
            </a:r>
            <a:r>
              <a:rPr lang="ru-RU" sz="2400" b="1" dirty="0" err="1"/>
              <a:t>джинси</a:t>
            </a:r>
            <a:r>
              <a:rPr lang="ru-RU" sz="2400" b="1" dirty="0"/>
              <a:t> та жакет</a:t>
            </a:r>
            <a:r>
              <a:rPr lang="ru-RU" sz="2400" b="1" dirty="0" smtClean="0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/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err="1"/>
              <a:t>Летів</a:t>
            </a:r>
            <a:r>
              <a:rPr lang="ru-RU" sz="2400" b="1" dirty="0"/>
              <a:t> </a:t>
            </a:r>
            <a:r>
              <a:rPr lang="ru-RU" sz="2400" b="1" dirty="0" err="1"/>
              <a:t>горобець</a:t>
            </a:r>
            <a:r>
              <a:rPr lang="ru-RU" sz="2400" b="1" dirty="0"/>
              <a:t>, </a:t>
            </a:r>
            <a:r>
              <a:rPr lang="ru-RU" sz="2400" b="1" dirty="0" err="1"/>
              <a:t>сів</a:t>
            </a:r>
            <a:r>
              <a:rPr lang="ru-RU" sz="2400" b="1" dirty="0"/>
              <a:t> на </a:t>
            </a:r>
            <a:r>
              <a:rPr lang="ru-RU" sz="2400" b="1" dirty="0" err="1"/>
              <a:t>хлівець</a:t>
            </a:r>
            <a:r>
              <a:rPr lang="ru-RU" sz="2400" b="1" dirty="0"/>
              <a:t>, а як </a:t>
            </a:r>
            <a:r>
              <a:rPr lang="ru-RU" sz="2400" b="1" dirty="0" err="1"/>
              <a:t>вийшов</a:t>
            </a:r>
            <a:r>
              <a:rPr lang="ru-RU" sz="2400" b="1" dirty="0"/>
              <a:t> </a:t>
            </a:r>
            <a:r>
              <a:rPr lang="ru-RU" sz="2400" b="1" dirty="0" err="1"/>
              <a:t>стрілець</a:t>
            </a:r>
            <a:r>
              <a:rPr lang="ru-RU" sz="2400" b="1" dirty="0"/>
              <a:t>, то </a:t>
            </a:r>
            <a:r>
              <a:rPr lang="ru-RU" sz="2400" b="1" dirty="0" err="1"/>
              <a:t>утік</a:t>
            </a:r>
            <a:r>
              <a:rPr lang="ru-RU" sz="2400" b="1" dirty="0"/>
              <a:t> </a:t>
            </a:r>
            <a:r>
              <a:rPr lang="ru-RU" sz="2400" b="1" dirty="0" err="1"/>
              <a:t>горобець</a:t>
            </a:r>
            <a:r>
              <a:rPr lang="ru-RU" sz="2400" b="1" dirty="0" smtClean="0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/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На </a:t>
            </a:r>
            <a:r>
              <a:rPr lang="ru-RU" sz="2400" b="1" dirty="0" err="1"/>
              <a:t>полиці</a:t>
            </a:r>
            <a:r>
              <a:rPr lang="ru-RU" sz="2400" b="1" dirty="0"/>
              <a:t> в </a:t>
            </a:r>
            <a:r>
              <a:rPr lang="ru-RU" sz="2400" b="1" dirty="0" err="1"/>
              <a:t>коробиці</a:t>
            </a:r>
            <a:r>
              <a:rPr lang="ru-RU" sz="2400" b="1" dirty="0"/>
              <a:t> </a:t>
            </a:r>
            <a:r>
              <a:rPr lang="ru-RU" sz="2400" b="1" dirty="0" err="1"/>
              <a:t>півкороваю</a:t>
            </a:r>
            <a:r>
              <a:rPr lang="ru-RU" sz="2400" b="1" dirty="0"/>
              <a:t> і </a:t>
            </a:r>
            <a:r>
              <a:rPr lang="ru-RU" sz="2400" b="1" dirty="0" err="1"/>
              <a:t>паляниця</a:t>
            </a:r>
            <a:r>
              <a:rPr lang="ru-RU" sz="2400" b="1" dirty="0" smtClean="0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/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 err="1"/>
              <a:t>Сів</a:t>
            </a:r>
            <a:r>
              <a:rPr lang="ru-RU" sz="2400" b="1" dirty="0"/>
              <a:t> шпак на </a:t>
            </a:r>
            <a:r>
              <a:rPr lang="ru-RU" sz="2400" b="1" dirty="0" err="1"/>
              <a:t>шпаківню</a:t>
            </a:r>
            <a:r>
              <a:rPr lang="ru-RU" sz="2400" b="1" dirty="0"/>
              <a:t>, </a:t>
            </a:r>
            <a:r>
              <a:rPr lang="ru-RU" sz="2400" b="1" dirty="0" err="1"/>
              <a:t>заспівав</a:t>
            </a:r>
            <a:r>
              <a:rPr lang="ru-RU" sz="2400" b="1" dirty="0"/>
              <a:t> шпак </a:t>
            </a:r>
            <a:r>
              <a:rPr lang="ru-RU" sz="2400" b="1" dirty="0" err="1"/>
              <a:t>півню</a:t>
            </a:r>
            <a:r>
              <a:rPr lang="ru-RU" sz="2400" b="1" dirty="0"/>
              <a:t>: </a:t>
            </a:r>
            <a:r>
              <a:rPr lang="ru-RU" sz="2400" b="1" dirty="0" err="1"/>
              <a:t>ти</a:t>
            </a:r>
            <a:r>
              <a:rPr lang="ru-RU" sz="2400" b="1" dirty="0"/>
              <a:t> не </a:t>
            </a:r>
            <a:r>
              <a:rPr lang="ru-RU" sz="2400" b="1" dirty="0" err="1"/>
              <a:t>вмієш</a:t>
            </a:r>
            <a:r>
              <a:rPr lang="ru-RU" sz="2400" b="1" dirty="0"/>
              <a:t> так як я, так як </a:t>
            </a:r>
            <a:r>
              <a:rPr lang="ru-RU" sz="2400" b="1" dirty="0" err="1"/>
              <a:t>ти</a:t>
            </a:r>
            <a:r>
              <a:rPr lang="ru-RU" sz="2400" b="1" dirty="0"/>
              <a:t> не </a:t>
            </a:r>
            <a:r>
              <a:rPr lang="ru-RU" sz="2400" b="1" dirty="0" err="1"/>
              <a:t>вмію</a:t>
            </a:r>
            <a:r>
              <a:rPr lang="ru-RU" sz="2400" b="1" dirty="0"/>
              <a:t> </a:t>
            </a:r>
            <a:r>
              <a:rPr lang="ru-RU" sz="2400" b="1"/>
              <a:t>я</a:t>
            </a:r>
            <a:r>
              <a:rPr lang="ru-RU" sz="2400" b="1" smtClean="0"/>
              <a:t>.</a:t>
            </a:r>
          </a:p>
          <a:p>
            <a:pPr marL="342900" indent="-342900">
              <a:buFont typeface="Wingdings" pitchFamily="2" charset="2"/>
              <a:buChar char="Ø"/>
            </a:pPr>
            <a:endParaRPr lang="ru-RU" sz="2400" b="1" dirty="0"/>
          </a:p>
          <a:p>
            <a:pPr marL="342900" indent="-342900">
              <a:buFont typeface="Wingdings" pitchFamily="2" charset="2"/>
              <a:buChar char="Ø"/>
            </a:pPr>
            <a:r>
              <a:rPr lang="ru-RU" sz="2400" b="1" dirty="0"/>
              <a:t>У нас на </a:t>
            </a:r>
            <a:r>
              <a:rPr lang="ru-RU" sz="2400" b="1" dirty="0" err="1"/>
              <a:t>дворі</a:t>
            </a:r>
            <a:r>
              <a:rPr lang="ru-RU" sz="2400" b="1" dirty="0"/>
              <a:t> погода </a:t>
            </a:r>
            <a:r>
              <a:rPr lang="ru-RU" sz="2400" b="1" dirty="0" err="1"/>
              <a:t>розмокропогодилась</a:t>
            </a:r>
            <a:r>
              <a:rPr lang="ru-RU" sz="2400" b="1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77765954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</TotalTime>
  <Words>330</Words>
  <Application>Microsoft Office PowerPoint</Application>
  <PresentationFormat>Экран (4:3)</PresentationFormat>
  <Paragraphs>60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Calibri</vt:lpstr>
      <vt:lpstr>Times New Roman</vt:lpstr>
      <vt:lpstr>Wingdings</vt:lpstr>
      <vt:lpstr>Тема Office</vt:lpstr>
      <vt:lpstr>Риторика –  наука переконання </vt:lpstr>
      <vt:lpstr>Заняття гуртка «Альтернатива»  КПНЗ «МПДЮТ «Горицвіт» КМР керівник гуртка Л.Солдатенкова </vt:lpstr>
      <vt:lpstr>Наша вітчизняна риторика має коріння ще у дохристиянську епоху. Велесова книга</vt:lpstr>
      <vt:lpstr>Київська Русь – давньоруська держава 9- 12 століття</vt:lpstr>
      <vt:lpstr>    Кращі художні твори видатних майстрів слова ставали народними, національними. </vt:lpstr>
      <vt:lpstr>Презентация PowerPoint</vt:lpstr>
      <vt:lpstr>Презентация PowerPoint</vt:lpstr>
      <vt:lpstr>Презентация PowerPoint</vt:lpstr>
      <vt:lpstr>Києво-Могилянська академія</vt:lpstr>
      <vt:lpstr>Феофан Прокопович</vt:lpstr>
      <vt:lpstr>І.Нечуй-Левицький </vt:lpstr>
      <vt:lpstr>М.Грушевський</vt:lpstr>
      <vt:lpstr> </vt:lpstr>
      <vt:lpstr>Схема публічного виступу</vt:lpstr>
      <vt:lpstr>Презентация PowerPoint</vt:lpstr>
      <vt:lpstr>Презентация PowerPoint</vt:lpstr>
      <vt:lpstr>Презентация PowerPoint</vt:lpstr>
      <vt:lpstr>Сократ</vt:lpstr>
      <vt:lpstr>Правила діалогу-суперечки</vt:lpstr>
      <vt:lpstr>СКОРОМОВКИ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Риторика –  наука переконання</dc:title>
  <dc:creator>BOSS2</dc:creator>
  <cp:lastModifiedBy>Larisa</cp:lastModifiedBy>
  <cp:revision>42</cp:revision>
  <dcterms:created xsi:type="dcterms:W3CDTF">2019-02-07T07:56:21Z</dcterms:created>
  <dcterms:modified xsi:type="dcterms:W3CDTF">2021-11-06T07:00:58Z</dcterms:modified>
</cp:coreProperties>
</file>