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7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Borsok" charset="1" panose="02000503000000020002"/>
      <p:regular r:id="rId20"/>
    </p:embeddedFont>
    <p:embeddedFont>
      <p:font typeface="Azbuka03_D" charset="1" panose="02000605000000020002"/>
      <p:regular r:id="rId21"/>
    </p:embeddedFont>
    <p:embeddedFont>
      <p:font typeface="Waldemar" charset="1" panose="00000000000000000000"/>
      <p:regular r:id="rId23"/>
    </p:embeddedFont>
    <p:embeddedFont>
      <p:font typeface="Overpass Light" charset="1" panose="0000040000000000000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notesMasters/notesMaster1.xml" Type="http://schemas.openxmlformats.org/officeDocument/2006/relationships/notesMaster"/><Relationship Id="rId18" Target="theme/theme2.xml" Type="http://schemas.openxmlformats.org/officeDocument/2006/relationships/theme"/><Relationship Id="rId19" Target="notesSlides/notesSlide1.xml" Type="http://schemas.openxmlformats.org/officeDocument/2006/relationships/notes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notesSlides/notesSlide2.xml" Type="http://schemas.openxmlformats.org/officeDocument/2006/relationships/notesSlide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notesSlides/notesSlide3.xml" Type="http://schemas.openxmlformats.org/officeDocument/2006/relationships/notesSlide"/><Relationship Id="rId26" Target="notesSlides/notesSlide4.xml" Type="http://schemas.openxmlformats.org/officeDocument/2006/relationships/notesSlide"/><Relationship Id="rId27" Target="notesSlides/notesSlide5.xml" Type="http://schemas.openxmlformats.org/officeDocument/2006/relationships/notesSlide"/><Relationship Id="rId28" Target="notesSlides/notesSlide6.xml" Type="http://schemas.openxmlformats.org/officeDocument/2006/relationships/notesSlide"/><Relationship Id="rId29" Target="notesSlides/notesSlide7.xml" Type="http://schemas.openxmlformats.org/officeDocument/2006/relationships/notesSlide"/><Relationship Id="rId3" Target="viewProps.xml" Type="http://schemas.openxmlformats.org/officeDocument/2006/relationships/viewProps"/><Relationship Id="rId30" Target="notesSlides/notesSlide8.xml" Type="http://schemas.openxmlformats.org/officeDocument/2006/relationships/notesSlide"/><Relationship Id="rId31" Target="notesSlides/notesSlide9.xml" Type="http://schemas.openxmlformats.org/officeDocument/2006/relationships/notesSlide"/><Relationship Id="rId32" Target="notesSlides/notesSlide10.xml" Type="http://schemas.openxmlformats.org/officeDocument/2006/relationships/notesSlide"/><Relationship Id="rId33" Target="notesSlides/notesSlide11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0.png" Type="http://schemas.openxmlformats.org/officeDocument/2006/relationships/image"/><Relationship Id="rId4" Target="../media/image1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12.png" Type="http://schemas.openxmlformats.org/officeDocument/2006/relationships/image"/><Relationship Id="rId4" Target="../media/image13.png" Type="http://schemas.openxmlformats.org/officeDocument/2006/relationships/image"/><Relationship Id="rId5" Target="../media/image14.png" Type="http://schemas.openxmlformats.org/officeDocument/2006/relationships/image"/><Relationship Id="rId6" Target="../media/image1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8.png" Type="http://schemas.openxmlformats.org/officeDocument/2006/relationships/image"/><Relationship Id="rId6" Target="../media/image19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2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21.png" Type="http://schemas.openxmlformats.org/officeDocument/2006/relationships/image"/><Relationship Id="rId4" Target="../media/image2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23.pn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26.png" Type="http://schemas.openxmlformats.org/officeDocument/2006/relationships/image"/><Relationship Id="rId4" Target="../media/image27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1.xml" Type="http://schemas.openxmlformats.org/officeDocument/2006/relationships/notesSlide"/><Relationship Id="rId3" Target="../media/image28.png" Type="http://schemas.openxmlformats.org/officeDocument/2006/relationships/image"/><Relationship Id="rId4" Target="../media/image2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813774" y="2908124"/>
            <a:ext cx="9445526" cy="2039570"/>
            <a:chOff x="0" y="0"/>
            <a:chExt cx="12594035" cy="271942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594035" cy="2719427"/>
            </a:xfrm>
            <a:custGeom>
              <a:avLst/>
              <a:gdLst/>
              <a:ahLst/>
              <a:cxnLst/>
              <a:rect r="r" b="b" t="t" l="l"/>
              <a:pathLst>
                <a:path h="2719427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2719427"/>
                  </a:lnTo>
                  <a:lnTo>
                    <a:pt x="0" y="27194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12594035" cy="27670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9556"/>
                </a:lnSpc>
              </a:pPr>
              <a:r>
                <a:rPr lang="en-US" sz="7662">
                  <a:solidFill>
                    <a:srgbClr val="1A3328"/>
                  </a:solidFill>
                  <a:latin typeface="Borsok"/>
                  <a:ea typeface="Borsok"/>
                  <a:cs typeface="Borsok"/>
                  <a:sym typeface="Borsok"/>
                </a:rPr>
                <a:t>День батарейки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526200" y="9647935"/>
            <a:ext cx="463154" cy="463154"/>
            <a:chOff x="0" y="0"/>
            <a:chExt cx="617538" cy="61753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17601" cy="617601"/>
            </a:xfrm>
            <a:custGeom>
              <a:avLst/>
              <a:gdLst/>
              <a:ahLst/>
              <a:cxnLst/>
              <a:rect r="r" b="b" t="t" l="l"/>
              <a:pathLst>
                <a:path h="617601" w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2" id="12" descr="preencoded.png"/>
          <p:cNvSpPr/>
          <p:nvPr/>
        </p:nvSpPr>
        <p:spPr>
          <a:xfrm flipH="false" flipV="false" rot="0">
            <a:off x="9526200" y="9709400"/>
            <a:ext cx="434579" cy="434579"/>
          </a:xfrm>
          <a:custGeom>
            <a:avLst/>
            <a:gdLst/>
            <a:ahLst/>
            <a:cxnLst/>
            <a:rect r="r" b="b" t="t" l="l"/>
            <a:pathLst>
              <a:path h="434579" w="434579">
                <a:moveTo>
                  <a:pt x="0" y="0"/>
                </a:moveTo>
                <a:lnTo>
                  <a:pt x="434579" y="0"/>
                </a:lnTo>
                <a:lnTo>
                  <a:pt x="434579" y="434579"/>
                </a:lnTo>
                <a:lnTo>
                  <a:pt x="0" y="4345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0160058" y="9647935"/>
            <a:ext cx="5764798" cy="645488"/>
            <a:chOff x="0" y="0"/>
            <a:chExt cx="7686398" cy="86065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686398" cy="860651"/>
            </a:xfrm>
            <a:custGeom>
              <a:avLst/>
              <a:gdLst/>
              <a:ahLst/>
              <a:cxnLst/>
              <a:rect r="r" b="b" t="t" l="l"/>
              <a:pathLst>
                <a:path h="860651" w="7686398">
                  <a:moveTo>
                    <a:pt x="0" y="0"/>
                  </a:moveTo>
                  <a:lnTo>
                    <a:pt x="7686398" y="0"/>
                  </a:lnTo>
                  <a:lnTo>
                    <a:pt x="7686398" y="860651"/>
                  </a:lnTo>
                  <a:lnTo>
                    <a:pt x="0" y="8606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76200"/>
              <a:ext cx="7686398" cy="93685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861"/>
                </a:lnSpc>
              </a:pPr>
              <a:r>
                <a:rPr lang="en-US" sz="3449">
                  <a:solidFill>
                    <a:srgbClr val="3B4E4E"/>
                  </a:solidFill>
                  <a:latin typeface="Azbuka03_D"/>
                  <a:ea typeface="Azbuka03_D"/>
                  <a:cs typeface="Azbuka03_D"/>
                  <a:sym typeface="Azbuka03_D"/>
                </a:rPr>
                <a:t>Анна Анатоліївна Тимченко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0800660" y="5143500"/>
            <a:ext cx="4374933" cy="4504435"/>
          </a:xfrm>
          <a:custGeom>
            <a:avLst/>
            <a:gdLst/>
            <a:ahLst/>
            <a:cxnLst/>
            <a:rect r="r" b="b" t="t" l="l"/>
            <a:pathLst>
              <a:path h="4504435" w="4374933">
                <a:moveTo>
                  <a:pt x="0" y="0"/>
                </a:moveTo>
                <a:lnTo>
                  <a:pt x="4374933" y="0"/>
                </a:lnTo>
                <a:lnTo>
                  <a:pt x="4374933" y="4504435"/>
                </a:lnTo>
                <a:lnTo>
                  <a:pt x="0" y="45044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8936870" y="138656"/>
            <a:ext cx="6655993" cy="2712317"/>
          </a:xfrm>
          <a:custGeom>
            <a:avLst/>
            <a:gdLst/>
            <a:ahLst/>
            <a:cxnLst/>
            <a:rect r="r" b="b" t="t" l="l"/>
            <a:pathLst>
              <a:path h="2712317" w="6655993">
                <a:moveTo>
                  <a:pt x="0" y="0"/>
                </a:moveTo>
                <a:lnTo>
                  <a:pt x="6655992" y="0"/>
                </a:lnTo>
                <a:lnTo>
                  <a:pt x="6655992" y="2712318"/>
                </a:lnTo>
                <a:lnTo>
                  <a:pt x="0" y="271231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7850237" y="1568958"/>
            <a:ext cx="9445526" cy="2848467"/>
            <a:chOff x="0" y="0"/>
            <a:chExt cx="12594035" cy="37979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594035" cy="3797956"/>
            </a:xfrm>
            <a:custGeom>
              <a:avLst/>
              <a:gdLst/>
              <a:ahLst/>
              <a:cxnLst/>
              <a:rect r="r" b="b" t="t" l="l"/>
              <a:pathLst>
                <a:path h="3797956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3797956"/>
                  </a:lnTo>
                  <a:lnTo>
                    <a:pt x="0" y="37979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12594035" cy="38551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День батарейки: історія та цікаві факти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850237" y="4775583"/>
            <a:ext cx="9445526" cy="5147546"/>
            <a:chOff x="0" y="0"/>
            <a:chExt cx="12594035" cy="686339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594035" cy="6863394"/>
            </a:xfrm>
            <a:custGeom>
              <a:avLst/>
              <a:gdLst/>
              <a:ahLst/>
              <a:cxnLst/>
              <a:rect r="r" b="b" t="t" l="l"/>
              <a:pathLst>
                <a:path h="6863394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6863394"/>
                  </a:lnTo>
                  <a:lnTo>
                    <a:pt x="0" y="68633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0"/>
              <a:ext cx="12594035" cy="705389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539"/>
                </a:lnSpc>
              </a:pPr>
              <a:r>
                <a:rPr lang="en-US" sz="27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 День батарейки – це чудова нагода дізнатися більше про маленький, але надзвичайно важливий винахід, який вплинув на наше життя. Відзначається він щороку 18 лютого, і присвячений винаходу першої хімічної батареї. У цій презентації ми зануримося в історію створення батарейки, дізнаємося про цікаві факти та розглянемо, як вони рятують життя і навіть використовуються в космосі. Приєднуйтесь до нас у цій захопливій подорожі!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0" y="46604"/>
            <a:ext cx="7006587" cy="10240396"/>
          </a:xfrm>
          <a:custGeom>
            <a:avLst/>
            <a:gdLst/>
            <a:ahLst/>
            <a:cxnLst/>
            <a:rect r="r" b="b" t="t" l="l"/>
            <a:pathLst>
              <a:path h="10240396" w="7006587">
                <a:moveTo>
                  <a:pt x="0" y="0"/>
                </a:moveTo>
                <a:lnTo>
                  <a:pt x="7006587" y="0"/>
                </a:lnTo>
                <a:lnTo>
                  <a:pt x="7006587" y="10240396"/>
                </a:lnTo>
                <a:lnTo>
                  <a:pt x="0" y="102403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92238" y="1211610"/>
            <a:ext cx="9445526" cy="2848467"/>
            <a:chOff x="0" y="0"/>
            <a:chExt cx="12594035" cy="379795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594035" cy="3797956"/>
            </a:xfrm>
            <a:custGeom>
              <a:avLst/>
              <a:gdLst/>
              <a:ahLst/>
              <a:cxnLst/>
              <a:rect r="r" b="b" t="t" l="l"/>
              <a:pathLst>
                <a:path h="3797956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3797956"/>
                  </a:lnTo>
                  <a:lnTo>
                    <a:pt x="0" y="37979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2594035" cy="38551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Алессандро Вольта: батько електричної батареї</a:t>
              </a:r>
            </a:p>
          </p:txBody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992238" y="4294734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19" y="0"/>
                </a:lnTo>
                <a:lnTo>
                  <a:pt x="708719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92238" y="5286970"/>
            <a:ext cx="3544044" cy="595554"/>
            <a:chOff x="0" y="0"/>
            <a:chExt cx="4725392" cy="794071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725392" cy="794071"/>
            </a:xfrm>
            <a:custGeom>
              <a:avLst/>
              <a:gdLst/>
              <a:ahLst/>
              <a:cxnLst/>
              <a:rect r="r" b="b" t="t" l="l"/>
              <a:pathLst>
                <a:path h="794071" w="4725392">
                  <a:moveTo>
                    <a:pt x="0" y="0"/>
                  </a:moveTo>
                  <a:lnTo>
                    <a:pt x="4725392" y="0"/>
                  </a:lnTo>
                  <a:lnTo>
                    <a:pt x="4725392" y="794071"/>
                  </a:lnTo>
                  <a:lnTo>
                    <a:pt x="0" y="7940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725392" cy="8321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12"/>
                </a:lnSpc>
              </a:pPr>
              <a:r>
                <a:rPr lang="en-US" b="true" sz="3049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Винахідник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92237" y="5899994"/>
            <a:ext cx="4510088" cy="3604060"/>
            <a:chOff x="0" y="0"/>
            <a:chExt cx="6013450" cy="480541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013450" cy="4805414"/>
            </a:xfrm>
            <a:custGeom>
              <a:avLst/>
              <a:gdLst/>
              <a:ahLst/>
              <a:cxnLst/>
              <a:rect r="r" b="b" t="t" l="l"/>
              <a:pathLst>
                <a:path h="4805414" w="6013450">
                  <a:moveTo>
                    <a:pt x="0" y="0"/>
                  </a:moveTo>
                  <a:lnTo>
                    <a:pt x="6013450" y="0"/>
                  </a:lnTo>
                  <a:lnTo>
                    <a:pt x="6013450" y="4805414"/>
                  </a:lnTo>
                  <a:lnTo>
                    <a:pt x="0" y="480541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161925"/>
              <a:ext cx="6013450" cy="496733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День батарейки відзначається на честь дня народження Алессандро Вольта, італійського фізика, який у 1800 році винайшов першу електричну батарею, відому як "вольтовий стовп".</a:t>
              </a:r>
            </a:p>
          </p:txBody>
        </p:sp>
      </p:grpSp>
      <p:sp>
        <p:nvSpPr>
          <p:cNvPr name="Freeform 17" id="17" descr="preencoded.png"/>
          <p:cNvSpPr/>
          <p:nvPr/>
        </p:nvSpPr>
        <p:spPr>
          <a:xfrm flipH="false" flipV="false" rot="0">
            <a:off x="5927526" y="4294734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5927526" y="5286970"/>
            <a:ext cx="3544044" cy="595554"/>
            <a:chOff x="0" y="0"/>
            <a:chExt cx="4725392" cy="794071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725392" cy="794071"/>
            </a:xfrm>
            <a:custGeom>
              <a:avLst/>
              <a:gdLst/>
              <a:ahLst/>
              <a:cxnLst/>
              <a:rect r="r" b="b" t="t" l="l"/>
              <a:pathLst>
                <a:path h="794071" w="4725392">
                  <a:moveTo>
                    <a:pt x="0" y="0"/>
                  </a:moveTo>
                  <a:lnTo>
                    <a:pt x="4725392" y="0"/>
                  </a:lnTo>
                  <a:lnTo>
                    <a:pt x="4725392" y="794071"/>
                  </a:lnTo>
                  <a:lnTo>
                    <a:pt x="0" y="7940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4725392" cy="8321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12"/>
                </a:lnSpc>
              </a:pPr>
              <a:r>
                <a:rPr lang="en-US" b="true" sz="3049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Вольтів стовп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5927526" y="5899994"/>
            <a:ext cx="4510236" cy="3604060"/>
            <a:chOff x="0" y="0"/>
            <a:chExt cx="6013648" cy="480541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013648" cy="4805414"/>
            </a:xfrm>
            <a:custGeom>
              <a:avLst/>
              <a:gdLst/>
              <a:ahLst/>
              <a:cxnLst/>
              <a:rect r="r" b="b" t="t" l="l"/>
              <a:pathLst>
                <a:path h="4805414" w="6013648">
                  <a:moveTo>
                    <a:pt x="0" y="0"/>
                  </a:moveTo>
                  <a:lnTo>
                    <a:pt x="6013648" y="0"/>
                  </a:lnTo>
                  <a:lnTo>
                    <a:pt x="6013648" y="4805414"/>
                  </a:lnTo>
                  <a:lnTo>
                    <a:pt x="0" y="480541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161925"/>
              <a:ext cx="6013648" cy="496733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Вольта довів, що електрика може бути створена не тільки живими організмами, але й за допомогою хімічної реакції між різними металами, здійснивши революцію в науці.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863203" y="389802"/>
            <a:ext cx="14214574" cy="1706293"/>
            <a:chOff x="0" y="0"/>
            <a:chExt cx="18952765" cy="227505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8952766" cy="2275057"/>
            </a:xfrm>
            <a:custGeom>
              <a:avLst/>
              <a:gdLst/>
              <a:ahLst/>
              <a:cxnLst/>
              <a:rect r="r" b="b" t="t" l="l"/>
              <a:pathLst>
                <a:path h="2275057" w="18952766">
                  <a:moveTo>
                    <a:pt x="0" y="0"/>
                  </a:moveTo>
                  <a:lnTo>
                    <a:pt x="18952766" y="0"/>
                  </a:lnTo>
                  <a:lnTo>
                    <a:pt x="18952766" y="2275057"/>
                  </a:lnTo>
                  <a:lnTo>
                    <a:pt x="0" y="22750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8952765" cy="231315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062"/>
                </a:lnSpc>
              </a:pPr>
              <a:r>
                <a:rPr lang="en-US" sz="4812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Від "Жаб'ячих лапок" до справжніх батарей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863202" y="2096095"/>
            <a:ext cx="6941790" cy="5206305"/>
          </a:xfrm>
          <a:custGeom>
            <a:avLst/>
            <a:gdLst/>
            <a:ahLst/>
            <a:cxnLst/>
            <a:rect r="r" b="b" t="t" l="l"/>
            <a:pathLst>
              <a:path h="5206305" w="6941790">
                <a:moveTo>
                  <a:pt x="0" y="0"/>
                </a:moveTo>
                <a:lnTo>
                  <a:pt x="6941790" y="0"/>
                </a:lnTo>
                <a:lnTo>
                  <a:pt x="6941790" y="5206305"/>
                </a:lnTo>
                <a:lnTo>
                  <a:pt x="0" y="52063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3" r="0" b="-23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863203" y="7579816"/>
            <a:ext cx="7107287" cy="505996"/>
            <a:chOff x="0" y="0"/>
            <a:chExt cx="9476382" cy="67466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476383" cy="674661"/>
            </a:xfrm>
            <a:custGeom>
              <a:avLst/>
              <a:gdLst/>
              <a:ahLst/>
              <a:cxnLst/>
              <a:rect r="r" b="b" t="t" l="l"/>
              <a:pathLst>
                <a:path h="674661" w="9476383">
                  <a:moveTo>
                    <a:pt x="0" y="0"/>
                  </a:moveTo>
                  <a:lnTo>
                    <a:pt x="9476383" y="0"/>
                  </a:lnTo>
                  <a:lnTo>
                    <a:pt x="9476383" y="674661"/>
                  </a:lnTo>
                  <a:lnTo>
                    <a:pt x="0" y="6746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9476382" cy="7032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252"/>
                </a:lnSpc>
              </a:pPr>
              <a:r>
                <a:rPr lang="en-US" b="true" sz="2574" u="sng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Випадкове відкриття Гальвані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863203" y="8211890"/>
            <a:ext cx="7980015" cy="1417795"/>
            <a:chOff x="0" y="0"/>
            <a:chExt cx="10640020" cy="189039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640020" cy="1890394"/>
            </a:xfrm>
            <a:custGeom>
              <a:avLst/>
              <a:gdLst/>
              <a:ahLst/>
              <a:cxnLst/>
              <a:rect r="r" b="b" t="t" l="l"/>
              <a:pathLst>
                <a:path h="1890394" w="10640020">
                  <a:moveTo>
                    <a:pt x="0" y="0"/>
                  </a:moveTo>
                  <a:lnTo>
                    <a:pt x="10640020" y="0"/>
                  </a:lnTo>
                  <a:lnTo>
                    <a:pt x="10640020" y="1890394"/>
                  </a:lnTo>
                  <a:lnTo>
                    <a:pt x="0" y="18903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142875"/>
              <a:ext cx="10640020" cy="203326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94"/>
                </a:lnSpc>
              </a:pPr>
              <a:r>
                <a:rPr lang="en-US" sz="23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Луїджі Гальвані випадково виявив, що лапки жаби смикаються від контакту з металом. Він вважав, що це "тваринна електрика", але помилявся.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9454306" y="2096095"/>
            <a:ext cx="6941790" cy="5206305"/>
          </a:xfrm>
          <a:custGeom>
            <a:avLst/>
            <a:gdLst/>
            <a:ahLst/>
            <a:cxnLst/>
            <a:rect r="r" b="b" t="t" l="l"/>
            <a:pathLst>
              <a:path h="5206305" w="6941790">
                <a:moveTo>
                  <a:pt x="0" y="0"/>
                </a:moveTo>
                <a:lnTo>
                  <a:pt x="6941790" y="0"/>
                </a:lnTo>
                <a:lnTo>
                  <a:pt x="6941790" y="5206305"/>
                </a:lnTo>
                <a:lnTo>
                  <a:pt x="0" y="52063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3" r="0" b="-23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9454306" y="7579816"/>
            <a:ext cx="3082975" cy="505996"/>
            <a:chOff x="0" y="0"/>
            <a:chExt cx="4110633" cy="674661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110633" cy="674661"/>
            </a:xfrm>
            <a:custGeom>
              <a:avLst/>
              <a:gdLst/>
              <a:ahLst/>
              <a:cxnLst/>
              <a:rect r="r" b="b" t="t" l="l"/>
              <a:pathLst>
                <a:path h="674661" w="4110633">
                  <a:moveTo>
                    <a:pt x="0" y="0"/>
                  </a:moveTo>
                  <a:lnTo>
                    <a:pt x="4110633" y="0"/>
                  </a:lnTo>
                  <a:lnTo>
                    <a:pt x="4110633" y="674661"/>
                  </a:lnTo>
                  <a:lnTo>
                    <a:pt x="0" y="6746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4110633" cy="7032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252"/>
                </a:lnSpc>
              </a:pPr>
              <a:r>
                <a:rPr lang="en-US" b="true" sz="2574" u="sng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Доказ Вольти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9454306" y="8211890"/>
            <a:ext cx="7980015" cy="1417795"/>
            <a:chOff x="0" y="0"/>
            <a:chExt cx="10640020" cy="1890394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640020" cy="1890394"/>
            </a:xfrm>
            <a:custGeom>
              <a:avLst/>
              <a:gdLst/>
              <a:ahLst/>
              <a:cxnLst/>
              <a:rect r="r" b="b" t="t" l="l"/>
              <a:pathLst>
                <a:path h="1890394" w="10640020">
                  <a:moveTo>
                    <a:pt x="0" y="0"/>
                  </a:moveTo>
                  <a:lnTo>
                    <a:pt x="10640020" y="0"/>
                  </a:lnTo>
                  <a:lnTo>
                    <a:pt x="10640020" y="1890394"/>
                  </a:lnTo>
                  <a:lnTo>
                    <a:pt x="0" y="18903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142875"/>
              <a:ext cx="10640020" cy="203326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94"/>
                </a:lnSpc>
              </a:pPr>
              <a:r>
                <a:rPr lang="en-US" sz="23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Вольта довів, що це не "тваринна електрика", а результат хімічної реакції між різними металами, і створив першу хімічну батарею.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721202" y="207262"/>
            <a:ext cx="9658945" cy="3315351"/>
            <a:chOff x="0" y="0"/>
            <a:chExt cx="12878593" cy="442046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878594" cy="4420468"/>
            </a:xfrm>
            <a:custGeom>
              <a:avLst/>
              <a:gdLst/>
              <a:ahLst/>
              <a:cxnLst/>
              <a:rect r="r" b="b" t="t" l="l"/>
              <a:pathLst>
                <a:path h="4420468" w="12878594">
                  <a:moveTo>
                    <a:pt x="0" y="0"/>
                  </a:moveTo>
                  <a:lnTo>
                    <a:pt x="12878594" y="0"/>
                  </a:lnTo>
                  <a:lnTo>
                    <a:pt x="12878594" y="4420468"/>
                  </a:lnTo>
                  <a:lnTo>
                    <a:pt x="0" y="44204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2878593" cy="445856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187"/>
                </a:lnSpc>
              </a:pPr>
              <a:r>
                <a:rPr lang="en-US" sz="4937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Переробка батарейок: захист навколишнього середовища</a:t>
              </a:r>
            </a:p>
          </p:txBody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7743527" y="3522612"/>
            <a:ext cx="1265039" cy="1862732"/>
          </a:xfrm>
          <a:custGeom>
            <a:avLst/>
            <a:gdLst/>
            <a:ahLst/>
            <a:cxnLst/>
            <a:rect r="r" b="b" t="t" l="l"/>
            <a:pathLst>
              <a:path h="1862732" w="1265039">
                <a:moveTo>
                  <a:pt x="0" y="0"/>
                </a:moveTo>
                <a:lnTo>
                  <a:pt x="1265039" y="0"/>
                </a:lnTo>
                <a:lnTo>
                  <a:pt x="1265039" y="1862733"/>
                </a:lnTo>
                <a:lnTo>
                  <a:pt x="0" y="18627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41" r="0" b="-41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388078" y="3775621"/>
            <a:ext cx="8625657" cy="520121"/>
            <a:chOff x="0" y="0"/>
            <a:chExt cx="11500876" cy="69349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500876" cy="693495"/>
            </a:xfrm>
            <a:custGeom>
              <a:avLst/>
              <a:gdLst/>
              <a:ahLst/>
              <a:cxnLst/>
              <a:rect r="r" b="b" t="t" l="l"/>
              <a:pathLst>
                <a:path h="693495" w="11500876">
                  <a:moveTo>
                    <a:pt x="0" y="0"/>
                  </a:moveTo>
                  <a:lnTo>
                    <a:pt x="11500876" y="0"/>
                  </a:lnTo>
                  <a:lnTo>
                    <a:pt x="11500876" y="693495"/>
                  </a:lnTo>
                  <a:lnTo>
                    <a:pt x="0" y="6934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1500876" cy="73159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3"/>
                </a:lnSpc>
              </a:pPr>
              <a:r>
                <a:rPr lang="en-US" b="true" sz="2637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Свинцево-кислотні акумулятори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388078" y="4322712"/>
            <a:ext cx="8014395" cy="1255964"/>
            <a:chOff x="0" y="0"/>
            <a:chExt cx="10685860" cy="1674619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685860" cy="1674619"/>
            </a:xfrm>
            <a:custGeom>
              <a:avLst/>
              <a:gdLst/>
              <a:ahLst/>
              <a:cxnLst/>
              <a:rect r="r" b="b" t="t" l="l"/>
              <a:pathLst>
                <a:path h="1674619" w="10685860">
                  <a:moveTo>
                    <a:pt x="0" y="0"/>
                  </a:moveTo>
                  <a:lnTo>
                    <a:pt x="10685860" y="0"/>
                  </a:lnTo>
                  <a:lnTo>
                    <a:pt x="10685860" y="1674619"/>
                  </a:lnTo>
                  <a:lnTo>
                    <a:pt x="0" y="167461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133350"/>
              <a:ext cx="10685860" cy="180796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52"/>
                </a:lnSpc>
              </a:pPr>
              <a:r>
                <a:rPr lang="en-US" sz="20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Свинцево-кислотні акумулятори (автомобільні) переробляють у великій кількості, що допомагає зменшити забруднення довкілля.</a:t>
              </a:r>
            </a:p>
          </p:txBody>
        </p:sp>
      </p:grpSp>
      <p:sp>
        <p:nvSpPr>
          <p:cNvPr name="Freeform 17" id="17" descr="preencoded.png"/>
          <p:cNvSpPr/>
          <p:nvPr/>
        </p:nvSpPr>
        <p:spPr>
          <a:xfrm flipH="false" flipV="false" rot="0">
            <a:off x="7743527" y="5385346"/>
            <a:ext cx="1265039" cy="1862732"/>
          </a:xfrm>
          <a:custGeom>
            <a:avLst/>
            <a:gdLst/>
            <a:ahLst/>
            <a:cxnLst/>
            <a:rect r="r" b="b" t="t" l="l"/>
            <a:pathLst>
              <a:path h="1862732" w="1265039">
                <a:moveTo>
                  <a:pt x="0" y="0"/>
                </a:moveTo>
                <a:lnTo>
                  <a:pt x="1265039" y="0"/>
                </a:lnTo>
                <a:lnTo>
                  <a:pt x="1265039" y="1862733"/>
                </a:lnTo>
                <a:lnTo>
                  <a:pt x="0" y="18627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41" r="0" b="-41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9388078" y="5638354"/>
            <a:ext cx="8193957" cy="520121"/>
            <a:chOff x="0" y="0"/>
            <a:chExt cx="10925276" cy="69349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925276" cy="693495"/>
            </a:xfrm>
            <a:custGeom>
              <a:avLst/>
              <a:gdLst/>
              <a:ahLst/>
              <a:cxnLst/>
              <a:rect r="r" b="b" t="t" l="l"/>
              <a:pathLst>
                <a:path h="693495" w="10925276">
                  <a:moveTo>
                    <a:pt x="0" y="0"/>
                  </a:moveTo>
                  <a:lnTo>
                    <a:pt x="10925276" y="0"/>
                  </a:lnTo>
                  <a:lnTo>
                    <a:pt x="10925276" y="693495"/>
                  </a:lnTo>
                  <a:lnTo>
                    <a:pt x="0" y="6934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10925276" cy="73159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3"/>
                </a:lnSpc>
              </a:pPr>
              <a:r>
                <a:rPr lang="en-US" b="true" sz="2637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Лужні батарейки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9388078" y="6185446"/>
            <a:ext cx="8014395" cy="1255964"/>
            <a:chOff x="0" y="0"/>
            <a:chExt cx="10685860" cy="1674619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0685860" cy="1674619"/>
            </a:xfrm>
            <a:custGeom>
              <a:avLst/>
              <a:gdLst/>
              <a:ahLst/>
              <a:cxnLst/>
              <a:rect r="r" b="b" t="t" l="l"/>
              <a:pathLst>
                <a:path h="1674619" w="10685860">
                  <a:moveTo>
                    <a:pt x="0" y="0"/>
                  </a:moveTo>
                  <a:lnTo>
                    <a:pt x="10685860" y="0"/>
                  </a:lnTo>
                  <a:lnTo>
                    <a:pt x="10685860" y="1674619"/>
                  </a:lnTo>
                  <a:lnTo>
                    <a:pt x="0" y="167461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133350"/>
              <a:ext cx="10685860" cy="180796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52"/>
                </a:lnSpc>
              </a:pPr>
              <a:r>
                <a:rPr lang="en-US" sz="20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Лужні батарейки часто викидають, але їх також можна утилізувати екологічно, здаючи їх на спеціальні пункти прийому.</a:t>
              </a:r>
            </a:p>
          </p:txBody>
        </p:sp>
      </p:grpSp>
      <p:sp>
        <p:nvSpPr>
          <p:cNvPr name="Freeform 24" id="24" descr="preencoded.png"/>
          <p:cNvSpPr/>
          <p:nvPr/>
        </p:nvSpPr>
        <p:spPr>
          <a:xfrm flipH="false" flipV="false" rot="0">
            <a:off x="7743527" y="7248079"/>
            <a:ext cx="1265039" cy="2267545"/>
          </a:xfrm>
          <a:custGeom>
            <a:avLst/>
            <a:gdLst/>
            <a:ahLst/>
            <a:cxnLst/>
            <a:rect r="r" b="b" t="t" l="l"/>
            <a:pathLst>
              <a:path h="2267545" w="1265039">
                <a:moveTo>
                  <a:pt x="0" y="0"/>
                </a:moveTo>
                <a:lnTo>
                  <a:pt x="1265039" y="0"/>
                </a:lnTo>
                <a:lnTo>
                  <a:pt x="1265039" y="2267545"/>
                </a:lnTo>
                <a:lnTo>
                  <a:pt x="0" y="22675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3" t="0" r="-83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9388078" y="7501086"/>
            <a:ext cx="7556161" cy="520121"/>
            <a:chOff x="0" y="0"/>
            <a:chExt cx="10074882" cy="693495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0074882" cy="693495"/>
            </a:xfrm>
            <a:custGeom>
              <a:avLst/>
              <a:gdLst/>
              <a:ahLst/>
              <a:cxnLst/>
              <a:rect r="r" b="b" t="t" l="l"/>
              <a:pathLst>
                <a:path h="693495" w="10074882">
                  <a:moveTo>
                    <a:pt x="0" y="0"/>
                  </a:moveTo>
                  <a:lnTo>
                    <a:pt x="10074882" y="0"/>
                  </a:lnTo>
                  <a:lnTo>
                    <a:pt x="10074882" y="693495"/>
                  </a:lnTo>
                  <a:lnTo>
                    <a:pt x="0" y="6934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10074882" cy="73159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3"/>
                </a:lnSpc>
              </a:pPr>
              <a:r>
                <a:rPr lang="en-US" b="true" sz="2637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Важливість переробки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9388078" y="8048179"/>
            <a:ext cx="8014395" cy="1255964"/>
            <a:chOff x="0" y="0"/>
            <a:chExt cx="10685860" cy="1674619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0685860" cy="1674619"/>
            </a:xfrm>
            <a:custGeom>
              <a:avLst/>
              <a:gdLst/>
              <a:ahLst/>
              <a:cxnLst/>
              <a:rect r="r" b="b" t="t" l="l"/>
              <a:pathLst>
                <a:path h="1674619" w="10685860">
                  <a:moveTo>
                    <a:pt x="0" y="0"/>
                  </a:moveTo>
                  <a:lnTo>
                    <a:pt x="10685860" y="0"/>
                  </a:lnTo>
                  <a:lnTo>
                    <a:pt x="10685860" y="1674619"/>
                  </a:lnTo>
                  <a:lnTo>
                    <a:pt x="0" y="167461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133350"/>
              <a:ext cx="10685860" cy="180796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52"/>
                </a:lnSpc>
              </a:pPr>
              <a:r>
                <a:rPr lang="en-US" sz="20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Правильна утилізація батарейок зменшує забруднення навколишнього середовища важкими металами та іншими шкідливими речовинами.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912120" y="547790"/>
            <a:ext cx="10405467" cy="1972167"/>
            <a:chOff x="0" y="0"/>
            <a:chExt cx="13873957" cy="26295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873956" cy="2629556"/>
            </a:xfrm>
            <a:custGeom>
              <a:avLst/>
              <a:gdLst/>
              <a:ahLst/>
              <a:cxnLst/>
              <a:rect r="r" b="b" t="t" l="l"/>
              <a:pathLst>
                <a:path h="2629556" w="13873956">
                  <a:moveTo>
                    <a:pt x="0" y="0"/>
                  </a:moveTo>
                  <a:lnTo>
                    <a:pt x="13873956" y="0"/>
                  </a:lnTo>
                  <a:lnTo>
                    <a:pt x="13873956" y="2629556"/>
                  </a:lnTo>
                  <a:lnTo>
                    <a:pt x="0" y="26295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13873957" cy="26867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"Вічних" батарейок не існує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3722935" y="3348632"/>
            <a:ext cx="2690069" cy="1633686"/>
          </a:xfrm>
          <a:custGeom>
            <a:avLst/>
            <a:gdLst/>
            <a:ahLst/>
            <a:cxnLst/>
            <a:rect r="r" b="b" t="t" l="l"/>
            <a:pathLst>
              <a:path h="1633686" w="2690069">
                <a:moveTo>
                  <a:pt x="0" y="0"/>
                </a:moveTo>
                <a:lnTo>
                  <a:pt x="2690069" y="0"/>
                </a:lnTo>
                <a:lnTo>
                  <a:pt x="2690069" y="1633687"/>
                </a:lnTo>
                <a:lnTo>
                  <a:pt x="0" y="16336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16" r="0" b="-216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4998839" y="4084439"/>
            <a:ext cx="138261" cy="566886"/>
            <a:chOff x="0" y="0"/>
            <a:chExt cx="184348" cy="75584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84348" cy="755848"/>
            </a:xfrm>
            <a:custGeom>
              <a:avLst/>
              <a:gdLst/>
              <a:ahLst/>
              <a:cxnLst/>
              <a:rect r="r" b="b" t="t" l="l"/>
              <a:pathLst>
                <a:path h="755848" w="184348">
                  <a:moveTo>
                    <a:pt x="0" y="0"/>
                  </a:moveTo>
                  <a:lnTo>
                    <a:pt x="184348" y="0"/>
                  </a:lnTo>
                  <a:lnTo>
                    <a:pt x="184348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133350"/>
              <a:ext cx="184348" cy="88919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437"/>
                </a:lnSpc>
              </a:pPr>
              <a:r>
                <a:rPr lang="en-US" sz="2750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1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6696521" y="3632150"/>
            <a:ext cx="4822618" cy="595554"/>
            <a:chOff x="0" y="0"/>
            <a:chExt cx="6430157" cy="79407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430158" cy="794071"/>
            </a:xfrm>
            <a:custGeom>
              <a:avLst/>
              <a:gdLst/>
              <a:ahLst/>
              <a:cxnLst/>
              <a:rect r="r" b="b" t="t" l="l"/>
              <a:pathLst>
                <a:path h="794071" w="6430158">
                  <a:moveTo>
                    <a:pt x="0" y="0"/>
                  </a:moveTo>
                  <a:lnTo>
                    <a:pt x="6430158" y="0"/>
                  </a:lnTo>
                  <a:lnTo>
                    <a:pt x="6430158" y="794071"/>
                  </a:lnTo>
                  <a:lnTo>
                    <a:pt x="0" y="7940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6430157" cy="8321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12"/>
                </a:lnSpc>
              </a:pPr>
              <a:r>
                <a:rPr lang="en-US" b="true" sz="3049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Літієві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696521" y="4097341"/>
            <a:ext cx="5157863" cy="470045"/>
            <a:chOff x="0" y="0"/>
            <a:chExt cx="6877150" cy="62672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877150" cy="626727"/>
            </a:xfrm>
            <a:custGeom>
              <a:avLst/>
              <a:gdLst/>
              <a:ahLst/>
              <a:cxnLst/>
              <a:rect r="r" b="b" t="t" l="l"/>
              <a:pathLst>
                <a:path h="626727" w="6877150">
                  <a:moveTo>
                    <a:pt x="0" y="0"/>
                  </a:moveTo>
                  <a:lnTo>
                    <a:pt x="6877150" y="0"/>
                  </a:lnTo>
                  <a:lnTo>
                    <a:pt x="6877150" y="626727"/>
                  </a:lnTo>
                  <a:lnTo>
                    <a:pt x="0" y="6267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152400"/>
              <a:ext cx="6877150" cy="7791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Втрачають 2-3% заряду на рік.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6483846" y="4998690"/>
            <a:ext cx="10741075" cy="19050"/>
            <a:chOff x="0" y="0"/>
            <a:chExt cx="14321433" cy="254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321410" cy="25400"/>
            </a:xfrm>
            <a:custGeom>
              <a:avLst/>
              <a:gdLst/>
              <a:ahLst/>
              <a:cxnLst/>
              <a:rect r="r" b="b" t="t" l="l"/>
              <a:pathLst>
                <a:path h="25400" w="1432141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4308710" y="0"/>
                  </a:lnTo>
                  <a:cubicBezTo>
                    <a:pt x="14315695" y="0"/>
                    <a:pt x="14321410" y="5715"/>
                    <a:pt x="14321410" y="12700"/>
                  </a:cubicBezTo>
                  <a:cubicBezTo>
                    <a:pt x="14321410" y="19685"/>
                    <a:pt x="14315695" y="25400"/>
                    <a:pt x="14308710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sp>
        <p:nvSpPr>
          <p:cNvPr name="Freeform 21" id="21" descr="preencoded.png"/>
          <p:cNvSpPr/>
          <p:nvPr/>
        </p:nvSpPr>
        <p:spPr>
          <a:xfrm flipH="false" flipV="false" rot="0">
            <a:off x="2377976" y="5053161"/>
            <a:ext cx="5380136" cy="1633686"/>
          </a:xfrm>
          <a:custGeom>
            <a:avLst/>
            <a:gdLst/>
            <a:ahLst/>
            <a:cxnLst/>
            <a:rect r="r" b="b" t="t" l="l"/>
            <a:pathLst>
              <a:path h="1633686" w="5380136">
                <a:moveTo>
                  <a:pt x="0" y="0"/>
                </a:moveTo>
                <a:lnTo>
                  <a:pt x="5380136" y="0"/>
                </a:lnTo>
                <a:lnTo>
                  <a:pt x="5380136" y="1633686"/>
                </a:lnTo>
                <a:lnTo>
                  <a:pt x="0" y="16336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27" r="0" b="-127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4957316" y="5586561"/>
            <a:ext cx="221159" cy="566886"/>
            <a:chOff x="0" y="0"/>
            <a:chExt cx="294878" cy="755848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94878" cy="755848"/>
            </a:xfrm>
            <a:custGeom>
              <a:avLst/>
              <a:gdLst/>
              <a:ahLst/>
              <a:cxnLst/>
              <a:rect r="r" b="b" t="t" l="l"/>
              <a:pathLst>
                <a:path h="755848" w="294878">
                  <a:moveTo>
                    <a:pt x="0" y="0"/>
                  </a:moveTo>
                  <a:lnTo>
                    <a:pt x="294878" y="0"/>
                  </a:lnTo>
                  <a:lnTo>
                    <a:pt x="294878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133350"/>
              <a:ext cx="294878" cy="88919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437"/>
                </a:lnSpc>
              </a:pPr>
              <a:r>
                <a:rPr lang="en-US" sz="2750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2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8041630" y="5336679"/>
            <a:ext cx="5803348" cy="595554"/>
            <a:chOff x="0" y="0"/>
            <a:chExt cx="7737798" cy="794071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7737798" cy="794071"/>
            </a:xfrm>
            <a:custGeom>
              <a:avLst/>
              <a:gdLst/>
              <a:ahLst/>
              <a:cxnLst/>
              <a:rect r="r" b="b" t="t" l="l"/>
              <a:pathLst>
                <a:path h="794071" w="7737798">
                  <a:moveTo>
                    <a:pt x="0" y="0"/>
                  </a:moveTo>
                  <a:lnTo>
                    <a:pt x="7737798" y="0"/>
                  </a:lnTo>
                  <a:lnTo>
                    <a:pt x="7737798" y="794071"/>
                  </a:lnTo>
                  <a:lnTo>
                    <a:pt x="0" y="7940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7737798" cy="8321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12"/>
                </a:lnSpc>
              </a:pPr>
              <a:r>
                <a:rPr lang="en-US" b="true" sz="3049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Нікель-кадмієві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8041630" y="5949702"/>
            <a:ext cx="5310403" cy="470045"/>
            <a:chOff x="0" y="0"/>
            <a:chExt cx="7080538" cy="626727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7080538" cy="626727"/>
            </a:xfrm>
            <a:custGeom>
              <a:avLst/>
              <a:gdLst/>
              <a:ahLst/>
              <a:cxnLst/>
              <a:rect r="r" b="b" t="t" l="l"/>
              <a:pathLst>
                <a:path h="626727" w="7080538">
                  <a:moveTo>
                    <a:pt x="0" y="0"/>
                  </a:moveTo>
                  <a:lnTo>
                    <a:pt x="7080538" y="0"/>
                  </a:lnTo>
                  <a:lnTo>
                    <a:pt x="7080538" y="626727"/>
                  </a:lnTo>
                  <a:lnTo>
                    <a:pt x="0" y="6267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152400"/>
              <a:ext cx="7080538" cy="7791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Втрачають заряд ще швидше.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7828955" y="6703219"/>
            <a:ext cx="9395966" cy="19050"/>
            <a:chOff x="0" y="0"/>
            <a:chExt cx="12527955" cy="254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12527915" cy="25400"/>
            </a:xfrm>
            <a:custGeom>
              <a:avLst/>
              <a:gdLst/>
              <a:ahLst/>
              <a:cxnLst/>
              <a:rect r="r" b="b" t="t" l="l"/>
              <a:pathLst>
                <a:path h="25400" w="12527915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2515215" y="0"/>
                  </a:lnTo>
                  <a:cubicBezTo>
                    <a:pt x="12522200" y="0"/>
                    <a:pt x="12527915" y="5715"/>
                    <a:pt x="12527915" y="12700"/>
                  </a:cubicBezTo>
                  <a:cubicBezTo>
                    <a:pt x="12527915" y="19685"/>
                    <a:pt x="12522200" y="25400"/>
                    <a:pt x="12515215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sp>
        <p:nvSpPr>
          <p:cNvPr name="Freeform 33" id="33" descr="preencoded.png"/>
          <p:cNvSpPr/>
          <p:nvPr/>
        </p:nvSpPr>
        <p:spPr>
          <a:xfrm flipH="false" flipV="false" rot="0">
            <a:off x="1032868" y="6757690"/>
            <a:ext cx="8070205" cy="1633686"/>
          </a:xfrm>
          <a:custGeom>
            <a:avLst/>
            <a:gdLst/>
            <a:ahLst/>
            <a:cxnLst/>
            <a:rect r="r" b="b" t="t" l="l"/>
            <a:pathLst>
              <a:path h="1633686" w="8070205">
                <a:moveTo>
                  <a:pt x="0" y="0"/>
                </a:moveTo>
                <a:lnTo>
                  <a:pt x="8070204" y="0"/>
                </a:lnTo>
                <a:lnTo>
                  <a:pt x="8070204" y="1633686"/>
                </a:lnTo>
                <a:lnTo>
                  <a:pt x="0" y="16336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56" r="0" b="-156"/>
            </a:stretch>
          </a:blipFill>
        </p:spPr>
      </p:sp>
      <p:grpSp>
        <p:nvGrpSpPr>
          <p:cNvPr name="Group 34" id="34"/>
          <p:cNvGrpSpPr/>
          <p:nvPr/>
        </p:nvGrpSpPr>
        <p:grpSpPr>
          <a:xfrm rot="0">
            <a:off x="4954340" y="7291090"/>
            <a:ext cx="227111" cy="566886"/>
            <a:chOff x="0" y="0"/>
            <a:chExt cx="302815" cy="755848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302815" cy="755848"/>
            </a:xfrm>
            <a:custGeom>
              <a:avLst/>
              <a:gdLst/>
              <a:ahLst/>
              <a:cxnLst/>
              <a:rect r="r" b="b" t="t" l="l"/>
              <a:pathLst>
                <a:path h="755848" w="302815">
                  <a:moveTo>
                    <a:pt x="0" y="0"/>
                  </a:moveTo>
                  <a:lnTo>
                    <a:pt x="302815" y="0"/>
                  </a:lnTo>
                  <a:lnTo>
                    <a:pt x="302815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133350"/>
              <a:ext cx="302815" cy="88919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437"/>
                </a:lnSpc>
              </a:pPr>
              <a:r>
                <a:rPr lang="en-US" sz="2750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3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9386590" y="7041208"/>
            <a:ext cx="4265098" cy="595554"/>
            <a:chOff x="0" y="0"/>
            <a:chExt cx="5686798" cy="794071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5686798" cy="794071"/>
            </a:xfrm>
            <a:custGeom>
              <a:avLst/>
              <a:gdLst/>
              <a:ahLst/>
              <a:cxnLst/>
              <a:rect r="r" b="b" t="t" l="l"/>
              <a:pathLst>
                <a:path h="794071" w="5686798">
                  <a:moveTo>
                    <a:pt x="0" y="0"/>
                  </a:moveTo>
                  <a:lnTo>
                    <a:pt x="5686798" y="0"/>
                  </a:lnTo>
                  <a:lnTo>
                    <a:pt x="5686798" y="794071"/>
                  </a:lnTo>
                  <a:lnTo>
                    <a:pt x="0" y="7940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9" id="39"/>
            <p:cNvSpPr txBox="true"/>
            <p:nvPr/>
          </p:nvSpPr>
          <p:spPr>
            <a:xfrm>
              <a:off x="0" y="-38100"/>
              <a:ext cx="5686798" cy="83217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12"/>
                </a:lnSpc>
              </a:pPr>
              <a:r>
                <a:rPr lang="en-US" b="true" sz="3049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Будь-які</a:t>
              </a: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9386590" y="7654230"/>
            <a:ext cx="7438165" cy="470045"/>
            <a:chOff x="0" y="0"/>
            <a:chExt cx="9917553" cy="626727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9917554" cy="626727"/>
            </a:xfrm>
            <a:custGeom>
              <a:avLst/>
              <a:gdLst/>
              <a:ahLst/>
              <a:cxnLst/>
              <a:rect r="r" b="b" t="t" l="l"/>
              <a:pathLst>
                <a:path h="626727" w="9917554">
                  <a:moveTo>
                    <a:pt x="0" y="0"/>
                  </a:moveTo>
                  <a:lnTo>
                    <a:pt x="9917554" y="0"/>
                  </a:lnTo>
                  <a:lnTo>
                    <a:pt x="9917554" y="626727"/>
                  </a:lnTo>
                  <a:lnTo>
                    <a:pt x="0" y="6267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2" id="42"/>
            <p:cNvSpPr txBox="true"/>
            <p:nvPr/>
          </p:nvSpPr>
          <p:spPr>
            <a:xfrm>
              <a:off x="0" y="-152400"/>
              <a:ext cx="9917553" cy="7791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З часом розряджаються, навіть без використання.</a:t>
              </a:r>
            </a:p>
          </p:txBody>
        </p:sp>
      </p:grpSp>
      <p:sp>
        <p:nvSpPr>
          <p:cNvPr name="Freeform 43" id="43"/>
          <p:cNvSpPr/>
          <p:nvPr/>
        </p:nvSpPr>
        <p:spPr>
          <a:xfrm flipH="false" flipV="false" rot="0">
            <a:off x="10304152" y="1446376"/>
            <a:ext cx="7983848" cy="2365215"/>
          </a:xfrm>
          <a:custGeom>
            <a:avLst/>
            <a:gdLst/>
            <a:ahLst/>
            <a:cxnLst/>
            <a:rect r="r" b="b" t="t" l="l"/>
            <a:pathLst>
              <a:path h="2365215" w="7983848">
                <a:moveTo>
                  <a:pt x="0" y="0"/>
                </a:moveTo>
                <a:lnTo>
                  <a:pt x="7983848" y="0"/>
                </a:lnTo>
                <a:lnTo>
                  <a:pt x="7983848" y="2365215"/>
                </a:lnTo>
                <a:lnTo>
                  <a:pt x="0" y="236521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87475" y="136445"/>
            <a:ext cx="9445526" cy="2848467"/>
            <a:chOff x="0" y="0"/>
            <a:chExt cx="12594035" cy="379795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594035" cy="3797956"/>
            </a:xfrm>
            <a:custGeom>
              <a:avLst/>
              <a:gdLst/>
              <a:ahLst/>
              <a:cxnLst/>
              <a:rect r="r" b="b" t="t" l="l"/>
              <a:pathLst>
                <a:path h="3797956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3797956"/>
                  </a:lnTo>
                  <a:lnTo>
                    <a:pt x="0" y="37979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2594035" cy="38551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Батарейки в медицині: рятівники життів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87475" y="3081932"/>
            <a:ext cx="4590604" cy="3476774"/>
            <a:chOff x="0" y="0"/>
            <a:chExt cx="6120805" cy="463569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6350" y="6350"/>
              <a:ext cx="6108065" cy="4623054"/>
            </a:xfrm>
            <a:custGeom>
              <a:avLst/>
              <a:gdLst/>
              <a:ahLst/>
              <a:cxnLst/>
              <a:rect r="r" b="b" t="t" l="l"/>
              <a:pathLst>
                <a:path h="4623054" w="6108065">
                  <a:moveTo>
                    <a:pt x="0" y="158750"/>
                  </a:moveTo>
                  <a:cubicBezTo>
                    <a:pt x="0" y="71120"/>
                    <a:pt x="71120" y="0"/>
                    <a:pt x="158877" y="0"/>
                  </a:cubicBezTo>
                  <a:lnTo>
                    <a:pt x="5949188" y="0"/>
                  </a:lnTo>
                  <a:cubicBezTo>
                    <a:pt x="6036945" y="0"/>
                    <a:pt x="6108065" y="71120"/>
                    <a:pt x="6108065" y="158750"/>
                  </a:cubicBezTo>
                  <a:lnTo>
                    <a:pt x="6108065" y="4464177"/>
                  </a:lnTo>
                  <a:cubicBezTo>
                    <a:pt x="6108065" y="4551934"/>
                    <a:pt x="6036945" y="4622927"/>
                    <a:pt x="5949188" y="4622927"/>
                  </a:cubicBezTo>
                  <a:lnTo>
                    <a:pt x="158877" y="4622927"/>
                  </a:lnTo>
                  <a:cubicBezTo>
                    <a:pt x="71120" y="4623054"/>
                    <a:pt x="0" y="4551934"/>
                    <a:pt x="0" y="4464177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120765" cy="4635627"/>
            </a:xfrm>
            <a:custGeom>
              <a:avLst/>
              <a:gdLst/>
              <a:ahLst/>
              <a:cxnLst/>
              <a:rect r="r" b="b" t="t" l="l"/>
              <a:pathLst>
                <a:path h="4635627" w="6120765">
                  <a:moveTo>
                    <a:pt x="0" y="165100"/>
                  </a:moveTo>
                  <a:cubicBezTo>
                    <a:pt x="0" y="73914"/>
                    <a:pt x="74041" y="0"/>
                    <a:pt x="165227" y="0"/>
                  </a:cubicBezTo>
                  <a:lnTo>
                    <a:pt x="5955538" y="0"/>
                  </a:lnTo>
                  <a:lnTo>
                    <a:pt x="5955538" y="6350"/>
                  </a:lnTo>
                  <a:lnTo>
                    <a:pt x="5955538" y="0"/>
                  </a:lnTo>
                  <a:cubicBezTo>
                    <a:pt x="6046851" y="0"/>
                    <a:pt x="6120765" y="73914"/>
                    <a:pt x="6120765" y="165100"/>
                  </a:cubicBezTo>
                  <a:lnTo>
                    <a:pt x="6114415" y="165100"/>
                  </a:lnTo>
                  <a:lnTo>
                    <a:pt x="6120765" y="165100"/>
                  </a:lnTo>
                  <a:lnTo>
                    <a:pt x="6120765" y="4470527"/>
                  </a:lnTo>
                  <a:lnTo>
                    <a:pt x="6114415" y="4470527"/>
                  </a:lnTo>
                  <a:lnTo>
                    <a:pt x="6120765" y="4470527"/>
                  </a:lnTo>
                  <a:cubicBezTo>
                    <a:pt x="6120765" y="4561713"/>
                    <a:pt x="6046724" y="4635627"/>
                    <a:pt x="5955538" y="4635627"/>
                  </a:cubicBezTo>
                  <a:lnTo>
                    <a:pt x="5955538" y="4629277"/>
                  </a:lnTo>
                  <a:lnTo>
                    <a:pt x="5955538" y="4635627"/>
                  </a:lnTo>
                  <a:lnTo>
                    <a:pt x="165227" y="4635627"/>
                  </a:lnTo>
                  <a:lnTo>
                    <a:pt x="165227" y="4629277"/>
                  </a:lnTo>
                  <a:lnTo>
                    <a:pt x="165227" y="4635627"/>
                  </a:lnTo>
                  <a:cubicBezTo>
                    <a:pt x="73914" y="4635627"/>
                    <a:pt x="0" y="4561713"/>
                    <a:pt x="0" y="4470527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4470527"/>
                  </a:lnTo>
                  <a:lnTo>
                    <a:pt x="6350" y="4470527"/>
                  </a:lnTo>
                  <a:lnTo>
                    <a:pt x="12700" y="4470527"/>
                  </a:lnTo>
                  <a:cubicBezTo>
                    <a:pt x="12700" y="4554728"/>
                    <a:pt x="81026" y="4622927"/>
                    <a:pt x="165227" y="4622927"/>
                  </a:cubicBezTo>
                  <a:lnTo>
                    <a:pt x="5955538" y="4622927"/>
                  </a:lnTo>
                  <a:cubicBezTo>
                    <a:pt x="6039739" y="4622927"/>
                    <a:pt x="6108065" y="4554728"/>
                    <a:pt x="6108065" y="4470527"/>
                  </a:cubicBezTo>
                  <a:lnTo>
                    <a:pt x="6108065" y="165100"/>
                  </a:lnTo>
                  <a:cubicBezTo>
                    <a:pt x="6108065" y="80899"/>
                    <a:pt x="6039739" y="12700"/>
                    <a:pt x="5955538" y="12700"/>
                  </a:cubicBezTo>
                  <a:lnTo>
                    <a:pt x="165227" y="12700"/>
                  </a:lnTo>
                  <a:lnTo>
                    <a:pt x="165227" y="6350"/>
                  </a:lnTo>
                  <a:lnTo>
                    <a:pt x="165227" y="12700"/>
                  </a:lnTo>
                  <a:cubicBezTo>
                    <a:pt x="81026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028700" y="3219503"/>
            <a:ext cx="4681538" cy="522757"/>
            <a:chOff x="0" y="0"/>
            <a:chExt cx="6242051" cy="69701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242051" cy="697010"/>
            </a:xfrm>
            <a:custGeom>
              <a:avLst/>
              <a:gdLst/>
              <a:ahLst/>
              <a:cxnLst/>
              <a:rect r="r" b="b" t="t" l="l"/>
              <a:pathLst>
                <a:path h="697010" w="6242051">
                  <a:moveTo>
                    <a:pt x="0" y="0"/>
                  </a:moveTo>
                  <a:lnTo>
                    <a:pt x="6242051" y="0"/>
                  </a:lnTo>
                  <a:lnTo>
                    <a:pt x="6242051" y="697010"/>
                  </a:lnTo>
                  <a:lnTo>
                    <a:pt x="0" y="69701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6242051" cy="73511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12"/>
                </a:lnSpc>
              </a:pPr>
              <a:r>
                <a:rPr lang="en-US" sz="2649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Кардіостимулятори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285280" y="3624222"/>
            <a:ext cx="3994994" cy="2803670"/>
            <a:chOff x="0" y="0"/>
            <a:chExt cx="5326658" cy="373822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326658" cy="3738227"/>
            </a:xfrm>
            <a:custGeom>
              <a:avLst/>
              <a:gdLst/>
              <a:ahLst/>
              <a:cxnLst/>
              <a:rect r="r" b="b" t="t" l="l"/>
              <a:pathLst>
                <a:path h="3738227" w="5326658">
                  <a:moveTo>
                    <a:pt x="0" y="0"/>
                  </a:moveTo>
                  <a:lnTo>
                    <a:pt x="5326658" y="0"/>
                  </a:lnTo>
                  <a:lnTo>
                    <a:pt x="5326658" y="3738227"/>
                  </a:lnTo>
                  <a:lnTo>
                    <a:pt x="0" y="37382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152400"/>
              <a:ext cx="5326658" cy="38906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Без батарейок не працювали б кардіостимулятори, які підтримують серцевий ритм у людей з вадами серця.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5852071" y="3081932"/>
            <a:ext cx="4590604" cy="3476774"/>
            <a:chOff x="0" y="0"/>
            <a:chExt cx="6120805" cy="463569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6350" y="6350"/>
              <a:ext cx="6108065" cy="4623054"/>
            </a:xfrm>
            <a:custGeom>
              <a:avLst/>
              <a:gdLst/>
              <a:ahLst/>
              <a:cxnLst/>
              <a:rect r="r" b="b" t="t" l="l"/>
              <a:pathLst>
                <a:path h="4623054" w="6108065">
                  <a:moveTo>
                    <a:pt x="0" y="158750"/>
                  </a:moveTo>
                  <a:cubicBezTo>
                    <a:pt x="0" y="71120"/>
                    <a:pt x="71120" y="0"/>
                    <a:pt x="158877" y="0"/>
                  </a:cubicBezTo>
                  <a:lnTo>
                    <a:pt x="5949188" y="0"/>
                  </a:lnTo>
                  <a:cubicBezTo>
                    <a:pt x="6036945" y="0"/>
                    <a:pt x="6108065" y="71120"/>
                    <a:pt x="6108065" y="158750"/>
                  </a:cubicBezTo>
                  <a:lnTo>
                    <a:pt x="6108065" y="4464177"/>
                  </a:lnTo>
                  <a:cubicBezTo>
                    <a:pt x="6108065" y="4551934"/>
                    <a:pt x="6036945" y="4622927"/>
                    <a:pt x="5949188" y="4622927"/>
                  </a:cubicBezTo>
                  <a:lnTo>
                    <a:pt x="158877" y="4622927"/>
                  </a:lnTo>
                  <a:cubicBezTo>
                    <a:pt x="71120" y="4623054"/>
                    <a:pt x="0" y="4551934"/>
                    <a:pt x="0" y="4464177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120765" cy="4635627"/>
            </a:xfrm>
            <a:custGeom>
              <a:avLst/>
              <a:gdLst/>
              <a:ahLst/>
              <a:cxnLst/>
              <a:rect r="r" b="b" t="t" l="l"/>
              <a:pathLst>
                <a:path h="4635627" w="6120765">
                  <a:moveTo>
                    <a:pt x="0" y="165100"/>
                  </a:moveTo>
                  <a:cubicBezTo>
                    <a:pt x="0" y="73914"/>
                    <a:pt x="74041" y="0"/>
                    <a:pt x="165227" y="0"/>
                  </a:cubicBezTo>
                  <a:lnTo>
                    <a:pt x="5955538" y="0"/>
                  </a:lnTo>
                  <a:lnTo>
                    <a:pt x="5955538" y="6350"/>
                  </a:lnTo>
                  <a:lnTo>
                    <a:pt x="5955538" y="0"/>
                  </a:lnTo>
                  <a:cubicBezTo>
                    <a:pt x="6046851" y="0"/>
                    <a:pt x="6120765" y="73914"/>
                    <a:pt x="6120765" y="165100"/>
                  </a:cubicBezTo>
                  <a:lnTo>
                    <a:pt x="6114415" y="165100"/>
                  </a:lnTo>
                  <a:lnTo>
                    <a:pt x="6120765" y="165100"/>
                  </a:lnTo>
                  <a:lnTo>
                    <a:pt x="6120765" y="4470527"/>
                  </a:lnTo>
                  <a:lnTo>
                    <a:pt x="6114415" y="4470527"/>
                  </a:lnTo>
                  <a:lnTo>
                    <a:pt x="6120765" y="4470527"/>
                  </a:lnTo>
                  <a:cubicBezTo>
                    <a:pt x="6120765" y="4561713"/>
                    <a:pt x="6046724" y="4635627"/>
                    <a:pt x="5955538" y="4635627"/>
                  </a:cubicBezTo>
                  <a:lnTo>
                    <a:pt x="5955538" y="4629277"/>
                  </a:lnTo>
                  <a:lnTo>
                    <a:pt x="5955538" y="4635627"/>
                  </a:lnTo>
                  <a:lnTo>
                    <a:pt x="165227" y="4635627"/>
                  </a:lnTo>
                  <a:lnTo>
                    <a:pt x="165227" y="4629277"/>
                  </a:lnTo>
                  <a:lnTo>
                    <a:pt x="165227" y="4635627"/>
                  </a:lnTo>
                  <a:cubicBezTo>
                    <a:pt x="73914" y="4635627"/>
                    <a:pt x="0" y="4561713"/>
                    <a:pt x="0" y="4470527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4470527"/>
                  </a:lnTo>
                  <a:lnTo>
                    <a:pt x="6350" y="4470527"/>
                  </a:lnTo>
                  <a:lnTo>
                    <a:pt x="12700" y="4470527"/>
                  </a:lnTo>
                  <a:cubicBezTo>
                    <a:pt x="12700" y="4554728"/>
                    <a:pt x="81026" y="4622927"/>
                    <a:pt x="165227" y="4622927"/>
                  </a:cubicBezTo>
                  <a:lnTo>
                    <a:pt x="5955538" y="4622927"/>
                  </a:lnTo>
                  <a:cubicBezTo>
                    <a:pt x="6039739" y="4622927"/>
                    <a:pt x="6108065" y="4554728"/>
                    <a:pt x="6108065" y="4470527"/>
                  </a:cubicBezTo>
                  <a:lnTo>
                    <a:pt x="6108065" y="165100"/>
                  </a:lnTo>
                  <a:cubicBezTo>
                    <a:pt x="6108065" y="80899"/>
                    <a:pt x="6039739" y="12700"/>
                    <a:pt x="5955538" y="12700"/>
                  </a:cubicBezTo>
                  <a:lnTo>
                    <a:pt x="165227" y="12700"/>
                  </a:lnTo>
                  <a:lnTo>
                    <a:pt x="165227" y="6350"/>
                  </a:lnTo>
                  <a:lnTo>
                    <a:pt x="165227" y="12700"/>
                  </a:lnTo>
                  <a:cubicBezTo>
                    <a:pt x="81026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6149876" y="3220740"/>
            <a:ext cx="4473403" cy="536194"/>
            <a:chOff x="0" y="0"/>
            <a:chExt cx="5964538" cy="714925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5964537" cy="714925"/>
            </a:xfrm>
            <a:custGeom>
              <a:avLst/>
              <a:gdLst/>
              <a:ahLst/>
              <a:cxnLst/>
              <a:rect r="r" b="b" t="t" l="l"/>
              <a:pathLst>
                <a:path h="714925" w="5964537">
                  <a:moveTo>
                    <a:pt x="0" y="0"/>
                  </a:moveTo>
                  <a:lnTo>
                    <a:pt x="5964537" y="0"/>
                  </a:lnTo>
                  <a:lnTo>
                    <a:pt x="5964537" y="714925"/>
                  </a:lnTo>
                  <a:lnTo>
                    <a:pt x="0" y="7149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5964538" cy="75302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437"/>
                </a:lnSpc>
              </a:pPr>
              <a:r>
                <a:rPr lang="en-US" sz="2750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Слухові апарати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6149876" y="3624222"/>
            <a:ext cx="3994994" cy="2336945"/>
            <a:chOff x="0" y="0"/>
            <a:chExt cx="5326658" cy="3115927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5326658" cy="3115927"/>
            </a:xfrm>
            <a:custGeom>
              <a:avLst/>
              <a:gdLst/>
              <a:ahLst/>
              <a:cxnLst/>
              <a:rect r="r" b="b" t="t" l="l"/>
              <a:pathLst>
                <a:path h="3115927" w="5326658">
                  <a:moveTo>
                    <a:pt x="0" y="0"/>
                  </a:moveTo>
                  <a:lnTo>
                    <a:pt x="5326658" y="0"/>
                  </a:lnTo>
                  <a:lnTo>
                    <a:pt x="5326658" y="3115927"/>
                  </a:lnTo>
                  <a:lnTo>
                    <a:pt x="0" y="3115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152400"/>
              <a:ext cx="5326658" cy="32683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Слухові апарати, що допомагають людям з вадами слуху, також потребують надійних батарейок для своєї роботи.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987475" y="6832699"/>
            <a:ext cx="9455051" cy="2569517"/>
            <a:chOff x="0" y="0"/>
            <a:chExt cx="12606735" cy="3426023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6350" y="6350"/>
              <a:ext cx="12594082" cy="3413252"/>
            </a:xfrm>
            <a:custGeom>
              <a:avLst/>
              <a:gdLst/>
              <a:ahLst/>
              <a:cxnLst/>
              <a:rect r="r" b="b" t="t" l="l"/>
              <a:pathLst>
                <a:path h="3413252" w="12594082">
                  <a:moveTo>
                    <a:pt x="0" y="158750"/>
                  </a:moveTo>
                  <a:cubicBezTo>
                    <a:pt x="0" y="71120"/>
                    <a:pt x="71247" y="0"/>
                    <a:pt x="159258" y="0"/>
                  </a:cubicBezTo>
                  <a:lnTo>
                    <a:pt x="12434824" y="0"/>
                  </a:lnTo>
                  <a:cubicBezTo>
                    <a:pt x="12522708" y="0"/>
                    <a:pt x="12594082" y="71120"/>
                    <a:pt x="12594082" y="158750"/>
                  </a:cubicBezTo>
                  <a:lnTo>
                    <a:pt x="12594082" y="3254502"/>
                  </a:lnTo>
                  <a:cubicBezTo>
                    <a:pt x="12594082" y="3342259"/>
                    <a:pt x="12522835" y="3413252"/>
                    <a:pt x="12434824" y="3413252"/>
                  </a:cubicBezTo>
                  <a:lnTo>
                    <a:pt x="159258" y="3413252"/>
                  </a:lnTo>
                  <a:cubicBezTo>
                    <a:pt x="71374" y="3413252"/>
                    <a:pt x="0" y="3342132"/>
                    <a:pt x="0" y="3254502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12606782" cy="3425952"/>
            </a:xfrm>
            <a:custGeom>
              <a:avLst/>
              <a:gdLst/>
              <a:ahLst/>
              <a:cxnLst/>
              <a:rect r="r" b="b" t="t" l="l"/>
              <a:pathLst>
                <a:path h="3425952" w="12606782">
                  <a:moveTo>
                    <a:pt x="0" y="165100"/>
                  </a:moveTo>
                  <a:cubicBezTo>
                    <a:pt x="0" y="73914"/>
                    <a:pt x="74168" y="0"/>
                    <a:pt x="165608" y="0"/>
                  </a:cubicBezTo>
                  <a:lnTo>
                    <a:pt x="12441174" y="0"/>
                  </a:lnTo>
                  <a:lnTo>
                    <a:pt x="12441174" y="6350"/>
                  </a:lnTo>
                  <a:lnTo>
                    <a:pt x="12441174" y="0"/>
                  </a:lnTo>
                  <a:cubicBezTo>
                    <a:pt x="12532614" y="0"/>
                    <a:pt x="12606782" y="73914"/>
                    <a:pt x="12606782" y="165100"/>
                  </a:cubicBezTo>
                  <a:lnTo>
                    <a:pt x="12600432" y="165100"/>
                  </a:lnTo>
                  <a:lnTo>
                    <a:pt x="12606782" y="165100"/>
                  </a:lnTo>
                  <a:lnTo>
                    <a:pt x="12606782" y="3260852"/>
                  </a:lnTo>
                  <a:lnTo>
                    <a:pt x="12600432" y="3260852"/>
                  </a:lnTo>
                  <a:lnTo>
                    <a:pt x="12606782" y="3260852"/>
                  </a:lnTo>
                  <a:cubicBezTo>
                    <a:pt x="12606782" y="3352038"/>
                    <a:pt x="12532614" y="3425952"/>
                    <a:pt x="12441174" y="3425952"/>
                  </a:cubicBezTo>
                  <a:lnTo>
                    <a:pt x="12441174" y="3419602"/>
                  </a:lnTo>
                  <a:lnTo>
                    <a:pt x="12441174" y="3425952"/>
                  </a:lnTo>
                  <a:lnTo>
                    <a:pt x="165608" y="3425952"/>
                  </a:lnTo>
                  <a:lnTo>
                    <a:pt x="165608" y="3419602"/>
                  </a:lnTo>
                  <a:lnTo>
                    <a:pt x="165608" y="3425952"/>
                  </a:lnTo>
                  <a:cubicBezTo>
                    <a:pt x="74168" y="3425952"/>
                    <a:pt x="0" y="3352038"/>
                    <a:pt x="0" y="3260852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3260852"/>
                  </a:lnTo>
                  <a:lnTo>
                    <a:pt x="6350" y="3260852"/>
                  </a:lnTo>
                  <a:lnTo>
                    <a:pt x="12700" y="3260852"/>
                  </a:lnTo>
                  <a:cubicBezTo>
                    <a:pt x="12700" y="3345053"/>
                    <a:pt x="81153" y="3413252"/>
                    <a:pt x="165608" y="3413252"/>
                  </a:cubicBezTo>
                  <a:lnTo>
                    <a:pt x="12441174" y="3413252"/>
                  </a:lnTo>
                  <a:cubicBezTo>
                    <a:pt x="12525629" y="3413252"/>
                    <a:pt x="12594082" y="3344926"/>
                    <a:pt x="12594082" y="3260852"/>
                  </a:cubicBezTo>
                  <a:lnTo>
                    <a:pt x="12594082" y="165100"/>
                  </a:lnTo>
                  <a:cubicBezTo>
                    <a:pt x="12594082" y="80899"/>
                    <a:pt x="12525629" y="12700"/>
                    <a:pt x="12441174" y="12700"/>
                  </a:cubicBezTo>
                  <a:lnTo>
                    <a:pt x="165608" y="12700"/>
                  </a:lnTo>
                  <a:lnTo>
                    <a:pt x="165608" y="6350"/>
                  </a:lnTo>
                  <a:lnTo>
                    <a:pt x="165608" y="12700"/>
                  </a:lnTo>
                  <a:cubicBezTo>
                    <a:pt x="81153" y="12700"/>
                    <a:pt x="12700" y="81026"/>
                    <a:pt x="12700" y="16510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285280" y="7002316"/>
            <a:ext cx="6862093" cy="536194"/>
            <a:chOff x="0" y="0"/>
            <a:chExt cx="9149458" cy="714925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9149458" cy="714925"/>
            </a:xfrm>
            <a:custGeom>
              <a:avLst/>
              <a:gdLst/>
              <a:ahLst/>
              <a:cxnLst/>
              <a:rect r="r" b="b" t="t" l="l"/>
              <a:pathLst>
                <a:path h="714925" w="9149458">
                  <a:moveTo>
                    <a:pt x="0" y="0"/>
                  </a:moveTo>
                  <a:lnTo>
                    <a:pt x="9149458" y="0"/>
                  </a:lnTo>
                  <a:lnTo>
                    <a:pt x="9149458" y="714925"/>
                  </a:lnTo>
                  <a:lnTo>
                    <a:pt x="0" y="7149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38100"/>
              <a:ext cx="9149458" cy="75302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437"/>
                </a:lnSpc>
              </a:pPr>
              <a:r>
                <a:rPr lang="en-US" sz="2750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Інсулінові помпи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285280" y="7538510"/>
            <a:ext cx="8859441" cy="1403495"/>
            <a:chOff x="0" y="0"/>
            <a:chExt cx="11812588" cy="1871327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11812588" cy="1871327"/>
            </a:xfrm>
            <a:custGeom>
              <a:avLst/>
              <a:gdLst/>
              <a:ahLst/>
              <a:cxnLst/>
              <a:rect r="r" b="b" t="t" l="l"/>
              <a:pathLst>
                <a:path h="1871327" w="11812588">
                  <a:moveTo>
                    <a:pt x="0" y="0"/>
                  </a:moveTo>
                  <a:lnTo>
                    <a:pt x="11812588" y="0"/>
                  </a:lnTo>
                  <a:lnTo>
                    <a:pt x="11812588" y="1871327"/>
                  </a:lnTo>
                  <a:lnTo>
                    <a:pt x="0" y="18713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152400"/>
              <a:ext cx="11812588" cy="20237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Інсулінові помпи, які допомагають хворим на діабет, також працюють від батарейок, забезпечуючи безперервне введення інсуліну.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916781" y="720329"/>
            <a:ext cx="16454437" cy="1815751"/>
            <a:chOff x="0" y="0"/>
            <a:chExt cx="21939250" cy="242100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939250" cy="2421001"/>
            </a:xfrm>
            <a:custGeom>
              <a:avLst/>
              <a:gdLst/>
              <a:ahLst/>
              <a:cxnLst/>
              <a:rect r="r" b="b" t="t" l="l"/>
              <a:pathLst>
                <a:path h="2421001" w="21939250">
                  <a:moveTo>
                    <a:pt x="0" y="0"/>
                  </a:moveTo>
                  <a:lnTo>
                    <a:pt x="21939250" y="0"/>
                  </a:lnTo>
                  <a:lnTo>
                    <a:pt x="21939250" y="2421001"/>
                  </a:lnTo>
                  <a:lnTo>
                    <a:pt x="0" y="24210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21939250" cy="2478151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437"/>
                </a:lnSpc>
              </a:pPr>
              <a:r>
                <a:rPr lang="en-US" sz="5125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Батарейки в космосі: підкорення нових горизонтів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916781" y="2881312"/>
            <a:ext cx="7419231" cy="4585395"/>
          </a:xfrm>
          <a:custGeom>
            <a:avLst/>
            <a:gdLst/>
            <a:ahLst/>
            <a:cxnLst/>
            <a:rect r="r" b="b" t="t" l="l"/>
            <a:pathLst>
              <a:path h="4585395" w="7419231">
                <a:moveTo>
                  <a:pt x="0" y="0"/>
                </a:moveTo>
                <a:lnTo>
                  <a:pt x="7419231" y="0"/>
                </a:lnTo>
                <a:lnTo>
                  <a:pt x="7419231" y="4585396"/>
                </a:lnTo>
                <a:lnTo>
                  <a:pt x="0" y="45853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7" t="0" r="-47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916781" y="7794129"/>
            <a:ext cx="3274219" cy="502269"/>
            <a:chOff x="0" y="0"/>
            <a:chExt cx="4365625" cy="66969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65625" cy="669692"/>
            </a:xfrm>
            <a:custGeom>
              <a:avLst/>
              <a:gdLst/>
              <a:ahLst/>
              <a:cxnLst/>
              <a:rect r="r" b="b" t="t" l="l"/>
              <a:pathLst>
                <a:path h="669692" w="4365625">
                  <a:moveTo>
                    <a:pt x="0" y="0"/>
                  </a:moveTo>
                  <a:lnTo>
                    <a:pt x="4365625" y="0"/>
                  </a:lnTo>
                  <a:lnTo>
                    <a:pt x="4365625" y="669692"/>
                  </a:lnTo>
                  <a:lnTo>
                    <a:pt x="0" y="6696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19050"/>
              <a:ext cx="4365625" cy="68874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187"/>
                </a:lnSpc>
              </a:pPr>
              <a:r>
                <a:rPr lang="en-US" b="true" sz="2562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Місячна місія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16781" y="8360569"/>
            <a:ext cx="8030765" cy="1361484"/>
            <a:chOff x="0" y="0"/>
            <a:chExt cx="10707687" cy="181531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707687" cy="1815312"/>
            </a:xfrm>
            <a:custGeom>
              <a:avLst/>
              <a:gdLst/>
              <a:ahLst/>
              <a:cxnLst/>
              <a:rect r="r" b="b" t="t" l="l"/>
              <a:pathLst>
                <a:path h="1815312" w="10707687">
                  <a:moveTo>
                    <a:pt x="0" y="0"/>
                  </a:moveTo>
                  <a:lnTo>
                    <a:pt x="10707687" y="0"/>
                  </a:lnTo>
                  <a:lnTo>
                    <a:pt x="10707687" y="1815312"/>
                  </a:lnTo>
                  <a:lnTo>
                    <a:pt x="0" y="181531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142875"/>
              <a:ext cx="10707687" cy="195818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565"/>
                </a:lnSpc>
              </a:pPr>
              <a:r>
                <a:rPr lang="en-US" sz="2262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На Місяці астронавти "Аполлона" використовували батареї для живлення приладів, необхідних для дослідження поверхні.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9340454" y="2881312"/>
            <a:ext cx="7419231" cy="4585395"/>
          </a:xfrm>
          <a:custGeom>
            <a:avLst/>
            <a:gdLst/>
            <a:ahLst/>
            <a:cxnLst/>
            <a:rect r="r" b="b" t="t" l="l"/>
            <a:pathLst>
              <a:path h="4585395" w="7419231">
                <a:moveTo>
                  <a:pt x="0" y="0"/>
                </a:moveTo>
                <a:lnTo>
                  <a:pt x="7419231" y="0"/>
                </a:lnTo>
                <a:lnTo>
                  <a:pt x="7419231" y="4585396"/>
                </a:lnTo>
                <a:lnTo>
                  <a:pt x="0" y="45853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7" t="0" r="-47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9340454" y="7794129"/>
            <a:ext cx="3274219" cy="502269"/>
            <a:chOff x="0" y="0"/>
            <a:chExt cx="4365625" cy="669692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365625" cy="669692"/>
            </a:xfrm>
            <a:custGeom>
              <a:avLst/>
              <a:gdLst/>
              <a:ahLst/>
              <a:cxnLst/>
              <a:rect r="r" b="b" t="t" l="l"/>
              <a:pathLst>
                <a:path h="669692" w="4365625">
                  <a:moveTo>
                    <a:pt x="0" y="0"/>
                  </a:moveTo>
                  <a:lnTo>
                    <a:pt x="4365625" y="0"/>
                  </a:lnTo>
                  <a:lnTo>
                    <a:pt x="4365625" y="669692"/>
                  </a:lnTo>
                  <a:lnTo>
                    <a:pt x="0" y="6696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19050"/>
              <a:ext cx="4365625" cy="68874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187"/>
                </a:lnSpc>
              </a:pPr>
              <a:r>
                <a:rPr lang="en-US" b="true" sz="2562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Марсоходи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9340454" y="8360569"/>
            <a:ext cx="8030765" cy="1361484"/>
            <a:chOff x="0" y="0"/>
            <a:chExt cx="10707687" cy="1815312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707687" cy="1815312"/>
            </a:xfrm>
            <a:custGeom>
              <a:avLst/>
              <a:gdLst/>
              <a:ahLst/>
              <a:cxnLst/>
              <a:rect r="r" b="b" t="t" l="l"/>
              <a:pathLst>
                <a:path h="1815312" w="10707687">
                  <a:moveTo>
                    <a:pt x="0" y="0"/>
                  </a:moveTo>
                  <a:lnTo>
                    <a:pt x="10707687" y="0"/>
                  </a:lnTo>
                  <a:lnTo>
                    <a:pt x="10707687" y="1815312"/>
                  </a:lnTo>
                  <a:lnTo>
                    <a:pt x="0" y="181531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142875"/>
              <a:ext cx="10707687" cy="195818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565"/>
                </a:lnSpc>
              </a:pPr>
              <a:r>
                <a:rPr lang="en-US" sz="2262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Марсоходи, такі як Perseverance, працюють на ядерних батареях (RTG), забезпечуючи довготривалу роботу в суворих умовах Марса.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48630" y="70815"/>
            <a:ext cx="9707761" cy="3238230"/>
            <a:chOff x="0" y="0"/>
            <a:chExt cx="12943682" cy="431764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943682" cy="4317640"/>
            </a:xfrm>
            <a:custGeom>
              <a:avLst/>
              <a:gdLst/>
              <a:ahLst/>
              <a:cxnLst/>
              <a:rect r="r" b="b" t="t" l="l"/>
              <a:pathLst>
                <a:path h="4317640" w="12943682">
                  <a:moveTo>
                    <a:pt x="0" y="0"/>
                  </a:moveTo>
                  <a:lnTo>
                    <a:pt x="12943682" y="0"/>
                  </a:lnTo>
                  <a:lnTo>
                    <a:pt x="12943682" y="4317640"/>
                  </a:lnTo>
                  <a:lnTo>
                    <a:pt x="0" y="43176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2943682" cy="435574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000"/>
                </a:lnSpc>
              </a:pPr>
              <a:r>
                <a:rPr lang="en-US" sz="4812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Батарейки майбутнього: екологічність та ефективність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215926" y="3518595"/>
            <a:ext cx="28575" cy="5925294"/>
            <a:chOff x="0" y="0"/>
            <a:chExt cx="38100" cy="790039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8100" cy="7900416"/>
            </a:xfrm>
            <a:custGeom>
              <a:avLst/>
              <a:gdLst/>
              <a:ahLst/>
              <a:cxnLst/>
              <a:rect r="r" b="b" t="t" l="l"/>
              <a:pathLst>
                <a:path h="7900416" w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7881366"/>
                  </a:lnTo>
                  <a:cubicBezTo>
                    <a:pt x="38100" y="7891907"/>
                    <a:pt x="29591" y="7900416"/>
                    <a:pt x="19050" y="7900416"/>
                  </a:cubicBezTo>
                  <a:cubicBezTo>
                    <a:pt x="8509" y="7900416"/>
                    <a:pt x="0" y="7891907"/>
                    <a:pt x="0" y="7881366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478459" y="4057947"/>
            <a:ext cx="861120" cy="28575"/>
            <a:chOff x="0" y="0"/>
            <a:chExt cx="1148160" cy="381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148207" cy="38100"/>
            </a:xfrm>
            <a:custGeom>
              <a:avLst/>
              <a:gdLst/>
              <a:ahLst/>
              <a:cxnLst/>
              <a:rect r="r" b="b" t="t" l="l"/>
              <a:pathLst>
                <a:path h="38100" w="1148207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157" y="0"/>
                  </a:lnTo>
                  <a:cubicBezTo>
                    <a:pt x="1139698" y="0"/>
                    <a:pt x="1148207" y="8509"/>
                    <a:pt x="1148207" y="19050"/>
                  </a:cubicBezTo>
                  <a:cubicBezTo>
                    <a:pt x="1148207" y="29591"/>
                    <a:pt x="1139571" y="38100"/>
                    <a:pt x="1129157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48630" y="3790652"/>
            <a:ext cx="563166" cy="563166"/>
            <a:chOff x="0" y="0"/>
            <a:chExt cx="750888" cy="75088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6350" y="6350"/>
              <a:ext cx="738124" cy="738251"/>
            </a:xfrm>
            <a:custGeom>
              <a:avLst/>
              <a:gdLst/>
              <a:ahLst/>
              <a:cxnLst/>
              <a:rect r="r" b="b" t="t" l="l"/>
              <a:pathLst>
                <a:path h="738251" w="738124">
                  <a:moveTo>
                    <a:pt x="0" y="137795"/>
                  </a:moveTo>
                  <a:cubicBezTo>
                    <a:pt x="0" y="61722"/>
                    <a:pt x="61722" y="0"/>
                    <a:pt x="137795" y="0"/>
                  </a:cubicBezTo>
                  <a:lnTo>
                    <a:pt x="600329" y="0"/>
                  </a:lnTo>
                  <a:cubicBezTo>
                    <a:pt x="676402" y="0"/>
                    <a:pt x="738124" y="61722"/>
                    <a:pt x="738124" y="137795"/>
                  </a:cubicBezTo>
                  <a:lnTo>
                    <a:pt x="738124" y="600329"/>
                  </a:lnTo>
                  <a:cubicBezTo>
                    <a:pt x="738124" y="676402"/>
                    <a:pt x="676402" y="738124"/>
                    <a:pt x="600329" y="738124"/>
                  </a:cubicBezTo>
                  <a:lnTo>
                    <a:pt x="137795" y="738124"/>
                  </a:lnTo>
                  <a:cubicBezTo>
                    <a:pt x="61722" y="738251"/>
                    <a:pt x="0" y="676529"/>
                    <a:pt x="0" y="600329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50824" cy="750951"/>
            </a:xfrm>
            <a:custGeom>
              <a:avLst/>
              <a:gdLst/>
              <a:ahLst/>
              <a:cxnLst/>
              <a:rect r="r" b="b" t="t" l="l"/>
              <a:pathLst>
                <a:path h="750951" w="750824">
                  <a:moveTo>
                    <a:pt x="0" y="144145"/>
                  </a:moveTo>
                  <a:cubicBezTo>
                    <a:pt x="0" y="64516"/>
                    <a:pt x="64516" y="0"/>
                    <a:pt x="144145" y="0"/>
                  </a:cubicBezTo>
                  <a:lnTo>
                    <a:pt x="606679" y="0"/>
                  </a:lnTo>
                  <a:lnTo>
                    <a:pt x="606679" y="6350"/>
                  </a:lnTo>
                  <a:lnTo>
                    <a:pt x="606679" y="0"/>
                  </a:lnTo>
                  <a:cubicBezTo>
                    <a:pt x="686308" y="0"/>
                    <a:pt x="750824" y="64516"/>
                    <a:pt x="750824" y="144145"/>
                  </a:cubicBezTo>
                  <a:lnTo>
                    <a:pt x="744474" y="144145"/>
                  </a:lnTo>
                  <a:lnTo>
                    <a:pt x="750824" y="144145"/>
                  </a:lnTo>
                  <a:lnTo>
                    <a:pt x="750824" y="606679"/>
                  </a:lnTo>
                  <a:lnTo>
                    <a:pt x="744474" y="606679"/>
                  </a:lnTo>
                  <a:lnTo>
                    <a:pt x="750824" y="606679"/>
                  </a:lnTo>
                  <a:cubicBezTo>
                    <a:pt x="750824" y="686308"/>
                    <a:pt x="686308" y="750824"/>
                    <a:pt x="606679" y="750824"/>
                  </a:cubicBezTo>
                  <a:lnTo>
                    <a:pt x="606679" y="744474"/>
                  </a:lnTo>
                  <a:lnTo>
                    <a:pt x="606679" y="750824"/>
                  </a:lnTo>
                  <a:lnTo>
                    <a:pt x="144145" y="750824"/>
                  </a:lnTo>
                  <a:lnTo>
                    <a:pt x="144145" y="744474"/>
                  </a:lnTo>
                  <a:lnTo>
                    <a:pt x="144145" y="750824"/>
                  </a:lnTo>
                  <a:cubicBezTo>
                    <a:pt x="64516" y="750951"/>
                    <a:pt x="0" y="686308"/>
                    <a:pt x="0" y="606679"/>
                  </a:cubicBezTo>
                  <a:lnTo>
                    <a:pt x="0" y="144145"/>
                  </a:lnTo>
                  <a:lnTo>
                    <a:pt x="6350" y="144145"/>
                  </a:lnTo>
                  <a:lnTo>
                    <a:pt x="0" y="144145"/>
                  </a:lnTo>
                  <a:moveTo>
                    <a:pt x="12700" y="144145"/>
                  </a:moveTo>
                  <a:lnTo>
                    <a:pt x="12700" y="606679"/>
                  </a:lnTo>
                  <a:lnTo>
                    <a:pt x="6350" y="606679"/>
                  </a:lnTo>
                  <a:lnTo>
                    <a:pt x="12700" y="606679"/>
                  </a:lnTo>
                  <a:cubicBezTo>
                    <a:pt x="12700" y="679323"/>
                    <a:pt x="71501" y="738124"/>
                    <a:pt x="144145" y="738124"/>
                  </a:cubicBezTo>
                  <a:lnTo>
                    <a:pt x="606679" y="738124"/>
                  </a:lnTo>
                  <a:cubicBezTo>
                    <a:pt x="679323" y="738124"/>
                    <a:pt x="738124" y="679323"/>
                    <a:pt x="738124" y="606679"/>
                  </a:cubicBezTo>
                  <a:lnTo>
                    <a:pt x="738124" y="144145"/>
                  </a:lnTo>
                  <a:cubicBezTo>
                    <a:pt x="738251" y="71501"/>
                    <a:pt x="679323" y="12700"/>
                    <a:pt x="606679" y="12700"/>
                  </a:cubicBezTo>
                  <a:lnTo>
                    <a:pt x="144145" y="12700"/>
                  </a:lnTo>
                  <a:lnTo>
                    <a:pt x="144145" y="6350"/>
                  </a:lnTo>
                  <a:lnTo>
                    <a:pt x="144145" y="12700"/>
                  </a:lnTo>
                  <a:cubicBezTo>
                    <a:pt x="71501" y="12700"/>
                    <a:pt x="12700" y="71501"/>
                    <a:pt x="12700" y="144145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158180" y="3887689"/>
            <a:ext cx="144066" cy="565690"/>
            <a:chOff x="0" y="0"/>
            <a:chExt cx="192088" cy="754253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92088" cy="754253"/>
            </a:xfrm>
            <a:custGeom>
              <a:avLst/>
              <a:gdLst/>
              <a:ahLst/>
              <a:cxnLst/>
              <a:rect r="r" b="b" t="t" l="l"/>
              <a:pathLst>
                <a:path h="754253" w="192088">
                  <a:moveTo>
                    <a:pt x="0" y="0"/>
                  </a:moveTo>
                  <a:lnTo>
                    <a:pt x="192088" y="0"/>
                  </a:lnTo>
                  <a:lnTo>
                    <a:pt x="192088" y="754253"/>
                  </a:lnTo>
                  <a:lnTo>
                    <a:pt x="0" y="7542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47625"/>
              <a:ext cx="192088" cy="70662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874"/>
                </a:lnSpc>
              </a:pPr>
              <a:r>
                <a:rPr lang="en-US" sz="2874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1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2583507" y="3764607"/>
            <a:ext cx="7827223" cy="505996"/>
            <a:chOff x="0" y="0"/>
            <a:chExt cx="10436297" cy="674661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436297" cy="674661"/>
            </a:xfrm>
            <a:custGeom>
              <a:avLst/>
              <a:gdLst/>
              <a:ahLst/>
              <a:cxnLst/>
              <a:rect r="r" b="b" t="t" l="l"/>
              <a:pathLst>
                <a:path h="674661" w="10436297">
                  <a:moveTo>
                    <a:pt x="0" y="0"/>
                  </a:moveTo>
                  <a:lnTo>
                    <a:pt x="10436297" y="0"/>
                  </a:lnTo>
                  <a:lnTo>
                    <a:pt x="10436297" y="674661"/>
                  </a:lnTo>
                  <a:lnTo>
                    <a:pt x="0" y="6746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28575"/>
              <a:ext cx="10436297" cy="7032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252"/>
                </a:lnSpc>
              </a:pPr>
              <a:r>
                <a:rPr lang="en-US" b="true" sz="2574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Біорозкладні батарейки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2583507" y="4296668"/>
            <a:ext cx="7985372" cy="873363"/>
            <a:chOff x="0" y="0"/>
            <a:chExt cx="10647163" cy="1164483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0647163" cy="1164483"/>
            </a:xfrm>
            <a:custGeom>
              <a:avLst/>
              <a:gdLst/>
              <a:ahLst/>
              <a:cxnLst/>
              <a:rect r="r" b="b" t="t" l="l"/>
              <a:pathLst>
                <a:path h="1164483" w="10647163">
                  <a:moveTo>
                    <a:pt x="0" y="0"/>
                  </a:moveTo>
                  <a:lnTo>
                    <a:pt x="10647163" y="0"/>
                  </a:lnTo>
                  <a:lnTo>
                    <a:pt x="10647163" y="1164483"/>
                  </a:lnTo>
                  <a:lnTo>
                    <a:pt x="0" y="116448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123825"/>
              <a:ext cx="10647163" cy="128830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78"/>
                </a:lnSpc>
              </a:pPr>
              <a:r>
                <a:rPr lang="en-US" sz="21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Вчені розробляють біорозкладні батарейки, які не шкодять довкіллю, розкладаючись після використання.</a:t>
              </a: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478459" y="6115050"/>
            <a:ext cx="861120" cy="28575"/>
            <a:chOff x="0" y="0"/>
            <a:chExt cx="1148160" cy="381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148207" cy="38100"/>
            </a:xfrm>
            <a:custGeom>
              <a:avLst/>
              <a:gdLst/>
              <a:ahLst/>
              <a:cxnLst/>
              <a:rect r="r" b="b" t="t" l="l"/>
              <a:pathLst>
                <a:path h="38100" w="1148207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157" y="0"/>
                  </a:lnTo>
                  <a:cubicBezTo>
                    <a:pt x="1139698" y="0"/>
                    <a:pt x="1148207" y="8509"/>
                    <a:pt x="1148207" y="19050"/>
                  </a:cubicBezTo>
                  <a:cubicBezTo>
                    <a:pt x="1148207" y="29591"/>
                    <a:pt x="1139571" y="38100"/>
                    <a:pt x="1129157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948630" y="5847755"/>
            <a:ext cx="563166" cy="563166"/>
            <a:chOff x="0" y="0"/>
            <a:chExt cx="750888" cy="750888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6350" y="6350"/>
              <a:ext cx="738124" cy="738251"/>
            </a:xfrm>
            <a:custGeom>
              <a:avLst/>
              <a:gdLst/>
              <a:ahLst/>
              <a:cxnLst/>
              <a:rect r="r" b="b" t="t" l="l"/>
              <a:pathLst>
                <a:path h="738251" w="738124">
                  <a:moveTo>
                    <a:pt x="0" y="137795"/>
                  </a:moveTo>
                  <a:cubicBezTo>
                    <a:pt x="0" y="61722"/>
                    <a:pt x="61722" y="0"/>
                    <a:pt x="137795" y="0"/>
                  </a:cubicBezTo>
                  <a:lnTo>
                    <a:pt x="600329" y="0"/>
                  </a:lnTo>
                  <a:cubicBezTo>
                    <a:pt x="676402" y="0"/>
                    <a:pt x="738124" y="61722"/>
                    <a:pt x="738124" y="137795"/>
                  </a:cubicBezTo>
                  <a:lnTo>
                    <a:pt x="738124" y="600329"/>
                  </a:lnTo>
                  <a:cubicBezTo>
                    <a:pt x="738124" y="676402"/>
                    <a:pt x="676402" y="738124"/>
                    <a:pt x="600329" y="738124"/>
                  </a:cubicBezTo>
                  <a:lnTo>
                    <a:pt x="137795" y="738124"/>
                  </a:lnTo>
                  <a:cubicBezTo>
                    <a:pt x="61722" y="738251"/>
                    <a:pt x="0" y="676529"/>
                    <a:pt x="0" y="600329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750824" cy="750951"/>
            </a:xfrm>
            <a:custGeom>
              <a:avLst/>
              <a:gdLst/>
              <a:ahLst/>
              <a:cxnLst/>
              <a:rect r="r" b="b" t="t" l="l"/>
              <a:pathLst>
                <a:path h="750951" w="750824">
                  <a:moveTo>
                    <a:pt x="0" y="144145"/>
                  </a:moveTo>
                  <a:cubicBezTo>
                    <a:pt x="0" y="64516"/>
                    <a:pt x="64516" y="0"/>
                    <a:pt x="144145" y="0"/>
                  </a:cubicBezTo>
                  <a:lnTo>
                    <a:pt x="606679" y="0"/>
                  </a:lnTo>
                  <a:lnTo>
                    <a:pt x="606679" y="6350"/>
                  </a:lnTo>
                  <a:lnTo>
                    <a:pt x="606679" y="0"/>
                  </a:lnTo>
                  <a:cubicBezTo>
                    <a:pt x="686308" y="0"/>
                    <a:pt x="750824" y="64516"/>
                    <a:pt x="750824" y="144145"/>
                  </a:cubicBezTo>
                  <a:lnTo>
                    <a:pt x="744474" y="144145"/>
                  </a:lnTo>
                  <a:lnTo>
                    <a:pt x="750824" y="144145"/>
                  </a:lnTo>
                  <a:lnTo>
                    <a:pt x="750824" y="606679"/>
                  </a:lnTo>
                  <a:lnTo>
                    <a:pt x="744474" y="606679"/>
                  </a:lnTo>
                  <a:lnTo>
                    <a:pt x="750824" y="606679"/>
                  </a:lnTo>
                  <a:cubicBezTo>
                    <a:pt x="750824" y="686308"/>
                    <a:pt x="686308" y="750824"/>
                    <a:pt x="606679" y="750824"/>
                  </a:cubicBezTo>
                  <a:lnTo>
                    <a:pt x="606679" y="744474"/>
                  </a:lnTo>
                  <a:lnTo>
                    <a:pt x="606679" y="750824"/>
                  </a:lnTo>
                  <a:lnTo>
                    <a:pt x="144145" y="750824"/>
                  </a:lnTo>
                  <a:lnTo>
                    <a:pt x="144145" y="744474"/>
                  </a:lnTo>
                  <a:lnTo>
                    <a:pt x="144145" y="750824"/>
                  </a:lnTo>
                  <a:cubicBezTo>
                    <a:pt x="64516" y="750951"/>
                    <a:pt x="0" y="686308"/>
                    <a:pt x="0" y="606679"/>
                  </a:cubicBezTo>
                  <a:lnTo>
                    <a:pt x="0" y="144145"/>
                  </a:lnTo>
                  <a:lnTo>
                    <a:pt x="6350" y="144145"/>
                  </a:lnTo>
                  <a:lnTo>
                    <a:pt x="0" y="144145"/>
                  </a:lnTo>
                  <a:moveTo>
                    <a:pt x="12700" y="144145"/>
                  </a:moveTo>
                  <a:lnTo>
                    <a:pt x="12700" y="606679"/>
                  </a:lnTo>
                  <a:lnTo>
                    <a:pt x="6350" y="606679"/>
                  </a:lnTo>
                  <a:lnTo>
                    <a:pt x="12700" y="606679"/>
                  </a:lnTo>
                  <a:cubicBezTo>
                    <a:pt x="12700" y="679323"/>
                    <a:pt x="71501" y="738124"/>
                    <a:pt x="144145" y="738124"/>
                  </a:cubicBezTo>
                  <a:lnTo>
                    <a:pt x="606679" y="738124"/>
                  </a:lnTo>
                  <a:cubicBezTo>
                    <a:pt x="679323" y="738124"/>
                    <a:pt x="738124" y="679323"/>
                    <a:pt x="738124" y="606679"/>
                  </a:cubicBezTo>
                  <a:lnTo>
                    <a:pt x="738124" y="144145"/>
                  </a:lnTo>
                  <a:cubicBezTo>
                    <a:pt x="738251" y="71501"/>
                    <a:pt x="679323" y="12700"/>
                    <a:pt x="606679" y="12700"/>
                  </a:cubicBezTo>
                  <a:lnTo>
                    <a:pt x="144145" y="12700"/>
                  </a:lnTo>
                  <a:lnTo>
                    <a:pt x="144145" y="6350"/>
                  </a:lnTo>
                  <a:lnTo>
                    <a:pt x="144145" y="12700"/>
                  </a:lnTo>
                  <a:cubicBezTo>
                    <a:pt x="71501" y="12700"/>
                    <a:pt x="12700" y="71501"/>
                    <a:pt x="12700" y="144145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115020" y="5944791"/>
            <a:ext cx="230386" cy="565690"/>
            <a:chOff x="0" y="0"/>
            <a:chExt cx="307182" cy="754253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307182" cy="754253"/>
            </a:xfrm>
            <a:custGeom>
              <a:avLst/>
              <a:gdLst/>
              <a:ahLst/>
              <a:cxnLst/>
              <a:rect r="r" b="b" t="t" l="l"/>
              <a:pathLst>
                <a:path h="754253" w="307182">
                  <a:moveTo>
                    <a:pt x="0" y="0"/>
                  </a:moveTo>
                  <a:lnTo>
                    <a:pt x="307182" y="0"/>
                  </a:lnTo>
                  <a:lnTo>
                    <a:pt x="307182" y="754253"/>
                  </a:lnTo>
                  <a:lnTo>
                    <a:pt x="0" y="7542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47625"/>
              <a:ext cx="307182" cy="70662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874"/>
                </a:lnSpc>
              </a:pPr>
              <a:r>
                <a:rPr lang="en-US" sz="2874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2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2583508" y="5821710"/>
            <a:ext cx="6232448" cy="505996"/>
            <a:chOff x="0" y="0"/>
            <a:chExt cx="8309931" cy="674661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8309931" cy="674661"/>
            </a:xfrm>
            <a:custGeom>
              <a:avLst/>
              <a:gdLst/>
              <a:ahLst/>
              <a:cxnLst/>
              <a:rect r="r" b="b" t="t" l="l"/>
              <a:pathLst>
                <a:path h="674661" w="8309931">
                  <a:moveTo>
                    <a:pt x="0" y="0"/>
                  </a:moveTo>
                  <a:lnTo>
                    <a:pt x="8309931" y="0"/>
                  </a:lnTo>
                  <a:lnTo>
                    <a:pt x="8309931" y="674661"/>
                  </a:lnTo>
                  <a:lnTo>
                    <a:pt x="0" y="6746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28575"/>
              <a:ext cx="8309931" cy="7032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252"/>
                </a:lnSpc>
              </a:pPr>
              <a:r>
                <a:rPr lang="en-US" b="true" sz="2574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Водяні батареї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2583507" y="6353770"/>
            <a:ext cx="7985372" cy="1301988"/>
            <a:chOff x="0" y="0"/>
            <a:chExt cx="10647163" cy="1735983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0647163" cy="1735984"/>
            </a:xfrm>
            <a:custGeom>
              <a:avLst/>
              <a:gdLst/>
              <a:ahLst/>
              <a:cxnLst/>
              <a:rect r="r" b="b" t="t" l="l"/>
              <a:pathLst>
                <a:path h="1735984" w="10647163">
                  <a:moveTo>
                    <a:pt x="0" y="0"/>
                  </a:moveTo>
                  <a:lnTo>
                    <a:pt x="10647163" y="0"/>
                  </a:lnTo>
                  <a:lnTo>
                    <a:pt x="10647163" y="1735984"/>
                  </a:lnTo>
                  <a:lnTo>
                    <a:pt x="0" y="17359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9" id="39"/>
            <p:cNvSpPr txBox="true"/>
            <p:nvPr/>
          </p:nvSpPr>
          <p:spPr>
            <a:xfrm>
              <a:off x="0" y="-123825"/>
              <a:ext cx="10647163" cy="185980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78"/>
                </a:lnSpc>
              </a:pPr>
              <a:r>
                <a:rPr lang="en-US" sz="21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Водяні батареї використовують воду як електроліт, забезпечуючи безпечну та екологічну альтернативу традиційним батареям.</a:t>
              </a: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1478459" y="8172152"/>
            <a:ext cx="861120" cy="28575"/>
            <a:chOff x="0" y="0"/>
            <a:chExt cx="1148160" cy="381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1148207" cy="38100"/>
            </a:xfrm>
            <a:custGeom>
              <a:avLst/>
              <a:gdLst/>
              <a:ahLst/>
              <a:cxnLst/>
              <a:rect r="r" b="b" t="t" l="l"/>
              <a:pathLst>
                <a:path h="38100" w="1148207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29157" y="0"/>
                  </a:lnTo>
                  <a:cubicBezTo>
                    <a:pt x="1139698" y="0"/>
                    <a:pt x="1148207" y="8509"/>
                    <a:pt x="1148207" y="19050"/>
                  </a:cubicBezTo>
                  <a:cubicBezTo>
                    <a:pt x="1148207" y="29591"/>
                    <a:pt x="1139571" y="38100"/>
                    <a:pt x="1129157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42" id="42"/>
          <p:cNvGrpSpPr/>
          <p:nvPr/>
        </p:nvGrpSpPr>
        <p:grpSpPr>
          <a:xfrm rot="0">
            <a:off x="948630" y="7904858"/>
            <a:ext cx="563166" cy="563166"/>
            <a:chOff x="0" y="0"/>
            <a:chExt cx="750888" cy="750888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6350" y="6350"/>
              <a:ext cx="738124" cy="738251"/>
            </a:xfrm>
            <a:custGeom>
              <a:avLst/>
              <a:gdLst/>
              <a:ahLst/>
              <a:cxnLst/>
              <a:rect r="r" b="b" t="t" l="l"/>
              <a:pathLst>
                <a:path h="738251" w="738124">
                  <a:moveTo>
                    <a:pt x="0" y="137795"/>
                  </a:moveTo>
                  <a:cubicBezTo>
                    <a:pt x="0" y="61722"/>
                    <a:pt x="61722" y="0"/>
                    <a:pt x="137795" y="0"/>
                  </a:cubicBezTo>
                  <a:lnTo>
                    <a:pt x="600329" y="0"/>
                  </a:lnTo>
                  <a:cubicBezTo>
                    <a:pt x="676402" y="0"/>
                    <a:pt x="738124" y="61722"/>
                    <a:pt x="738124" y="137795"/>
                  </a:cubicBezTo>
                  <a:lnTo>
                    <a:pt x="738124" y="600329"/>
                  </a:lnTo>
                  <a:cubicBezTo>
                    <a:pt x="738124" y="676402"/>
                    <a:pt x="676402" y="738124"/>
                    <a:pt x="600329" y="738124"/>
                  </a:cubicBezTo>
                  <a:lnTo>
                    <a:pt x="137795" y="738124"/>
                  </a:lnTo>
                  <a:cubicBezTo>
                    <a:pt x="61722" y="738251"/>
                    <a:pt x="0" y="676529"/>
                    <a:pt x="0" y="600329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750824" cy="750951"/>
            </a:xfrm>
            <a:custGeom>
              <a:avLst/>
              <a:gdLst/>
              <a:ahLst/>
              <a:cxnLst/>
              <a:rect r="r" b="b" t="t" l="l"/>
              <a:pathLst>
                <a:path h="750951" w="750824">
                  <a:moveTo>
                    <a:pt x="0" y="144145"/>
                  </a:moveTo>
                  <a:cubicBezTo>
                    <a:pt x="0" y="64516"/>
                    <a:pt x="64516" y="0"/>
                    <a:pt x="144145" y="0"/>
                  </a:cubicBezTo>
                  <a:lnTo>
                    <a:pt x="606679" y="0"/>
                  </a:lnTo>
                  <a:lnTo>
                    <a:pt x="606679" y="6350"/>
                  </a:lnTo>
                  <a:lnTo>
                    <a:pt x="606679" y="0"/>
                  </a:lnTo>
                  <a:cubicBezTo>
                    <a:pt x="686308" y="0"/>
                    <a:pt x="750824" y="64516"/>
                    <a:pt x="750824" y="144145"/>
                  </a:cubicBezTo>
                  <a:lnTo>
                    <a:pt x="744474" y="144145"/>
                  </a:lnTo>
                  <a:lnTo>
                    <a:pt x="750824" y="144145"/>
                  </a:lnTo>
                  <a:lnTo>
                    <a:pt x="750824" y="606679"/>
                  </a:lnTo>
                  <a:lnTo>
                    <a:pt x="744474" y="606679"/>
                  </a:lnTo>
                  <a:lnTo>
                    <a:pt x="750824" y="606679"/>
                  </a:lnTo>
                  <a:cubicBezTo>
                    <a:pt x="750824" y="686308"/>
                    <a:pt x="686308" y="750824"/>
                    <a:pt x="606679" y="750824"/>
                  </a:cubicBezTo>
                  <a:lnTo>
                    <a:pt x="606679" y="744474"/>
                  </a:lnTo>
                  <a:lnTo>
                    <a:pt x="606679" y="750824"/>
                  </a:lnTo>
                  <a:lnTo>
                    <a:pt x="144145" y="750824"/>
                  </a:lnTo>
                  <a:lnTo>
                    <a:pt x="144145" y="744474"/>
                  </a:lnTo>
                  <a:lnTo>
                    <a:pt x="144145" y="750824"/>
                  </a:lnTo>
                  <a:cubicBezTo>
                    <a:pt x="64516" y="750951"/>
                    <a:pt x="0" y="686308"/>
                    <a:pt x="0" y="606679"/>
                  </a:cubicBezTo>
                  <a:lnTo>
                    <a:pt x="0" y="144145"/>
                  </a:lnTo>
                  <a:lnTo>
                    <a:pt x="6350" y="144145"/>
                  </a:lnTo>
                  <a:lnTo>
                    <a:pt x="0" y="144145"/>
                  </a:lnTo>
                  <a:moveTo>
                    <a:pt x="12700" y="144145"/>
                  </a:moveTo>
                  <a:lnTo>
                    <a:pt x="12700" y="606679"/>
                  </a:lnTo>
                  <a:lnTo>
                    <a:pt x="6350" y="606679"/>
                  </a:lnTo>
                  <a:lnTo>
                    <a:pt x="12700" y="606679"/>
                  </a:lnTo>
                  <a:cubicBezTo>
                    <a:pt x="12700" y="679323"/>
                    <a:pt x="71501" y="738124"/>
                    <a:pt x="144145" y="738124"/>
                  </a:cubicBezTo>
                  <a:lnTo>
                    <a:pt x="606679" y="738124"/>
                  </a:lnTo>
                  <a:cubicBezTo>
                    <a:pt x="679323" y="738124"/>
                    <a:pt x="738124" y="679323"/>
                    <a:pt x="738124" y="606679"/>
                  </a:cubicBezTo>
                  <a:lnTo>
                    <a:pt x="738124" y="144145"/>
                  </a:lnTo>
                  <a:cubicBezTo>
                    <a:pt x="738251" y="71501"/>
                    <a:pt x="679323" y="12700"/>
                    <a:pt x="606679" y="12700"/>
                  </a:cubicBezTo>
                  <a:lnTo>
                    <a:pt x="144145" y="12700"/>
                  </a:lnTo>
                  <a:lnTo>
                    <a:pt x="144145" y="6350"/>
                  </a:lnTo>
                  <a:lnTo>
                    <a:pt x="144145" y="12700"/>
                  </a:lnTo>
                  <a:cubicBezTo>
                    <a:pt x="71501" y="12700"/>
                    <a:pt x="12700" y="71501"/>
                    <a:pt x="12700" y="144145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45" id="45"/>
          <p:cNvGrpSpPr/>
          <p:nvPr/>
        </p:nvGrpSpPr>
        <p:grpSpPr>
          <a:xfrm rot="0">
            <a:off x="1111895" y="8001892"/>
            <a:ext cx="236636" cy="565690"/>
            <a:chOff x="0" y="0"/>
            <a:chExt cx="315515" cy="754253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315515" cy="754253"/>
            </a:xfrm>
            <a:custGeom>
              <a:avLst/>
              <a:gdLst/>
              <a:ahLst/>
              <a:cxnLst/>
              <a:rect r="r" b="b" t="t" l="l"/>
              <a:pathLst>
                <a:path h="754253" w="315515">
                  <a:moveTo>
                    <a:pt x="0" y="0"/>
                  </a:moveTo>
                  <a:lnTo>
                    <a:pt x="315515" y="0"/>
                  </a:lnTo>
                  <a:lnTo>
                    <a:pt x="315515" y="754253"/>
                  </a:lnTo>
                  <a:lnTo>
                    <a:pt x="0" y="7542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7" id="47"/>
            <p:cNvSpPr txBox="true"/>
            <p:nvPr/>
          </p:nvSpPr>
          <p:spPr>
            <a:xfrm>
              <a:off x="0" y="47625"/>
              <a:ext cx="315515" cy="70662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874"/>
                </a:lnSpc>
              </a:pPr>
              <a:r>
                <a:rPr lang="en-US" sz="2874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3</a:t>
              </a: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2583507" y="7878812"/>
            <a:ext cx="6560492" cy="505996"/>
            <a:chOff x="0" y="0"/>
            <a:chExt cx="8747323" cy="674661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8747323" cy="674661"/>
            </a:xfrm>
            <a:custGeom>
              <a:avLst/>
              <a:gdLst/>
              <a:ahLst/>
              <a:cxnLst/>
              <a:rect r="r" b="b" t="t" l="l"/>
              <a:pathLst>
                <a:path h="674661" w="8747323">
                  <a:moveTo>
                    <a:pt x="0" y="0"/>
                  </a:moveTo>
                  <a:lnTo>
                    <a:pt x="8747323" y="0"/>
                  </a:lnTo>
                  <a:lnTo>
                    <a:pt x="8747323" y="674661"/>
                  </a:lnTo>
                  <a:lnTo>
                    <a:pt x="0" y="6746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50" id="50"/>
            <p:cNvSpPr txBox="true"/>
            <p:nvPr/>
          </p:nvSpPr>
          <p:spPr>
            <a:xfrm>
              <a:off x="0" y="-28575"/>
              <a:ext cx="8747323" cy="7032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252"/>
                </a:lnSpc>
              </a:pPr>
              <a:r>
                <a:rPr lang="en-US" b="true" sz="2574" u="sng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Графенові батареї</a:t>
              </a:r>
            </a:p>
          </p:txBody>
        </p:sp>
      </p:grpSp>
      <p:grpSp>
        <p:nvGrpSpPr>
          <p:cNvPr name="Group 51" id="51"/>
          <p:cNvGrpSpPr/>
          <p:nvPr/>
        </p:nvGrpSpPr>
        <p:grpSpPr>
          <a:xfrm rot="0">
            <a:off x="2583507" y="8410872"/>
            <a:ext cx="7985372" cy="1301988"/>
            <a:chOff x="0" y="0"/>
            <a:chExt cx="10647163" cy="1735983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10647163" cy="1735984"/>
            </a:xfrm>
            <a:custGeom>
              <a:avLst/>
              <a:gdLst/>
              <a:ahLst/>
              <a:cxnLst/>
              <a:rect r="r" b="b" t="t" l="l"/>
              <a:pathLst>
                <a:path h="1735984" w="10647163">
                  <a:moveTo>
                    <a:pt x="0" y="0"/>
                  </a:moveTo>
                  <a:lnTo>
                    <a:pt x="10647163" y="0"/>
                  </a:lnTo>
                  <a:lnTo>
                    <a:pt x="10647163" y="1735984"/>
                  </a:lnTo>
                  <a:lnTo>
                    <a:pt x="0" y="17359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53" id="53"/>
            <p:cNvSpPr txBox="true"/>
            <p:nvPr/>
          </p:nvSpPr>
          <p:spPr>
            <a:xfrm>
              <a:off x="0" y="-123825"/>
              <a:ext cx="10647163" cy="185980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78"/>
                </a:lnSpc>
              </a:pPr>
              <a:r>
                <a:rPr lang="en-US" sz="213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Графенові батареї можуть працювати довше та заряджатися швидше, завдяки унікальним властивостям графену.</a:t>
              </a:r>
            </a:p>
          </p:txBody>
        </p:sp>
      </p:grpSp>
      <p:sp>
        <p:nvSpPr>
          <p:cNvPr name="Freeform 54" id="54"/>
          <p:cNvSpPr/>
          <p:nvPr/>
        </p:nvSpPr>
        <p:spPr>
          <a:xfrm flipH="false" flipV="false" rot="0">
            <a:off x="9430929" y="-28278"/>
            <a:ext cx="2880360" cy="4114800"/>
          </a:xfrm>
          <a:custGeom>
            <a:avLst/>
            <a:gdLst/>
            <a:ahLst/>
            <a:cxnLst/>
            <a:rect r="r" b="b" t="t" l="l"/>
            <a:pathLst>
              <a:path h="4114800" w="2880360">
                <a:moveTo>
                  <a:pt x="0" y="0"/>
                </a:moveTo>
                <a:lnTo>
                  <a:pt x="2880360" y="0"/>
                </a:lnTo>
                <a:lnTo>
                  <a:pt x="2880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753815" y="592187"/>
            <a:ext cx="9760744" cy="1495314"/>
            <a:chOff x="0" y="0"/>
            <a:chExt cx="13014325" cy="199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014325" cy="1993752"/>
            </a:xfrm>
            <a:custGeom>
              <a:avLst/>
              <a:gdLst/>
              <a:ahLst/>
              <a:cxnLst/>
              <a:rect r="r" b="b" t="t" l="l"/>
              <a:pathLst>
                <a:path h="1993752" w="13014325">
                  <a:moveTo>
                    <a:pt x="0" y="0"/>
                  </a:moveTo>
                  <a:lnTo>
                    <a:pt x="13014325" y="0"/>
                  </a:lnTo>
                  <a:lnTo>
                    <a:pt x="13014325" y="1993752"/>
                  </a:lnTo>
                  <a:lnTo>
                    <a:pt x="0" y="19937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3014325" cy="20318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250"/>
                </a:lnSpc>
              </a:pPr>
              <a:r>
                <a:rPr lang="en-US" sz="4187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Важливість правильної утилізації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753815" y="1695896"/>
            <a:ext cx="12746980" cy="6884789"/>
          </a:xfrm>
          <a:custGeom>
            <a:avLst/>
            <a:gdLst/>
            <a:ahLst/>
            <a:cxnLst/>
            <a:rect r="r" b="b" t="t" l="l"/>
            <a:pathLst>
              <a:path h="6884789" w="12746980">
                <a:moveTo>
                  <a:pt x="0" y="0"/>
                </a:moveTo>
                <a:lnTo>
                  <a:pt x="12746980" y="0"/>
                </a:lnTo>
                <a:lnTo>
                  <a:pt x="12746980" y="6884789"/>
                </a:lnTo>
                <a:lnTo>
                  <a:pt x="0" y="68847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2" r="0" b="-22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5645349" y="8618785"/>
            <a:ext cx="215354" cy="215354"/>
            <a:chOff x="0" y="0"/>
            <a:chExt cx="287138" cy="28713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87147" cy="287147"/>
            </a:xfrm>
            <a:custGeom>
              <a:avLst/>
              <a:gdLst/>
              <a:ahLst/>
              <a:cxnLst/>
              <a:rect r="r" b="b" t="t" l="l"/>
              <a:pathLst>
                <a:path h="287147" w="287147">
                  <a:moveTo>
                    <a:pt x="0" y="30480"/>
                  </a:moveTo>
                  <a:cubicBezTo>
                    <a:pt x="0" y="13589"/>
                    <a:pt x="13589" y="0"/>
                    <a:pt x="30480" y="0"/>
                  </a:cubicBezTo>
                  <a:lnTo>
                    <a:pt x="256667" y="0"/>
                  </a:lnTo>
                  <a:cubicBezTo>
                    <a:pt x="273558" y="0"/>
                    <a:pt x="287147" y="13589"/>
                    <a:pt x="287147" y="30480"/>
                  </a:cubicBezTo>
                  <a:lnTo>
                    <a:pt x="287147" y="256667"/>
                  </a:lnTo>
                  <a:cubicBezTo>
                    <a:pt x="287147" y="273558"/>
                    <a:pt x="273558" y="287147"/>
                    <a:pt x="256667" y="287147"/>
                  </a:cubicBezTo>
                  <a:lnTo>
                    <a:pt x="30480" y="287147"/>
                  </a:lnTo>
                  <a:cubicBezTo>
                    <a:pt x="13589" y="287147"/>
                    <a:pt x="0" y="273558"/>
                    <a:pt x="0" y="256667"/>
                  </a:cubicBezTo>
                  <a:close/>
                </a:path>
              </a:pathLst>
            </a:custGeom>
            <a:solidFill>
              <a:srgbClr val="1A3328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5936902" y="8581322"/>
            <a:ext cx="1285577" cy="252817"/>
            <a:chOff x="0" y="0"/>
            <a:chExt cx="1460103" cy="28713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460103" cy="287138"/>
            </a:xfrm>
            <a:custGeom>
              <a:avLst/>
              <a:gdLst/>
              <a:ahLst/>
              <a:cxnLst/>
              <a:rect r="r" b="b" t="t" l="l"/>
              <a:pathLst>
                <a:path h="287138" w="1460103">
                  <a:moveTo>
                    <a:pt x="0" y="0"/>
                  </a:moveTo>
                  <a:lnTo>
                    <a:pt x="1460103" y="0"/>
                  </a:lnTo>
                  <a:lnTo>
                    <a:pt x="1460103" y="287138"/>
                  </a:lnTo>
                  <a:lnTo>
                    <a:pt x="0" y="2871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9525"/>
              <a:ext cx="1460103" cy="29666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1687"/>
                </a:lnSpc>
              </a:pPr>
              <a:r>
                <a:rPr lang="en-US" sz="16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Переробка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7222480" y="8618785"/>
            <a:ext cx="215354" cy="215354"/>
            <a:chOff x="0" y="0"/>
            <a:chExt cx="287138" cy="28713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87147" cy="287147"/>
            </a:xfrm>
            <a:custGeom>
              <a:avLst/>
              <a:gdLst/>
              <a:ahLst/>
              <a:cxnLst/>
              <a:rect r="r" b="b" t="t" l="l"/>
              <a:pathLst>
                <a:path h="287147" w="287147">
                  <a:moveTo>
                    <a:pt x="0" y="30480"/>
                  </a:moveTo>
                  <a:cubicBezTo>
                    <a:pt x="0" y="13589"/>
                    <a:pt x="13589" y="0"/>
                    <a:pt x="30480" y="0"/>
                  </a:cubicBezTo>
                  <a:lnTo>
                    <a:pt x="256667" y="0"/>
                  </a:lnTo>
                  <a:cubicBezTo>
                    <a:pt x="273558" y="0"/>
                    <a:pt x="287147" y="13589"/>
                    <a:pt x="287147" y="30480"/>
                  </a:cubicBezTo>
                  <a:lnTo>
                    <a:pt x="287147" y="256667"/>
                  </a:lnTo>
                  <a:cubicBezTo>
                    <a:pt x="287147" y="273558"/>
                    <a:pt x="273558" y="287147"/>
                    <a:pt x="256667" y="287147"/>
                  </a:cubicBezTo>
                  <a:lnTo>
                    <a:pt x="30480" y="287147"/>
                  </a:lnTo>
                  <a:cubicBezTo>
                    <a:pt x="13589" y="287147"/>
                    <a:pt x="0" y="273558"/>
                    <a:pt x="0" y="256667"/>
                  </a:cubicBezTo>
                  <a:close/>
                </a:path>
              </a:pathLst>
            </a:custGeom>
            <a:solidFill>
              <a:srgbClr val="53A782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7437834" y="8571257"/>
            <a:ext cx="3076725" cy="269557"/>
            <a:chOff x="0" y="0"/>
            <a:chExt cx="3277393" cy="287138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3277393" cy="287138"/>
            </a:xfrm>
            <a:custGeom>
              <a:avLst/>
              <a:gdLst/>
              <a:ahLst/>
              <a:cxnLst/>
              <a:rect r="r" b="b" t="t" l="l"/>
              <a:pathLst>
                <a:path h="287138" w="3277393">
                  <a:moveTo>
                    <a:pt x="0" y="0"/>
                  </a:moveTo>
                  <a:lnTo>
                    <a:pt x="3277393" y="0"/>
                  </a:lnTo>
                  <a:lnTo>
                    <a:pt x="3277393" y="287138"/>
                  </a:lnTo>
                  <a:lnTo>
                    <a:pt x="0" y="2871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9525"/>
              <a:ext cx="3277393" cy="29666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1687"/>
                </a:lnSpc>
              </a:pPr>
              <a:r>
                <a:rPr lang="en-US" sz="16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Неправильна утилізація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753815" y="9076432"/>
            <a:ext cx="16780371" cy="850768"/>
            <a:chOff x="0" y="0"/>
            <a:chExt cx="22373828" cy="113435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2373828" cy="1134358"/>
            </a:xfrm>
            <a:custGeom>
              <a:avLst/>
              <a:gdLst/>
              <a:ahLst/>
              <a:cxnLst/>
              <a:rect r="r" b="b" t="t" l="l"/>
              <a:pathLst>
                <a:path h="1134358" w="22373828">
                  <a:moveTo>
                    <a:pt x="0" y="0"/>
                  </a:moveTo>
                  <a:lnTo>
                    <a:pt x="22373828" y="0"/>
                  </a:lnTo>
                  <a:lnTo>
                    <a:pt x="22373828" y="1134358"/>
                  </a:lnTo>
                  <a:lnTo>
                    <a:pt x="0" y="11343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133350"/>
              <a:ext cx="22373828" cy="126770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324"/>
                </a:lnSpc>
              </a:pPr>
              <a:r>
                <a:rPr lang="en-US" sz="20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В середньому людина використовує близько 20 батарейок на рік, і лише 30% з них потрапляють на переробку. Неправильна утилізація може призвести до серйозного забруднення довкілля. Давайте разом змінювати цю статистику!</a:t>
              </a: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1796903" y="0"/>
            <a:ext cx="6491097" cy="8229600"/>
          </a:xfrm>
          <a:custGeom>
            <a:avLst/>
            <a:gdLst/>
            <a:ahLst/>
            <a:cxnLst/>
            <a:rect r="r" b="b" t="t" l="l"/>
            <a:pathLst>
              <a:path h="8229600" w="6491097">
                <a:moveTo>
                  <a:pt x="0" y="0"/>
                </a:moveTo>
                <a:lnTo>
                  <a:pt x="6491097" y="0"/>
                </a:lnTo>
                <a:lnTo>
                  <a:pt x="649109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9F4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DE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87475" y="482888"/>
            <a:ext cx="9445526" cy="2848467"/>
            <a:chOff x="0" y="0"/>
            <a:chExt cx="12594035" cy="379795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594035" cy="3797956"/>
            </a:xfrm>
            <a:custGeom>
              <a:avLst/>
              <a:gdLst/>
              <a:ahLst/>
              <a:cxnLst/>
              <a:rect r="r" b="b" t="t" l="l"/>
              <a:pathLst>
                <a:path h="3797956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3797956"/>
                  </a:lnTo>
                  <a:lnTo>
                    <a:pt x="0" y="37979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2594035" cy="38551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937"/>
                </a:lnSpc>
              </a:pPr>
              <a:r>
                <a:rPr lang="en-US" sz="5562" b="true">
                  <a:solidFill>
                    <a:srgbClr val="1A3328"/>
                  </a:solidFill>
                  <a:latin typeface="Waldemar"/>
                  <a:ea typeface="Waldemar"/>
                  <a:cs typeface="Waldemar"/>
                  <a:sym typeface="Waldemar"/>
                </a:rPr>
                <a:t>Зробімо внесок у збереження планети!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87475" y="3947815"/>
            <a:ext cx="647402" cy="647402"/>
            <a:chOff x="0" y="0"/>
            <a:chExt cx="863203" cy="86320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6350" y="6350"/>
              <a:ext cx="850519" cy="850519"/>
            </a:xfrm>
            <a:custGeom>
              <a:avLst/>
              <a:gdLst/>
              <a:ahLst/>
              <a:cxnLst/>
              <a:rect r="r" b="b" t="t" l="l"/>
              <a:pathLst>
                <a:path h="850519" w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63219" cy="863219"/>
            </a:xfrm>
            <a:custGeom>
              <a:avLst/>
              <a:gdLst/>
              <a:ahLst/>
              <a:cxnLst/>
              <a:rect r="r" b="b" t="t" l="l"/>
              <a:pathLst>
                <a:path h="863219" w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228130" y="3931430"/>
            <a:ext cx="215651" cy="653844"/>
            <a:chOff x="0" y="0"/>
            <a:chExt cx="221258" cy="67084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21258" cy="670844"/>
            </a:xfrm>
            <a:custGeom>
              <a:avLst/>
              <a:gdLst/>
              <a:ahLst/>
              <a:cxnLst/>
              <a:rect r="r" b="b" t="t" l="l"/>
              <a:pathLst>
                <a:path h="670844" w="221258">
                  <a:moveTo>
                    <a:pt x="0" y="0"/>
                  </a:moveTo>
                  <a:lnTo>
                    <a:pt x="221258" y="0"/>
                  </a:lnTo>
                  <a:lnTo>
                    <a:pt x="221258" y="670844"/>
                  </a:lnTo>
                  <a:lnTo>
                    <a:pt x="0" y="67084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38100"/>
              <a:ext cx="221258" cy="63274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312"/>
                </a:lnSpc>
              </a:pPr>
              <a:r>
                <a:rPr lang="en-US" sz="3312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1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913632" y="3952577"/>
            <a:ext cx="9240473" cy="536194"/>
            <a:chOff x="0" y="0"/>
            <a:chExt cx="12320630" cy="71492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2320630" cy="714925"/>
            </a:xfrm>
            <a:custGeom>
              <a:avLst/>
              <a:gdLst/>
              <a:ahLst/>
              <a:cxnLst/>
              <a:rect r="r" b="b" t="t" l="l"/>
              <a:pathLst>
                <a:path h="714925" w="12320630">
                  <a:moveTo>
                    <a:pt x="0" y="0"/>
                  </a:moveTo>
                  <a:lnTo>
                    <a:pt x="12320630" y="0"/>
                  </a:lnTo>
                  <a:lnTo>
                    <a:pt x="12320630" y="714925"/>
                  </a:lnTo>
                  <a:lnTo>
                    <a:pt x="0" y="7149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12320630" cy="75302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437"/>
                </a:lnSpc>
              </a:pPr>
              <a:r>
                <a:rPr lang="en-US" sz="2750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Здавайте батарейки на переробку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913633" y="4565600"/>
            <a:ext cx="8524131" cy="1460790"/>
            <a:chOff x="0" y="0"/>
            <a:chExt cx="11365508" cy="194772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1365509" cy="1947720"/>
            </a:xfrm>
            <a:custGeom>
              <a:avLst/>
              <a:gdLst/>
              <a:ahLst/>
              <a:cxnLst/>
              <a:rect r="r" b="b" t="t" l="l"/>
              <a:pathLst>
                <a:path h="1947720" w="11365509">
                  <a:moveTo>
                    <a:pt x="0" y="0"/>
                  </a:moveTo>
                  <a:lnTo>
                    <a:pt x="11365509" y="0"/>
                  </a:lnTo>
                  <a:lnTo>
                    <a:pt x="11365509" y="1947720"/>
                  </a:lnTo>
                  <a:lnTo>
                    <a:pt x="0" y="1947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161925"/>
              <a:ext cx="11365508" cy="210964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Здавайте старі батарейки на переробку, щоб зменшити забруднення навколишнього середовища та зберегти ресурси планети.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987475" y="6524179"/>
            <a:ext cx="647402" cy="647402"/>
            <a:chOff x="0" y="0"/>
            <a:chExt cx="863203" cy="863203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6350" y="6350"/>
              <a:ext cx="850519" cy="850519"/>
            </a:xfrm>
            <a:custGeom>
              <a:avLst/>
              <a:gdLst/>
              <a:ahLst/>
              <a:cxnLst/>
              <a:rect r="r" b="b" t="t" l="l"/>
              <a:pathLst>
                <a:path h="850519" w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DDEEE6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63219" cy="863219"/>
            </a:xfrm>
            <a:custGeom>
              <a:avLst/>
              <a:gdLst/>
              <a:ahLst/>
              <a:cxnLst/>
              <a:rect r="r" b="b" t="t" l="l"/>
              <a:pathLst>
                <a:path h="863219" w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C3D4CC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178421" y="6524179"/>
            <a:ext cx="334624" cy="653844"/>
            <a:chOff x="0" y="0"/>
            <a:chExt cx="353813" cy="691339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53813" cy="691339"/>
            </a:xfrm>
            <a:custGeom>
              <a:avLst/>
              <a:gdLst/>
              <a:ahLst/>
              <a:cxnLst/>
              <a:rect r="r" b="b" t="t" l="l"/>
              <a:pathLst>
                <a:path h="691339" w="353813">
                  <a:moveTo>
                    <a:pt x="0" y="0"/>
                  </a:moveTo>
                  <a:lnTo>
                    <a:pt x="353813" y="0"/>
                  </a:lnTo>
                  <a:lnTo>
                    <a:pt x="353813" y="691339"/>
                  </a:lnTo>
                  <a:lnTo>
                    <a:pt x="0" y="69133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38100"/>
              <a:ext cx="353813" cy="65323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312"/>
                </a:lnSpc>
              </a:pPr>
              <a:r>
                <a:rPr lang="en-US" sz="3312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2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913632" y="6528941"/>
            <a:ext cx="8636841" cy="536194"/>
            <a:chOff x="0" y="0"/>
            <a:chExt cx="11515788" cy="714925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1515788" cy="714925"/>
            </a:xfrm>
            <a:custGeom>
              <a:avLst/>
              <a:gdLst/>
              <a:ahLst/>
              <a:cxnLst/>
              <a:rect r="r" b="b" t="t" l="l"/>
              <a:pathLst>
                <a:path h="714925" w="11515788">
                  <a:moveTo>
                    <a:pt x="0" y="0"/>
                  </a:moveTo>
                  <a:lnTo>
                    <a:pt x="11515788" y="0"/>
                  </a:lnTo>
                  <a:lnTo>
                    <a:pt x="11515788" y="714925"/>
                  </a:lnTo>
                  <a:lnTo>
                    <a:pt x="0" y="7149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11515788" cy="75302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437"/>
                </a:lnSpc>
              </a:pPr>
              <a:r>
                <a:rPr lang="en-US" sz="2750" b="true">
                  <a:solidFill>
                    <a:srgbClr val="3B4E4E"/>
                  </a:solidFill>
                  <a:latin typeface="Waldemar"/>
                  <a:ea typeface="Waldemar"/>
                  <a:cs typeface="Waldemar"/>
                  <a:sym typeface="Waldemar"/>
                </a:rPr>
                <a:t>Підтримуйте екологічні ініціативи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913633" y="7141964"/>
            <a:ext cx="8524131" cy="1460790"/>
            <a:chOff x="0" y="0"/>
            <a:chExt cx="11365508" cy="194772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11365509" cy="1947720"/>
            </a:xfrm>
            <a:custGeom>
              <a:avLst/>
              <a:gdLst/>
              <a:ahLst/>
              <a:cxnLst/>
              <a:rect r="r" b="b" t="t" l="l"/>
              <a:pathLst>
                <a:path h="1947720" w="11365509">
                  <a:moveTo>
                    <a:pt x="0" y="0"/>
                  </a:moveTo>
                  <a:lnTo>
                    <a:pt x="11365509" y="0"/>
                  </a:lnTo>
                  <a:lnTo>
                    <a:pt x="11365509" y="1947720"/>
                  </a:lnTo>
                  <a:lnTo>
                    <a:pt x="0" y="1947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161925"/>
              <a:ext cx="11365508" cy="210964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Підтримуйте екологічні ініціативи, спрямовані на розробку та впровадження нових, екологічно чистих джерел енергії.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992238" y="9258300"/>
            <a:ext cx="9445526" cy="489240"/>
            <a:chOff x="0" y="0"/>
            <a:chExt cx="12594035" cy="65232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12594035" cy="652320"/>
            </a:xfrm>
            <a:custGeom>
              <a:avLst/>
              <a:gdLst/>
              <a:ahLst/>
              <a:cxnLst/>
              <a:rect r="r" b="b" t="t" l="l"/>
              <a:pathLst>
                <a:path h="652320" w="12594035">
                  <a:moveTo>
                    <a:pt x="0" y="0"/>
                  </a:moveTo>
                  <a:lnTo>
                    <a:pt x="12594035" y="0"/>
                  </a:lnTo>
                  <a:lnTo>
                    <a:pt x="12594035" y="652320"/>
                  </a:lnTo>
                  <a:lnTo>
                    <a:pt x="0" y="6523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161925"/>
              <a:ext cx="12594035" cy="81424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3B4E4E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 Нехай кожен день буде Днем Батарейки! </a:t>
              </a:r>
              <a:r>
                <a:rPr lang="en-US" sz="2387">
                  <a:solidFill>
                    <a:srgbClr val="000000"/>
                  </a:solidFill>
                  <a:latin typeface="Overpass Light"/>
                  <a:ea typeface="Overpass Light"/>
                  <a:cs typeface="Overpass Light"/>
                  <a:sym typeface="Overpass Light"/>
                </a:rPr>
                <a:t>😉🔋♻</a:t>
              </a:r>
            </a:p>
          </p:txBody>
        </p:sp>
      </p:grpSp>
      <p:sp>
        <p:nvSpPr>
          <p:cNvPr name="Freeform 37" id="37"/>
          <p:cNvSpPr/>
          <p:nvPr/>
        </p:nvSpPr>
        <p:spPr>
          <a:xfrm flipH="false" flipV="false" rot="0">
            <a:off x="9858060" y="7825738"/>
            <a:ext cx="2231544" cy="2461262"/>
          </a:xfrm>
          <a:custGeom>
            <a:avLst/>
            <a:gdLst/>
            <a:ahLst/>
            <a:cxnLst/>
            <a:rect r="r" b="b" t="t" l="l"/>
            <a:pathLst>
              <a:path h="2461262" w="2231544">
                <a:moveTo>
                  <a:pt x="0" y="0"/>
                </a:moveTo>
                <a:lnTo>
                  <a:pt x="2231544" y="0"/>
                </a:lnTo>
                <a:lnTo>
                  <a:pt x="2231544" y="2461262"/>
                </a:lnTo>
                <a:lnTo>
                  <a:pt x="0" y="24612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DAGfSNgGcBc</dc:identifier>
  <dcterms:modified xsi:type="dcterms:W3CDTF">2011-08-01T06:04:30Z</dcterms:modified>
  <cp:revision>1</cp:revision>
  <dc:title>День батарейки</dc:title>
</cp:coreProperties>
</file>