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64" r:id="rId5"/>
    <p:sldId id="265" r:id="rId6"/>
    <p:sldId id="266" r:id="rId7"/>
    <p:sldId id="268" r:id="rId8"/>
    <p:sldId id="270" r:id="rId9"/>
    <p:sldId id="272" r:id="rId10"/>
    <p:sldId id="275" r:id="rId11"/>
    <p:sldId id="276" r:id="rId12"/>
    <p:sldId id="277" r:id="rId13"/>
    <p:sldId id="278" r:id="rId14"/>
    <p:sldId id="283" r:id="rId15"/>
    <p:sldId id="284" r:id="rId16"/>
    <p:sldId id="271" r:id="rId17"/>
  </p:sldIdLst>
  <p:sldSz cx="9906000" cy="6858000" type="A4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4660"/>
  </p:normalViewPr>
  <p:slideViewPr>
    <p:cSldViewPr>
      <p:cViewPr varScale="1">
        <p:scale>
          <a:sx n="68" d="100"/>
          <a:sy n="68" d="100"/>
        </p:scale>
        <p:origin x="1278" y="6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854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503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957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94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036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234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031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737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435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191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125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ABE11-8A70-469A-BB99-E5E643A06CB6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14581-2FC1-4807-8EA5-C06960524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71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906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34732" y="980729"/>
            <a:ext cx="5772641" cy="1470025"/>
          </a:xfrm>
        </p:spPr>
        <p:txBody>
          <a:bodyPr/>
          <a:lstStyle/>
          <a:p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</a:rPr>
              <a:t>Українські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</a:rPr>
              <a:t>звичаї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</a:rPr>
              <a:t>традиції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, обряди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16896" y="3430743"/>
            <a:ext cx="3744416" cy="1870465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Шаптала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Н.М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56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4601" y="980728"/>
            <a:ext cx="663073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err="1" smtClean="0">
                <a:solidFill>
                  <a:srgbClr val="884106"/>
                </a:solidFill>
              </a:rPr>
              <a:t>Кожна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нація</a:t>
            </a:r>
            <a:r>
              <a:rPr lang="ru-RU" dirty="0" smtClean="0">
                <a:solidFill>
                  <a:srgbClr val="884106"/>
                </a:solidFill>
              </a:rPr>
              <a:t>, </a:t>
            </a:r>
            <a:r>
              <a:rPr lang="ru-RU" dirty="0" err="1" smtClean="0">
                <a:solidFill>
                  <a:srgbClr val="884106"/>
                </a:solidFill>
              </a:rPr>
              <a:t>кожен</a:t>
            </a:r>
            <a:r>
              <a:rPr lang="ru-RU" dirty="0" smtClean="0">
                <a:solidFill>
                  <a:srgbClr val="884106"/>
                </a:solidFill>
              </a:rPr>
              <a:t> народ, </a:t>
            </a:r>
            <a:r>
              <a:rPr lang="ru-RU" dirty="0" err="1" smtClean="0">
                <a:solidFill>
                  <a:srgbClr val="884106"/>
                </a:solidFill>
              </a:rPr>
              <a:t>мають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свої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традиції</a:t>
            </a:r>
            <a:r>
              <a:rPr lang="ru-RU" dirty="0" smtClean="0">
                <a:solidFill>
                  <a:srgbClr val="884106"/>
                </a:solidFill>
              </a:rPr>
              <a:t>, </a:t>
            </a:r>
            <a:r>
              <a:rPr lang="ru-RU" dirty="0" err="1" smtClean="0">
                <a:solidFill>
                  <a:srgbClr val="884106"/>
                </a:solidFill>
              </a:rPr>
              <a:t>звичаї</a:t>
            </a:r>
            <a:r>
              <a:rPr lang="ru-RU" dirty="0" smtClean="0">
                <a:solidFill>
                  <a:srgbClr val="884106"/>
                </a:solidFill>
              </a:rPr>
              <a:t>, обряди та свята, </a:t>
            </a:r>
            <a:r>
              <a:rPr lang="ru-RU" dirty="0" err="1" smtClean="0">
                <a:solidFill>
                  <a:srgbClr val="884106"/>
                </a:solidFill>
              </a:rPr>
              <a:t>становлення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яких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відбувалося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протягом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багатьох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століть</a:t>
            </a:r>
            <a:r>
              <a:rPr lang="ru-RU" dirty="0" smtClean="0">
                <a:solidFill>
                  <a:srgbClr val="884106"/>
                </a:solidFill>
              </a:rPr>
              <a:t>. </a:t>
            </a:r>
            <a:r>
              <a:rPr lang="ru-RU" dirty="0" err="1" smtClean="0">
                <a:solidFill>
                  <a:srgbClr val="884106"/>
                </a:solidFill>
              </a:rPr>
              <a:t>Звичаєва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Спадщина</a:t>
            </a:r>
            <a:r>
              <a:rPr lang="ru-RU" dirty="0" smtClean="0">
                <a:solidFill>
                  <a:srgbClr val="884106"/>
                </a:solidFill>
              </a:rPr>
              <a:t>, </a:t>
            </a:r>
            <a:r>
              <a:rPr lang="ru-RU" dirty="0" err="1" smtClean="0">
                <a:solidFill>
                  <a:srgbClr val="884106"/>
                </a:solidFill>
              </a:rPr>
              <a:t>Рідна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Мова</a:t>
            </a:r>
            <a:r>
              <a:rPr lang="ru-RU" dirty="0" smtClean="0">
                <a:solidFill>
                  <a:srgbClr val="884106"/>
                </a:solidFill>
              </a:rPr>
              <a:t> – </a:t>
            </a:r>
            <a:r>
              <a:rPr lang="ru-RU" dirty="0" err="1" smtClean="0">
                <a:solidFill>
                  <a:srgbClr val="884106"/>
                </a:solidFill>
              </a:rPr>
              <a:t>це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ті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найміцніші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елементи</a:t>
            </a:r>
            <a:r>
              <a:rPr lang="ru-RU" dirty="0" smtClean="0">
                <a:solidFill>
                  <a:srgbClr val="884106"/>
                </a:solidFill>
              </a:rPr>
              <a:t>, </a:t>
            </a:r>
            <a:r>
              <a:rPr lang="ru-RU" dirty="0" err="1" smtClean="0">
                <a:solidFill>
                  <a:srgbClr val="884106"/>
                </a:solidFill>
              </a:rPr>
              <a:t>що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об’єднують</a:t>
            </a:r>
            <a:r>
              <a:rPr lang="ru-RU" dirty="0" smtClean="0">
                <a:solidFill>
                  <a:srgbClr val="884106"/>
                </a:solidFill>
              </a:rPr>
              <a:t> і </a:t>
            </a:r>
            <a:r>
              <a:rPr lang="ru-RU" dirty="0" err="1" smtClean="0">
                <a:solidFill>
                  <a:srgbClr val="884106"/>
                </a:solidFill>
              </a:rPr>
              <a:t>цементують</a:t>
            </a:r>
            <a:r>
              <a:rPr lang="ru-RU" dirty="0" smtClean="0">
                <a:solidFill>
                  <a:srgbClr val="884106"/>
                </a:solidFill>
              </a:rPr>
              <a:t> нас в один народ в </a:t>
            </a:r>
            <a:r>
              <a:rPr lang="ru-RU" dirty="0" err="1" smtClean="0">
                <a:solidFill>
                  <a:srgbClr val="884106"/>
                </a:solidFill>
              </a:rPr>
              <a:t>єдину</a:t>
            </a:r>
            <a:r>
              <a:rPr lang="ru-RU" dirty="0" smtClean="0">
                <a:solidFill>
                  <a:srgbClr val="884106"/>
                </a:solidFill>
              </a:rPr>
              <a:t> і </a:t>
            </a:r>
            <a:r>
              <a:rPr lang="ru-RU" dirty="0" err="1" smtClean="0">
                <a:solidFill>
                  <a:srgbClr val="884106"/>
                </a:solidFill>
              </a:rPr>
              <a:t>неповторну</a:t>
            </a:r>
            <a:r>
              <a:rPr lang="ru-RU" dirty="0" smtClean="0">
                <a:solidFill>
                  <a:srgbClr val="884106"/>
                </a:solidFill>
              </a:rPr>
              <a:t> </a:t>
            </a:r>
            <a:r>
              <a:rPr lang="ru-RU" dirty="0" err="1" smtClean="0">
                <a:solidFill>
                  <a:srgbClr val="884106"/>
                </a:solidFill>
              </a:rPr>
              <a:t>Націю</a:t>
            </a:r>
            <a:r>
              <a:rPr lang="ru-RU" dirty="0" smtClean="0">
                <a:solidFill>
                  <a:srgbClr val="884106"/>
                </a:solidFill>
              </a:rPr>
              <a:t>.</a:t>
            </a:r>
            <a:endParaRPr lang="ru-RU" dirty="0">
              <a:solidFill>
                <a:srgbClr val="884106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64601" y="2357972"/>
            <a:ext cx="656473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</a:rPr>
              <a:t>Традиція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від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лат. </a:t>
            </a:r>
            <a:r>
              <a:rPr lang="en-US" sz="1700" dirty="0" err="1" smtClean="0">
                <a:solidFill>
                  <a:schemeClr val="accent6">
                    <a:lumMod val="50000"/>
                  </a:schemeClr>
                </a:solidFill>
              </a:rPr>
              <a:t>traditio</a:t>
            </a:r>
            <a:r>
              <a:rPr lang="en-US" sz="1700" dirty="0" smtClean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передача,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оповідання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переказ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) –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це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те,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що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передається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від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покоління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до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покоління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з уст в уста, як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загальноприйняте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загальнообов’язкове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священне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перевірене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віками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визнане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необхідним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для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забезпечення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подальшого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існування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й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розвитку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людини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колективу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держави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суспільства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. Мета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традиції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полягає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у тому,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щоб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закріпити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відтворити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в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нових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поколіннях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уставлені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способи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життєдіяльності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типи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мислення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поведінки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Форми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реалізації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традиції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різноманітні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але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основними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з них є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звичай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, свято й обряд. Роль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традицій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в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розвитку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людства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можна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порівняти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з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роллю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пам’яті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в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розвитку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окремої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людини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Основна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функція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пам’яті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полягає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в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збереженні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набутого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700" dirty="0" err="1" smtClean="0">
                <a:solidFill>
                  <a:schemeClr val="accent6">
                    <a:lumMod val="50000"/>
                  </a:schemeClr>
                </a:solidFill>
              </a:rPr>
              <a:t>досвіду</a:t>
            </a:r>
            <a:r>
              <a:rPr lang="ru-RU" sz="17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RU" sz="17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26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4601" y="836712"/>
            <a:ext cx="663073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err="1">
                <a:solidFill>
                  <a:srgbClr val="884106"/>
                </a:solidFill>
              </a:rPr>
              <a:t>Дуже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тісно</a:t>
            </a:r>
            <a:r>
              <a:rPr lang="ru-RU" sz="2000" dirty="0">
                <a:solidFill>
                  <a:srgbClr val="884106"/>
                </a:solidFill>
              </a:rPr>
              <a:t> народна </a:t>
            </a:r>
            <a:r>
              <a:rPr lang="ru-RU" sz="2000" dirty="0" err="1">
                <a:solidFill>
                  <a:srgbClr val="884106"/>
                </a:solidFill>
              </a:rPr>
              <a:t>творчість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пов'язана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із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звичаями</a:t>
            </a:r>
            <a:r>
              <a:rPr lang="ru-RU" sz="2000" dirty="0">
                <a:solidFill>
                  <a:srgbClr val="884106"/>
                </a:solidFill>
              </a:rPr>
              <a:t>, </a:t>
            </a:r>
            <a:r>
              <a:rPr lang="ru-RU" sz="2000" dirty="0" err="1">
                <a:solidFill>
                  <a:srgbClr val="884106"/>
                </a:solidFill>
              </a:rPr>
              <a:t>що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являють</a:t>
            </a:r>
            <a:r>
              <a:rPr lang="ru-RU" sz="2000" dirty="0">
                <a:solidFill>
                  <a:srgbClr val="884106"/>
                </a:solidFill>
              </a:rPr>
              <a:t> собою </a:t>
            </a:r>
            <a:r>
              <a:rPr lang="ru-RU" sz="2000" dirty="0" err="1">
                <a:solidFill>
                  <a:srgbClr val="884106"/>
                </a:solidFill>
              </a:rPr>
              <a:t>закони</a:t>
            </a:r>
            <a:r>
              <a:rPr lang="ru-RU" sz="2000" dirty="0">
                <a:solidFill>
                  <a:srgbClr val="884106"/>
                </a:solidFill>
              </a:rPr>
              <a:t>, </a:t>
            </a:r>
            <a:r>
              <a:rPr lang="ru-RU" sz="2000" dirty="0" err="1">
                <a:solidFill>
                  <a:srgbClr val="884106"/>
                </a:solidFill>
              </a:rPr>
              <a:t>якими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українці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керувались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щоденно</a:t>
            </a:r>
            <a:r>
              <a:rPr lang="ru-RU" sz="2000" dirty="0" smtClean="0">
                <a:solidFill>
                  <a:srgbClr val="884106"/>
                </a:solidFill>
              </a:rPr>
              <a:t>. </a:t>
            </a:r>
          </a:p>
          <a:p>
            <a:pPr lvl="0"/>
            <a:r>
              <a:rPr lang="ru-RU" sz="2000" b="1" dirty="0" err="1" smtClean="0">
                <a:solidFill>
                  <a:srgbClr val="884106"/>
                </a:solidFill>
              </a:rPr>
              <a:t>Звичаї</a:t>
            </a:r>
            <a:r>
              <a:rPr lang="ru-RU" sz="2000" dirty="0">
                <a:solidFill>
                  <a:srgbClr val="884106"/>
                </a:solidFill>
              </a:rPr>
              <a:t> — </a:t>
            </a:r>
            <a:r>
              <a:rPr lang="ru-RU" sz="2000" dirty="0" err="1">
                <a:solidFill>
                  <a:srgbClr val="884106"/>
                </a:solidFill>
              </a:rPr>
              <a:t>це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ті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неписані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закони</a:t>
            </a:r>
            <a:r>
              <a:rPr lang="ru-RU" sz="2000" dirty="0">
                <a:solidFill>
                  <a:srgbClr val="884106"/>
                </a:solidFill>
              </a:rPr>
              <a:t>, </a:t>
            </a:r>
            <a:r>
              <a:rPr lang="ru-RU" sz="2000" dirty="0" err="1">
                <a:solidFill>
                  <a:srgbClr val="884106"/>
                </a:solidFill>
              </a:rPr>
              <a:t>якими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керуються</a:t>
            </a:r>
            <a:r>
              <a:rPr lang="ru-RU" sz="2000" dirty="0">
                <a:solidFill>
                  <a:srgbClr val="884106"/>
                </a:solidFill>
              </a:rPr>
              <a:t> в </a:t>
            </a:r>
            <a:r>
              <a:rPr lang="ru-RU" sz="2000" dirty="0" err="1">
                <a:solidFill>
                  <a:srgbClr val="884106"/>
                </a:solidFill>
              </a:rPr>
              <a:t>найменших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щоденних</a:t>
            </a:r>
            <a:r>
              <a:rPr lang="ru-RU" sz="2000" dirty="0">
                <a:solidFill>
                  <a:srgbClr val="884106"/>
                </a:solidFill>
              </a:rPr>
              <a:t> і </a:t>
            </a:r>
            <a:r>
              <a:rPr lang="ru-RU" sz="2000" dirty="0" err="1">
                <a:solidFill>
                  <a:srgbClr val="884106"/>
                </a:solidFill>
              </a:rPr>
              <a:t>найбільших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усенаціональних</a:t>
            </a:r>
            <a:r>
              <a:rPr lang="ru-RU" sz="2000" dirty="0">
                <a:solidFill>
                  <a:srgbClr val="884106"/>
                </a:solidFill>
              </a:rPr>
              <a:t> справах. </a:t>
            </a:r>
            <a:r>
              <a:rPr lang="ru-RU" sz="2000" dirty="0" err="1">
                <a:solidFill>
                  <a:srgbClr val="884106"/>
                </a:solidFill>
              </a:rPr>
              <a:t>Звичаї</a:t>
            </a:r>
            <a:r>
              <a:rPr lang="ru-RU" sz="2000" dirty="0">
                <a:solidFill>
                  <a:srgbClr val="884106"/>
                </a:solidFill>
              </a:rPr>
              <a:t> , а </a:t>
            </a:r>
            <a:r>
              <a:rPr lang="ru-RU" sz="2000" dirty="0" err="1">
                <a:solidFill>
                  <a:srgbClr val="884106"/>
                </a:solidFill>
              </a:rPr>
              <a:t>також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мова</a:t>
            </a:r>
            <a:r>
              <a:rPr lang="ru-RU" sz="2000" dirty="0">
                <a:solidFill>
                  <a:srgbClr val="884106"/>
                </a:solidFill>
              </a:rPr>
              <a:t> - </a:t>
            </a:r>
            <a:r>
              <a:rPr lang="ru-RU" sz="2000" dirty="0" err="1">
                <a:solidFill>
                  <a:srgbClr val="884106"/>
                </a:solidFill>
              </a:rPr>
              <a:t>це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ті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важливі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цінності</a:t>
            </a:r>
            <a:r>
              <a:rPr lang="ru-RU" sz="2000" dirty="0">
                <a:solidFill>
                  <a:srgbClr val="884106"/>
                </a:solidFill>
              </a:rPr>
              <a:t>, </a:t>
            </a:r>
            <a:r>
              <a:rPr lang="ru-RU" sz="2000" dirty="0" err="1">
                <a:solidFill>
                  <a:srgbClr val="884106"/>
                </a:solidFill>
              </a:rPr>
              <a:t>що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об`єднують</a:t>
            </a:r>
            <a:r>
              <a:rPr lang="ru-RU" sz="2000" dirty="0">
                <a:solidFill>
                  <a:srgbClr val="884106"/>
                </a:solidFill>
              </a:rPr>
              <a:t> </a:t>
            </a:r>
            <a:r>
              <a:rPr lang="ru-RU" sz="2000" dirty="0" err="1">
                <a:solidFill>
                  <a:srgbClr val="884106"/>
                </a:solidFill>
              </a:rPr>
              <a:t>окремих</a:t>
            </a:r>
            <a:r>
              <a:rPr lang="ru-RU" sz="2000" dirty="0">
                <a:solidFill>
                  <a:srgbClr val="884106"/>
                </a:solidFill>
              </a:rPr>
              <a:t> людей в один народ, в одну </a:t>
            </a:r>
            <a:r>
              <a:rPr lang="ru-RU" sz="2000" dirty="0" err="1">
                <a:solidFill>
                  <a:srgbClr val="884106"/>
                </a:solidFill>
              </a:rPr>
              <a:t>націю</a:t>
            </a:r>
            <a:r>
              <a:rPr lang="ru-RU" sz="2000" dirty="0">
                <a:solidFill>
                  <a:srgbClr val="884106"/>
                </a:solidFill>
              </a:rPr>
              <a:t>.</a:t>
            </a:r>
          </a:p>
          <a:p>
            <a:pPr lvl="0"/>
            <a:endParaRPr lang="ru-RU" sz="2200" dirty="0">
              <a:solidFill>
                <a:srgbClr val="884106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64601" y="3104386"/>
            <a:ext cx="64987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Ми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маємо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у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своїх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звичаях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і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народній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усній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творчості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ознаки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зустрічі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, -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поєднання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староукраїнської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,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дохристиянської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і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християнської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культур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.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Але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ми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до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цього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вже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так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звикли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,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що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іноді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не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можемо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розпізнати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,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де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uk-UA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за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кінч</a:t>
            </a:r>
            <a:r>
              <a:rPr lang="uk-UA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у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ється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в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народних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звичаях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староукраїнське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і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де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починається</a:t>
            </a:r>
            <a:r>
              <a:rPr lang="de-DE" sz="2400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 </a:t>
            </a:r>
            <a:r>
              <a:rPr lang="de-DE" sz="2400" i="1" kern="0" dirty="0" err="1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християнське</a:t>
            </a:r>
            <a:r>
              <a:rPr lang="de-DE" sz="2400" b="1" i="1" kern="0" dirty="0">
                <a:solidFill>
                  <a:schemeClr val="accent6">
                    <a:lumMod val="50000"/>
                  </a:schemeClr>
                </a:solidFill>
                <a:latin typeface="Monotype Corsiva" pitchFamily="66"/>
                <a:ea typeface="Andale Sans UI" pitchFamily="2"/>
                <a:cs typeface="Tahoma" pitchFamily="2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289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4601" y="980728"/>
            <a:ext cx="6630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altLang="ru-RU" sz="3200" b="1" kern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ea typeface="+mj-ea"/>
                <a:cs typeface="Arial"/>
              </a:rPr>
              <a:t>День святого Миколая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12390" y="1565502"/>
            <a:ext cx="3357753" cy="3527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А в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ніч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 на 19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грудня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 </a:t>
            </a:r>
            <a:r>
              <a:rPr lang="ru-RU" altLang="ru-RU" kern="0" dirty="0" smtClean="0">
                <a:solidFill>
                  <a:srgbClr val="F79646">
                    <a:lumMod val="50000"/>
                  </a:srgbClr>
                </a:solidFill>
                <a:cs typeface="Arial"/>
              </a:rPr>
              <a:t>до </a:t>
            </a:r>
            <a:r>
              <a:rPr lang="ru-RU" altLang="ru-RU" kern="0" dirty="0" err="1" smtClean="0">
                <a:solidFill>
                  <a:srgbClr val="F79646">
                    <a:lumMod val="50000"/>
                  </a:srgbClr>
                </a:solidFill>
                <a:cs typeface="Arial"/>
              </a:rPr>
              <a:t>кожної</a:t>
            </a:r>
            <a:r>
              <a:rPr lang="ru-RU" altLang="ru-RU" kern="0" dirty="0" smtClean="0">
                <a:solidFill>
                  <a:srgbClr val="F79646">
                    <a:lumMod val="50000"/>
                  </a:srgbClr>
                </a:solidFill>
                <a:cs typeface="Arial"/>
              </a:rPr>
              <a:t> </a:t>
            </a:r>
            <a:r>
              <a:rPr lang="ru-RU" altLang="ru-RU" kern="0" dirty="0" err="1" smtClean="0">
                <a:solidFill>
                  <a:srgbClr val="F79646">
                    <a:lumMod val="50000"/>
                  </a:srgbClr>
                </a:solidFill>
                <a:cs typeface="Arial"/>
              </a:rPr>
              <a:t>дитинки</a:t>
            </a:r>
            <a:r>
              <a:rPr lang="ru-RU" altLang="ru-RU" kern="0" dirty="0" smtClean="0">
                <a:solidFill>
                  <a:srgbClr val="F79646">
                    <a:lumMod val="50000"/>
                  </a:srgbClr>
                </a:solidFill>
                <a:cs typeface="Arial"/>
              </a:rPr>
              <a:t> приходить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Святий</a:t>
            </a:r>
            <a:endParaRPr lang="ru-RU" altLang="ru-RU" kern="0" dirty="0">
              <a:solidFill>
                <a:srgbClr val="F79646">
                  <a:lumMod val="50000"/>
                </a:srgbClr>
              </a:solidFill>
              <a:cs typeface="Arial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Миколай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 і кладе </a:t>
            </a:r>
            <a:r>
              <a:rPr lang="ru-RU" altLang="ru-RU" kern="0" dirty="0" err="1" smtClean="0">
                <a:solidFill>
                  <a:srgbClr val="F79646">
                    <a:lumMod val="50000"/>
                  </a:srgbClr>
                </a:solidFill>
                <a:cs typeface="Arial"/>
              </a:rPr>
              <a:t>під</a:t>
            </a:r>
            <a:r>
              <a:rPr lang="ru-RU" altLang="ru-RU" kern="0" dirty="0" smtClean="0">
                <a:solidFill>
                  <a:srgbClr val="F79646">
                    <a:lumMod val="50000"/>
                  </a:srgbClr>
                </a:solidFill>
                <a:cs typeface="Arial"/>
              </a:rPr>
              <a:t> подушку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подарунки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.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В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сучасні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часи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з’явилась</a:t>
            </a:r>
            <a:endParaRPr lang="ru-RU" altLang="ru-RU" kern="0" dirty="0">
              <a:solidFill>
                <a:srgbClr val="F79646">
                  <a:lumMod val="50000"/>
                </a:srgbClr>
              </a:solidFill>
              <a:cs typeface="Arial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добра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традиція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 –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саме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 у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день святого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Миколая</a:t>
            </a:r>
            <a:endParaRPr lang="ru-RU" altLang="ru-RU" kern="0" dirty="0">
              <a:solidFill>
                <a:srgbClr val="F79646">
                  <a:lumMod val="50000"/>
                </a:srgbClr>
              </a:solidFill>
              <a:cs typeface="Arial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опікуватись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 сиротами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та </a:t>
            </a:r>
            <a:r>
              <a:rPr lang="ru-RU" altLang="ru-RU" kern="0" dirty="0" err="1" smtClean="0">
                <a:solidFill>
                  <a:srgbClr val="F79646">
                    <a:lumMod val="50000"/>
                  </a:srgbClr>
                </a:solidFill>
                <a:cs typeface="Arial"/>
              </a:rPr>
              <a:t>знедоленими</a:t>
            </a:r>
            <a:r>
              <a:rPr lang="ru-RU" altLang="ru-RU" kern="0" dirty="0" smtClean="0">
                <a:solidFill>
                  <a:srgbClr val="F79646">
                    <a:lumMod val="50000"/>
                  </a:srgbClr>
                </a:solidFill>
                <a:cs typeface="Arial"/>
              </a:rPr>
              <a:t> </a:t>
            </a:r>
            <a:r>
              <a:rPr lang="ru-RU" altLang="ru-RU" kern="0" dirty="0" err="1" smtClean="0">
                <a:solidFill>
                  <a:srgbClr val="F79646">
                    <a:lumMod val="50000"/>
                  </a:srgbClr>
                </a:solidFill>
                <a:cs typeface="Arial"/>
              </a:rPr>
              <a:t>дітьми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,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даруючи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 </a:t>
            </a: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їм</a:t>
            </a:r>
            <a:endParaRPr lang="ru-RU" altLang="ru-RU" kern="0" dirty="0">
              <a:solidFill>
                <a:srgbClr val="F79646">
                  <a:lumMod val="50000"/>
                </a:srgbClr>
              </a:solidFill>
              <a:cs typeface="Arial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kern="0" dirty="0" err="1">
                <a:solidFill>
                  <a:srgbClr val="F79646">
                    <a:lumMod val="50000"/>
                  </a:srgbClr>
                </a:solidFill>
                <a:cs typeface="Arial"/>
              </a:rPr>
              <a:t>подарунки</a:t>
            </a:r>
            <a:r>
              <a:rPr lang="ru-RU" altLang="ru-RU" kern="0" dirty="0">
                <a:solidFill>
                  <a:srgbClr val="F79646">
                    <a:lumMod val="50000"/>
                  </a:srgbClr>
                </a:solidFill>
                <a:cs typeface="Arial"/>
              </a:rPr>
              <a:t>.</a:t>
            </a:r>
            <a:endParaRPr lang="uk-UA" altLang="ru-RU" b="1" kern="0" dirty="0">
              <a:solidFill>
                <a:srgbClr val="F79646">
                  <a:lumMod val="50000"/>
                </a:srgbClr>
              </a:solidFill>
              <a:cs typeface="Arial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648" y="1565502"/>
            <a:ext cx="3000333" cy="3807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60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4601" y="980728"/>
            <a:ext cx="6630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altLang="ru-RU" sz="3200" b="1" kern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ea typeface="+mj-ea"/>
                <a:cs typeface="Arial"/>
              </a:rPr>
              <a:t>Новий рік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8914" y="1484784"/>
            <a:ext cx="3816424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Новий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рік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одне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з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найдавніших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і</a:t>
            </a: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найпопулярніших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календарних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свят.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Це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,</a:t>
            </a: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мабуть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єдина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подія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, яку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протягом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століть</a:t>
            </a:r>
            <a:endParaRPr lang="ru-RU" sz="1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щорічно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відзначають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у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всіх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країнах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і на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всіх</a:t>
            </a:r>
            <a:endParaRPr lang="ru-RU" sz="1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континентах, яку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знають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люблять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і яку з</a:t>
            </a: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нетерпінням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чекають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люди,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різні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у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своїх</a:t>
            </a:r>
            <a:endParaRPr lang="ru-RU" sz="1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етнонаціональних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традиціях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релігійних</a:t>
            </a:r>
            <a:endParaRPr lang="ru-RU" sz="1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переконаннях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Незважаючи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на те,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що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Новий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рік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-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одне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з</a:t>
            </a: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небагатьох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свят,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що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об`єднує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все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людство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, за</a:t>
            </a: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всіх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часів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у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різних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народів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існували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й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існують</a:t>
            </a:r>
            <a:endParaRPr lang="ru-RU" sz="1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свої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традиції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зустрічі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Нового року та своя</a:t>
            </a: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святкова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атрибутика.</a:t>
            </a:r>
          </a:p>
          <a:p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В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Україні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традиція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новорічного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святкування</a:t>
            </a:r>
            <a:endParaRPr lang="ru-RU" sz="1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має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особливо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непросту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та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тривалу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історію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наші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прадіди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у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різний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час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святкували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новий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рік</a:t>
            </a:r>
            <a:endParaRPr lang="ru-RU" sz="1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і в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березні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, і у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вересні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, і у </a:t>
            </a:r>
            <a:r>
              <a:rPr lang="ru-RU" sz="1400" dirty="0" err="1">
                <a:solidFill>
                  <a:schemeClr val="accent6">
                    <a:lumMod val="50000"/>
                  </a:schemeClr>
                </a:solidFill>
              </a:rPr>
              <a:t>січні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228" y="1565503"/>
            <a:ext cx="2847975" cy="3886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876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4601" y="980728"/>
            <a:ext cx="6630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altLang="ru-RU" sz="3200" b="1" kern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ea typeface="+mj-ea"/>
                <a:cs typeface="Arial"/>
              </a:rPr>
              <a:t>Різдво Христове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69024" y="1565503"/>
            <a:ext cx="315775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Різдво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Христове —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велике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християнське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свято,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день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Народження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Ісуса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Христа,</a:t>
            </a:r>
          </a:p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Спасителя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світу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Різдво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вважають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святом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сім'ї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його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традиційно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святкують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у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родинному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колі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Споконвіку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існував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у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нашому</a:t>
            </a:r>
            <a:endParaRPr lang="ru-RU" sz="16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народі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гарний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звичай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бажати</a:t>
            </a:r>
            <a:endParaRPr lang="ru-RU" sz="16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один одному і господарям</a:t>
            </a:r>
          </a:p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щастя-здоров'я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многих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літ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і</a:t>
            </a:r>
          </a:p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всяких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статків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у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хаті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і</a:t>
            </a:r>
          </a:p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родині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Такі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побажання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були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у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формі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 колядки.</a:t>
            </a:r>
            <a:endParaRPr lang="ru-RU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601" y="1565503"/>
            <a:ext cx="3804423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941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4601" y="980728"/>
            <a:ext cx="6630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altLang="ru-RU" sz="3200" b="1" kern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ea typeface="+mj-ea"/>
                <a:cs typeface="Arial"/>
              </a:rPr>
              <a:t>Масляна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39842" y="1565503"/>
            <a:ext cx="315775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Ще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один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популярний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український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звичай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-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тиждень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Масляної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Звичай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передбачає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проводи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зими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зустріч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весни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Блін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вважали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символом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сонця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оскільки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він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подібно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сонцю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теж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жовтий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круглий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гарячий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і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вірили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що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з'їдаючи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блін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люди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отримують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частинку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його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тепла і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сили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RU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205" y="1647106"/>
            <a:ext cx="3328987" cy="3704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192" y="3789041"/>
            <a:ext cx="3199403" cy="1562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404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4601" y="980728"/>
            <a:ext cx="6630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altLang="ru-RU" sz="32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ea typeface="+mj-ea"/>
                <a:cs typeface="Arial"/>
              </a:rPr>
              <a:t>Вербна неділя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08986" y="1565503"/>
            <a:ext cx="31863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Неділя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за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тиждень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перед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Великоднем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зветься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Вербною, і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тиждень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-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Вербним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тижнем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Це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свято походить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від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релігійної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легенди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, за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якою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Ісус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Христос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в’їжджає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до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Єрусалиму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Його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шлях люди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встеляли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вітами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фініків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та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пальми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Відтоді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на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згадку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про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цю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подію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віруючі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напередодні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свята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несуть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до церкви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зелені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гілочки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дерев. У нас таким деревом стала верба, як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відображення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особливостей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природи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України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 На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цей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час вона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вкривається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зеленим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листям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, тому в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народі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свято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називають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Вербною 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неділею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617" y="1628800"/>
            <a:ext cx="3312368" cy="37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413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4601" y="980728"/>
            <a:ext cx="6630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altLang="ru-RU" sz="32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ea typeface="+mj-ea"/>
                <a:cs typeface="Arial"/>
              </a:rPr>
              <a:t>Великдень (</a:t>
            </a:r>
            <a:r>
              <a:rPr lang="uk-UA" altLang="ru-RU" sz="3200" b="1" kern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ea typeface="+mj-ea"/>
                <a:cs typeface="Arial"/>
              </a:rPr>
              <a:t>Пасха)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25008" y="1597151"/>
            <a:ext cx="315775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Великдень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(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Паска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) —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найзначніше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християнське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свято на честь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воскресіння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Ісуса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Христа.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Відзначається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у першу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неділю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після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весняного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рівнодення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повного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місяця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обов'язково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окремо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від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іудейської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Пасхи. </a:t>
            </a:r>
          </a:p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У народному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побуті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українців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Великдень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чітко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утримував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елементи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язичницької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весняної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ритуалістики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: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випікання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обрядового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печива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фарбування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яєць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ігри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танці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й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розваги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молоді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вшанування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предків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аграрно-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магічні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очисні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обряди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тощо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1628800"/>
            <a:ext cx="3567683" cy="372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3284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4601" y="980728"/>
            <a:ext cx="6630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altLang="ru-RU" sz="32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ea typeface="+mj-ea"/>
                <a:cs typeface="Arial"/>
              </a:rPr>
              <a:t>Трійця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28664" y="4222602"/>
            <a:ext cx="60306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На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Зелений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тиждень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, за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українськими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звичаями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, </a:t>
            </a:r>
          </a:p>
          <a:p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дівчата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ворожать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. Вони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йдуть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до ставка і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пускають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вінки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за водою, і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якщо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вони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зійдуться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, то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вважається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, </a:t>
            </a:r>
          </a:p>
          <a:p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що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дівчина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цьому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році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має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вийти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заміж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616" y="1484785"/>
            <a:ext cx="6408712" cy="2737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592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4601" y="980728"/>
            <a:ext cx="6630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altLang="ru-RU" sz="3200" b="1" kern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ea typeface="+mj-ea"/>
                <a:cs typeface="Arial"/>
              </a:rPr>
              <a:t>Івана Купала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90497" y="4086969"/>
            <a:ext cx="669674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Івана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Купала,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також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Іванов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день, - є одним з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народних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обрядових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звичаїв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Його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історія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сягає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в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дуже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глибоку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старовину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 Свято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пов'язане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з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періодом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літнього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сонцестояння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поворотом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сонця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до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зими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Його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відзначають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у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ніч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на 7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липня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коли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чарівна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краса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природи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створює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казковий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пейзаж, на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якому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відбуваються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магічні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купальські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забави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841" y="1565503"/>
            <a:ext cx="3703804" cy="253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616" y="1565504"/>
            <a:ext cx="2816225" cy="2530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4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835285" y="908720"/>
            <a:ext cx="315775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Ніч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на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Івана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Купала,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найчастіше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дуже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темна. У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цю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пору, за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повір'ями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дозріває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багато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магічних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рослин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які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потрібно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зібрати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до сходу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сонця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 У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цю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ніч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прокидається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«нечисть»,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чути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гомін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тварин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розпускається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папороть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він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запалиться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чудовим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вогнем,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відразу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гасне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обсипається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 Тому,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хто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зірве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цю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квітку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відкриються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багатства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всієї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землі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він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знайде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всемогутність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 Широко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відомі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купальські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ворожіння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: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дівчата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кидають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вінки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у воду і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спостерігають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за ними, чий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вінок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швидше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за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всіх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попливе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та і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вийде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заміж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раніше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за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інших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616" y="3429000"/>
            <a:ext cx="3338669" cy="193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616" y="1081087"/>
            <a:ext cx="3338669" cy="2275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320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24607" y="980728"/>
            <a:ext cx="675815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 err="1">
                <a:solidFill>
                  <a:schemeClr val="accent6">
                    <a:lumMod val="50000"/>
                  </a:schemeClr>
                </a:solidFill>
              </a:rPr>
              <a:t>Маковія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—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спрощена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українська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назва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церковного свята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святих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мучеників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Маккавеїв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(1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серпня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за ст. ст.).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Цього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дня у церквах разом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із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хлібним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колоссям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святили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садові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квіти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і головки маку,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які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на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Різдво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використовувались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для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приготування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куті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Вдома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пекли пироги і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коржі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з маком.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Традиційні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першосерпневі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букети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на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Поділлі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називалися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маковійками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Звичайно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їх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носили до церкви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дівчатка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 Перед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цим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їх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треба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було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добре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нагодувати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бо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наступний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рік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випаде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неврожайний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r>
              <a:rPr lang="ru-RU" sz="1500" b="1" dirty="0">
                <a:solidFill>
                  <a:schemeClr val="accent6">
                    <a:lumMod val="50000"/>
                  </a:schemeClr>
                </a:solidFill>
              </a:rPr>
              <a:t>Спаса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— свято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православної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церкви,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встановлене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на честь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Преображення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Господнього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(19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серпня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за ст. ст.).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Цей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день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був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немовби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апофеозом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радості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селянина з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плодів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своєї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діяльності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 За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традицією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святили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яблука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груші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, мед,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колачі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з муки нового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врожаю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Після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церковної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відправи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пригощали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одне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одного пирогами та фруктами, особливо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дітей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1500" dirty="0" err="1">
                <a:solidFill>
                  <a:schemeClr val="accent6">
                    <a:lumMod val="50000"/>
                  </a:schemeClr>
                </a:solidFill>
              </a:rPr>
              <a:t>старців</a:t>
            </a:r>
            <a:r>
              <a:rPr lang="ru-RU" sz="15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15" y="3832972"/>
            <a:ext cx="2736304" cy="1532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992" y="3843050"/>
            <a:ext cx="2880320" cy="1532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360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25008" y="1565503"/>
            <a:ext cx="311238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Чимало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українських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весільних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традицій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пов'язані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з таким предметом, як рушник.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Раніше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він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становив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більшу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частину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приданого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нареченої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Крім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того,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було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прийнято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дарувати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кожному гостю рушник,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який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наречена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вишивала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власноруч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Його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також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використовували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на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вінчанні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коли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молоді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ставали на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нього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під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час обряду. А рушником і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короваєм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батьки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зустрічали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молодят перед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весільним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обідом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728864" y="980728"/>
            <a:ext cx="19255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ru-RU" sz="3200" b="1" kern="0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cs typeface="Arial"/>
              </a:rPr>
              <a:t>Весілля </a:t>
            </a: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607" y="1628801"/>
            <a:ext cx="3600401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77933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39840" y="1484784"/>
            <a:ext cx="311238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На ганку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або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біля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входу в зал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молодих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зустрічають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батьки. За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традицією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, як правило,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коровай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тримає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мама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</a:rPr>
              <a:t>нареченого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601" y="1013830"/>
            <a:ext cx="3672406" cy="2559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2880" y="2852936"/>
            <a:ext cx="4107755" cy="251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611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6616" y="1628800"/>
            <a:ext cx="649872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altLang="ru-RU" sz="2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Arial"/>
              </a:rPr>
              <a:t>Найважливіші складові духовного життя</a:t>
            </a:r>
          </a:p>
          <a:p>
            <a:pPr lvl="0" algn="ctr"/>
            <a:r>
              <a:rPr lang="uk-UA" altLang="ru-RU" sz="2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Arial"/>
              </a:rPr>
              <a:t>народу - свята та обряди. Вони</a:t>
            </a:r>
          </a:p>
          <a:p>
            <a:pPr lvl="0" algn="ctr"/>
            <a:r>
              <a:rPr lang="uk-UA" altLang="ru-RU" sz="2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Arial"/>
              </a:rPr>
              <a:t>відображають не тільки етнічну</a:t>
            </a:r>
          </a:p>
          <a:p>
            <a:pPr lvl="0" algn="ctr"/>
            <a:r>
              <a:rPr lang="uk-UA" altLang="ru-RU" sz="2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Arial"/>
              </a:rPr>
              <a:t>своєрідність, але й естетику, моральні</a:t>
            </a:r>
          </a:p>
          <a:p>
            <a:pPr lvl="0" algn="ctr"/>
            <a:r>
              <a:rPr lang="uk-UA" altLang="ru-RU" sz="2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Arial"/>
              </a:rPr>
              <a:t>цінності, ментальність, історію. Тому</a:t>
            </a:r>
          </a:p>
          <a:p>
            <a:pPr lvl="0" algn="ctr"/>
            <a:r>
              <a:rPr lang="uk-UA" altLang="ru-RU" sz="2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Arial"/>
              </a:rPr>
              <a:t>збереження звичаїв та традицій нашого</a:t>
            </a:r>
          </a:p>
          <a:p>
            <a:pPr lvl="0" algn="ctr"/>
            <a:r>
              <a:rPr lang="uk-UA" altLang="ru-RU" sz="2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Arial"/>
              </a:rPr>
              <a:t>народу є одним із головних завдань для</a:t>
            </a:r>
          </a:p>
          <a:p>
            <a:pPr lvl="0" algn="ctr"/>
            <a:r>
              <a:rPr lang="uk-UA" altLang="ru-RU" sz="2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Arial"/>
              </a:rPr>
              <a:t>всіх </a:t>
            </a:r>
            <a:r>
              <a:rPr lang="uk-UA" altLang="ru-RU" sz="2400" b="1" kern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Arial"/>
              </a:rPr>
              <a:t>поколінь.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10380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1142</Words>
  <Application>Microsoft Office PowerPoint</Application>
  <PresentationFormat>Лист A4 (210x297 мм)</PresentationFormat>
  <Paragraphs>75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Andale Sans UI</vt:lpstr>
      <vt:lpstr>Arial</vt:lpstr>
      <vt:lpstr>Calibri</vt:lpstr>
      <vt:lpstr>Monotype Corsiva</vt:lpstr>
      <vt:lpstr>Tahoma</vt:lpstr>
      <vt:lpstr>Times New Roman</vt:lpstr>
      <vt:lpstr>Тема Office</vt:lpstr>
      <vt:lpstr>Українські звичаї, традиції, обряди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Українські звичаї, традиції, обряди.</dc:title>
  <dc:creator>Nata</dc:creator>
  <cp:lastModifiedBy>Teacher</cp:lastModifiedBy>
  <cp:revision>37</cp:revision>
  <dcterms:created xsi:type="dcterms:W3CDTF">2015-11-17T19:00:30Z</dcterms:created>
  <dcterms:modified xsi:type="dcterms:W3CDTF">2025-01-02T18:54:03Z</dcterms:modified>
</cp:coreProperties>
</file>