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8191A70-85A3-4319-B259-9622248C2B51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1520F38-FAAF-4AED-8639-7ACC08D1AE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772816"/>
            <a:ext cx="7776864" cy="2120256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uk-UA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Громадянство України.</a:t>
            </a:r>
            <a:br>
              <a:rPr lang="uk-UA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Основні права, свободи і обов’язки громадян України.</a:t>
            </a:r>
            <a:endParaRPr lang="ru-RU" sz="3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33137"/>
            <a:ext cx="7848872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‒ 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Ідеологічні гарантії:</a:t>
            </a:r>
          </a:p>
          <a:p>
            <a:pPr lvl="1">
              <a:buFont typeface="Arial" pitchFamily="34" charset="0"/>
              <a:buChar char="•"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ідеологічна багатоманітність (ст. 15); </a:t>
            </a:r>
          </a:p>
          <a:p>
            <a:pPr lvl="1">
              <a:buFont typeface="Arial" pitchFamily="34" charset="0"/>
              <a:buChar char="•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відсутність цензури (ст. 15);</a:t>
            </a:r>
          </a:p>
          <a:p>
            <a:pPr lvl="1">
              <a:buFont typeface="Arial" pitchFamily="34" charset="0"/>
              <a:buChar char="•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сприяння консолідації та розвиткові української нації, її історичної свідомості, традиції і культури, а також розвиткові етнічної, культурної, мовної та релігійної самобутності всіх корінних народів і національних меншин України (ст. 11).</a:t>
            </a:r>
          </a:p>
          <a:p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‒ 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Міжнародні гарантії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міжнародні правові документи:</a:t>
            </a:r>
            <a:endParaRPr lang="uk-UA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Загальна декларація прав людини (1948);</a:t>
            </a:r>
          </a:p>
          <a:p>
            <a:pPr lvl="1">
              <a:buFont typeface="Arial" pitchFamily="34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Хартія прав людини (1966);</a:t>
            </a:r>
          </a:p>
          <a:p>
            <a:pPr lvl="1">
              <a:buFont typeface="Arial" pitchFamily="34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Міжнародний пакт про економічні, соціальні та культурні права (1966);</a:t>
            </a:r>
          </a:p>
          <a:p>
            <a:pPr lvl="1">
              <a:buFont typeface="Arial" pitchFamily="34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міжнародні організації: ООН (Міжнародний суд, Міжнародний кримінальний суд); </a:t>
            </a:r>
          </a:p>
          <a:p>
            <a:pPr lvl="1">
              <a:buFont typeface="Arial" pitchFamily="34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Рада Європи (Європейський суд з прав людини, Європейська комісія з прав людини).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920880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КЛАСИФІКАЦІЯ ПРАВ ЛЮДИНИ І ГРОМАДЯНИНА ЗА ЗМІСТОМ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>
            <a:stCxn id="2" idx="2"/>
          </p:cNvCxnSpPr>
          <p:nvPr/>
        </p:nvCxnSpPr>
        <p:spPr>
          <a:xfrm>
            <a:off x="4932040" y="980728"/>
            <a:ext cx="0" cy="36004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35696" y="1340768"/>
            <a:ext cx="6480720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835696" y="134076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043608" y="1628800"/>
            <a:ext cx="1512168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Особисті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права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3779912" y="134076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652120" y="134076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092280" y="134076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8316416" y="134076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2771800" y="1628800"/>
            <a:ext cx="2016224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Соціально-економічні права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76056" y="1628800"/>
            <a:ext cx="1224136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Політичні права  і свободи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516216" y="1628800"/>
            <a:ext cx="1080120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Культур-ні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права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812360" y="1628800"/>
            <a:ext cx="1080120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Екологіч-ні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права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9" name="Соединительная линия уступом 48"/>
          <p:cNvCxnSpPr>
            <a:stCxn id="22" idx="2"/>
          </p:cNvCxnSpPr>
          <p:nvPr/>
        </p:nvCxnSpPr>
        <p:spPr>
          <a:xfrm rot="16200000" flipH="1">
            <a:off x="1709682" y="2438890"/>
            <a:ext cx="720080" cy="54006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1187624" y="2708920"/>
            <a:ext cx="6480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1187624" y="2708920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2051720" y="3068960"/>
            <a:ext cx="1008112" cy="27363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Ті, що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забезпе-чують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соціа-льне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існува-ння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особи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899592" y="3068960"/>
            <a:ext cx="1008112" cy="27363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Ті, що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забезпе-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чують фізичне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існуван-ня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особи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4427984" y="2348880"/>
            <a:ext cx="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4427984" y="2708920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6228184" y="2708920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3779912" y="2708920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3779912" y="2708920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5292080" y="3068960"/>
            <a:ext cx="2016224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Соціальні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3203848" y="3068960"/>
            <a:ext cx="1800200" cy="4320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Економічні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9" name="Прямая со стрелкой 78"/>
          <p:cNvCxnSpPr/>
          <p:nvPr/>
        </p:nvCxnSpPr>
        <p:spPr>
          <a:xfrm>
            <a:off x="4283968" y="3501008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6588224" y="3501008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3203848" y="3861048"/>
            <a:ext cx="2448272" cy="1944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Можливості людини самостійно здобувати засоби для існування, беручи участь у виробництві матеріальних та інших благ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868144" y="3861048"/>
            <a:ext cx="3096344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Вимоги особи до держави в тому випадку, якщо вона самостійно з об’єктивних причин не може забезпечити гарантований рівень власного економічного добробуту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04664"/>
            <a:ext cx="8172400" cy="5770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Особисті (громадянські права і свободи)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можливості людини здійснювати певні дії для її фізичного існування та задоволення своїх життєво важливих потреб, встановлені державою і закріплені нормативно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Особистими правами </a:t>
            </a:r>
            <a:r>
              <a:rPr lang="uk-UA" sz="2100" b="1" dirty="0" smtClean="0">
                <a:latin typeface="Times New Roman" pitchFamily="18" charset="0"/>
                <a:cs typeface="Times New Roman" pitchFamily="18" charset="0"/>
              </a:rPr>
              <a:t>за Конституцією України є: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1) право на життя; 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2) право людини на повагу до її гідності;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3) право на свободу та особисту недоторканність;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4) право на недоторканність житла ;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5) право на таємницю листування, телефонних розмов, телеграфної та іншої кореспонденції ;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6) право на невтручання в особисте та сімейне життя ;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7) право на свободу пересування і вільний вибір місця проживання ;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8) право на свободу думки і слова;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9) право на інформацію;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10) право на свободу світогляду і віросповідання.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548680"/>
            <a:ext cx="79208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Політичні права і свободи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можливості людини здійснювати певні дії, спрямовані на участь в управлінні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державою.</a:t>
            </a:r>
          </a:p>
          <a:p>
            <a:endParaRPr lang="uk-UA" sz="2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Політичними правами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за Конституцією України є:</a:t>
            </a:r>
          </a:p>
          <a:p>
            <a:pPr algn="just"/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1) право на свободу об’єднань (на об’єднання у політичні партії та громадські організації);</a:t>
            </a:r>
          </a:p>
          <a:p>
            <a:pPr algn="just"/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2) право брати участь в управлінні державними справами;</a:t>
            </a:r>
          </a:p>
          <a:p>
            <a:pPr algn="just"/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3) право на мирні збори, мітинги, походи і демонстрації;</a:t>
            </a:r>
          </a:p>
          <a:p>
            <a:pPr algn="just"/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4) право на звернення громадян до органів державної влади.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548680"/>
            <a:ext cx="777686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Соціально-економічні права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– це права, пов’язані з діяльністю людини в господарській сфері, її соціальними відносинами із суспільством, державою, колективами, іншими людьми.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Соціально-економічними правами за Конституцією України є: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1) право на власність ;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2) право на підприємницьку діяльність ;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3) право на працю та відпочинок ;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4) право на страйк ;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5) право на соціальний захист ;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6) право на житло ;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7) право на достатній життєвий рівень;</a:t>
            </a:r>
          </a:p>
          <a:p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8) право на охорону здоров’я ;</a:t>
            </a:r>
          </a:p>
          <a:p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9) право на безпечне для життя і здоров’я довкілля ;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548680"/>
            <a:ext cx="77768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Культурні права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це можливості людини, встановлені та гарантовані державою, користуватися культурним надбанням людства із практичним використанням та застосуванням.</a:t>
            </a:r>
          </a:p>
          <a:p>
            <a:endParaRPr lang="uk-UA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Культурними правами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за Конституцією України є: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1) право на освіту;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2) право на користування досягненнями вітчизняної та світової культури;</a:t>
            </a:r>
          </a:p>
          <a:p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3) право на захист інтелектуальної власності;</a:t>
            </a:r>
          </a:p>
          <a:p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4) право на використання результатів інтелектуальної, творчої діяльності.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980728"/>
            <a:ext cx="77768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Обов’язки людини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встановлена державою межа та міра обов’язкової поведінки, невиконання якої тягне настання юридичної відповідальності.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sz="2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Обов’язками громадян України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, за Конституцією є:</a:t>
            </a:r>
          </a:p>
          <a:p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*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захист Вітчизни, її незалежності та територіальної                    цілісності;</a:t>
            </a:r>
          </a:p>
          <a:p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*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відбувати військову службу відповідно до закону ;</a:t>
            </a:r>
          </a:p>
          <a:p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*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не заподіювати шкоди природі, культурній спадщині ;</a:t>
            </a:r>
          </a:p>
          <a:p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*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сплачувати податки і збори в порядку і розмірах, встановлених законом ;</a:t>
            </a:r>
          </a:p>
          <a:p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*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неухильно дотримуватись законів і Конституції України;</a:t>
            </a:r>
          </a:p>
          <a:p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*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шанувати державні символи .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188640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Обов’язки людини і громадян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0"/>
            <a:ext cx="8100392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Гарантії прав і свобод людини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це засоби та заходи, спрямовані на забезпечення прав і свобод, зазначені у Конституції.</a:t>
            </a:r>
          </a:p>
          <a:p>
            <a:endParaRPr lang="uk-UA" sz="2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Times New Roman" pitchFamily="18" charset="0"/>
              <a:buChar char="‒"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Юридичні (правові) гарантії:</a:t>
            </a:r>
          </a:p>
          <a:p>
            <a:pPr lvl="1">
              <a:buFont typeface="Arial" charset="0"/>
              <a:buChar char="•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право на судовий захист (ст.55);</a:t>
            </a:r>
          </a:p>
          <a:p>
            <a:pPr lvl="1">
              <a:buFont typeface="Arial" charset="0"/>
              <a:buChar char="•"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право на відшкодування матеріальної та моральної шкоди       (ст. 56);</a:t>
            </a:r>
          </a:p>
          <a:p>
            <a:pPr lvl="1">
              <a:buFont typeface="Arial" charset="0"/>
              <a:buChar char="•"/>
            </a:pP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право на знання кожним своїх прав і обов’язків (ст. 57);</a:t>
            </a:r>
          </a:p>
          <a:p>
            <a:pPr lvl="1">
              <a:buFont typeface="Arial" charset="0"/>
              <a:buChar char="•"/>
            </a:pP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право на правову допомогу (ст. 59);</a:t>
            </a:r>
          </a:p>
          <a:p>
            <a:pPr lvl="1">
              <a:buFont typeface="Arial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принципи: неприпустимості обмеження прав і свобод     (ст.64 );</a:t>
            </a:r>
          </a:p>
          <a:p>
            <a:pPr lvl="1">
              <a:buFont typeface="Arial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закони та інші нормативно-правові акти не мають зворотної сили (ст. 58);</a:t>
            </a:r>
          </a:p>
          <a:p>
            <a:pPr lvl="1">
              <a:buFont typeface="Arial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ніхто не зобов’язаний виконувати явно злочинні розпорядження чи накази (ст. 60);</a:t>
            </a:r>
          </a:p>
          <a:p>
            <a:pPr lvl="1">
              <a:buFont typeface="Arial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ніхто не може бути двічі притягнений до юридичної відповідальності одного виду за одне й те саме правопорушення (ст. 61); </a:t>
            </a:r>
          </a:p>
          <a:p>
            <a:pPr lvl="1">
              <a:buFont typeface="Arial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презумпції невинуватості (ст. 62);</a:t>
            </a:r>
          </a:p>
          <a:p>
            <a:pPr lvl="1">
              <a:buFont typeface="Arial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визначення статусу людини в процесі правосуддя (ст. 63).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548680"/>
            <a:ext cx="770485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–</a:t>
            </a:r>
            <a:r>
              <a:rPr lang="uk-UA" dirty="0" smtClean="0"/>
              <a:t> 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Політичні гарантії:</a:t>
            </a:r>
          </a:p>
          <a:p>
            <a:pPr lvl="1">
              <a:buFont typeface="Arial" pitchFamily="34" charset="0"/>
              <a:buChar char="•"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визнання народу єдиним джерелом влади (ст. 5); </a:t>
            </a:r>
          </a:p>
          <a:p>
            <a:pPr lvl="1">
              <a:buFont typeface="Arial" pitchFamily="34" charset="0"/>
              <a:buChar char="•"/>
            </a:pP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поділ державної влади на законодавчу, виконавчу та судову (ст. 6);</a:t>
            </a:r>
          </a:p>
          <a:p>
            <a:pPr lvl="1">
              <a:buFont typeface="Arial" pitchFamily="34" charset="0"/>
              <a:buChar char="•"/>
            </a:pP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плюралізм і свобода політичної діяльності (ст. 15);</a:t>
            </a:r>
          </a:p>
          <a:p>
            <a:pPr lvl="1">
              <a:buFont typeface="Arial" pitchFamily="34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обмеження діяльності певних політичних партій (ст. 37).</a:t>
            </a:r>
          </a:p>
          <a:p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‒ 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Економічні гарантії:</a:t>
            </a:r>
          </a:p>
          <a:p>
            <a:pPr lvl="1">
              <a:buFont typeface="Arial" pitchFamily="34" charset="0"/>
              <a:buChar char="•"/>
            </a:pPr>
            <a:r>
              <a:rPr lang="uk-UA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економічний плюралізм (ст. 13);</a:t>
            </a:r>
          </a:p>
          <a:p>
            <a:pPr lvl="1">
              <a:buFont typeface="Arial" pitchFamily="34" charset="0"/>
              <a:buChar char="•"/>
            </a:pP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гарантування та захист приватної власності (ст.41).</a:t>
            </a:r>
          </a:p>
          <a:p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435</TotalTime>
  <Words>922</Words>
  <Application>Microsoft Office PowerPoint</Application>
  <PresentationFormat>Экран (4:3)</PresentationFormat>
  <Paragraphs>103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Тема:  Громадянство України. Основні права, свободи і обов’язки громадян України.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INTEL</cp:lastModifiedBy>
  <cp:revision>50</cp:revision>
  <dcterms:created xsi:type="dcterms:W3CDTF">2016-01-16T16:35:58Z</dcterms:created>
  <dcterms:modified xsi:type="dcterms:W3CDTF">2016-02-02T09:30:59Z</dcterms:modified>
</cp:coreProperties>
</file>