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sldIdLst>
    <p:sldId id="274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5403C1"/>
    <a:srgbClr val="339933"/>
    <a:srgbClr val="000000"/>
    <a:srgbClr val="FFFFCC"/>
    <a:srgbClr val="CCFF99"/>
    <a:srgbClr val="9999FF"/>
    <a:srgbClr val="FF33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3" autoAdjust="0"/>
    <p:restoredTop sz="94615" autoAdjust="0"/>
  </p:normalViewPr>
  <p:slideViewPr>
    <p:cSldViewPr>
      <p:cViewPr>
        <p:scale>
          <a:sx n="52" d="100"/>
          <a:sy n="52" d="100"/>
        </p:scale>
        <p:origin x="-1590" y="-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D0BA4-AB4C-4C35-A664-EECFF0BE9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9B5C6-AB42-45B5-B778-E7573D033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41D90-1504-47F7-83C7-A23529236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4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D995453-E9EA-4101-9CD6-90DA4774E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D581F-5B83-49E2-9D44-EB3EFC835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A0C4B-0CD2-4EA8-B1D9-763095AB1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37C86-0C3E-4EB5-A462-721DB3C5C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58E85-882A-4E59-A0DD-D12ECE5C1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20E05-C82D-4134-A3CB-A9B1EF437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A642F-A27C-4FCA-9E03-330A42F98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D9FF7-8872-4B39-85F5-0763E6860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E26E9-3D21-4C3E-93C7-1D288E6BC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95C22-0D0A-4E3A-BE23-7B8EB11E7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AD0C0-ABAA-47E3-B8A8-73F3823BF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9C9AE-9C99-4134-9B73-CA72A7125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EBA6F-4A0E-4235-BD1A-0652EE860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E8C2B-4596-4B6B-A244-4B7E0C527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EAD18-E8DA-4E08-A773-89FFA6E04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5E5B3-6CA2-45A2-BFE0-6F079639B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D2C9D-92A6-422D-AE57-C4690FA54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40261-E242-49CE-925B-9174020C5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6C76A-3089-4EE5-B442-A9C4E6F42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5DD76C5-F739-47FC-AC81-D017B5ED8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7" r:id="rId3"/>
    <p:sldLayoutId id="2147483666" r:id="rId4"/>
    <p:sldLayoutId id="2147483665" r:id="rId5"/>
    <p:sldLayoutId id="2147483664" r:id="rId6"/>
    <p:sldLayoutId id="2147483663" r:id="rId7"/>
    <p:sldLayoutId id="2147483662" r:id="rId8"/>
    <p:sldLayoutId id="2147483661" r:id="rId9"/>
    <p:sldLayoutId id="2147483660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6B32322-33A2-4F6E-8BD3-36A93F65C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2" r:id="rId9"/>
    <p:sldLayoutId id="2147483671" r:id="rId10"/>
    <p:sldLayoutId id="21474836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4.xml"/><Relationship Id="rId7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6.xml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5" name="Rectangle 77"/>
          <p:cNvSpPr>
            <a:spLocks noChangeArrowheads="1"/>
          </p:cNvSpPr>
          <p:nvPr/>
        </p:nvSpPr>
        <p:spPr bwMode="auto">
          <a:xfrm>
            <a:off x="214282" y="1112838"/>
            <a:ext cx="8643997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spcAft>
                <a:spcPct val="65000"/>
              </a:spcAft>
              <a:defRPr/>
            </a:pP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Medium" pitchFamily="34" charset="0"/>
              </a:rPr>
              <a:t>Юридична відповідальність</a:t>
            </a:r>
          </a:p>
        </p:txBody>
      </p:sp>
      <p:sp>
        <p:nvSpPr>
          <p:cNvPr id="2070" name="Puzzle3"/>
          <p:cNvSpPr>
            <a:spLocks noEditPoints="1" noChangeArrowheads="1"/>
          </p:cNvSpPr>
          <p:nvPr/>
        </p:nvSpPr>
        <p:spPr bwMode="auto">
          <a:xfrm>
            <a:off x="6500826" y="500072"/>
            <a:ext cx="2085975" cy="285749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273 w 21600"/>
              <a:gd name="T25" fmla="*/ 7719 h 21600"/>
              <a:gd name="T26" fmla="*/ 19149 w 21600"/>
              <a:gd name="T27" fmla="*/ 202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FFBE7D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3" name="Puzzle2"/>
          <p:cNvSpPr>
            <a:spLocks noEditPoints="1" noChangeArrowheads="1"/>
          </p:cNvSpPr>
          <p:nvPr/>
        </p:nvSpPr>
        <p:spPr bwMode="auto">
          <a:xfrm>
            <a:off x="2000232" y="2714620"/>
            <a:ext cx="3328988" cy="250033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88 w 21600"/>
              <a:gd name="T25" fmla="*/ 6742 h 21600"/>
              <a:gd name="T26" fmla="*/ 16177 w 21600"/>
              <a:gd name="T27" fmla="*/ 2044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4" name="Puzzle4"/>
          <p:cNvSpPr>
            <a:spLocks noEditPoints="1" noChangeArrowheads="1"/>
          </p:cNvSpPr>
          <p:nvPr/>
        </p:nvSpPr>
        <p:spPr bwMode="auto">
          <a:xfrm>
            <a:off x="714348" y="2571750"/>
            <a:ext cx="2006600" cy="335758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76 w 21600"/>
              <a:gd name="T25" fmla="*/ 5664 h 21600"/>
              <a:gd name="T26" fmla="*/ 20203 w 21600"/>
              <a:gd name="T27" fmla="*/ 1598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D8EBB3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5" name="Puzzle2"/>
          <p:cNvSpPr>
            <a:spLocks noEditPoints="1" noChangeArrowheads="1"/>
          </p:cNvSpPr>
          <p:nvPr/>
        </p:nvSpPr>
        <p:spPr bwMode="auto">
          <a:xfrm>
            <a:off x="5815013" y="2571758"/>
            <a:ext cx="3328987" cy="278607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88 w 21600"/>
              <a:gd name="T25" fmla="*/ 6742 h 21600"/>
              <a:gd name="T26" fmla="*/ 16177 w 21600"/>
              <a:gd name="T27" fmla="*/ 2044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6" name="Puzzle4"/>
          <p:cNvSpPr>
            <a:spLocks noEditPoints="1" noChangeArrowheads="1"/>
          </p:cNvSpPr>
          <p:nvPr/>
        </p:nvSpPr>
        <p:spPr bwMode="auto">
          <a:xfrm>
            <a:off x="4572000" y="2643182"/>
            <a:ext cx="2006600" cy="335759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76 w 21600"/>
              <a:gd name="T25" fmla="*/ 5664 h 21600"/>
              <a:gd name="T26" fmla="*/ 20203 w 21600"/>
              <a:gd name="T27" fmla="*/ 1598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D8EBB3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7" name="Puzzle1"/>
          <p:cNvSpPr>
            <a:spLocks noEditPoints="1" noChangeArrowheads="1"/>
          </p:cNvSpPr>
          <p:nvPr/>
        </p:nvSpPr>
        <p:spPr bwMode="auto">
          <a:xfrm>
            <a:off x="3929058" y="1357304"/>
            <a:ext cx="3370263" cy="206535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6086 w 21600"/>
              <a:gd name="T25" fmla="*/ 2569 h 21600"/>
              <a:gd name="T26" fmla="*/ 16132 w 21600"/>
              <a:gd name="T27" fmla="*/ 1955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CCCC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Puzzle3"/>
          <p:cNvSpPr>
            <a:spLocks noEditPoints="1" noChangeArrowheads="1"/>
          </p:cNvSpPr>
          <p:nvPr/>
        </p:nvSpPr>
        <p:spPr bwMode="auto">
          <a:xfrm>
            <a:off x="2571750" y="714362"/>
            <a:ext cx="2084388" cy="26432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273 w 21600"/>
              <a:gd name="T25" fmla="*/ 7719 h 21600"/>
              <a:gd name="T26" fmla="*/ 19149 w 21600"/>
              <a:gd name="T27" fmla="*/ 202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FFBE7D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5" name="WordArt 47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87738" y="2085984"/>
            <a:ext cx="292100" cy="468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2</a:t>
            </a:r>
          </a:p>
        </p:txBody>
      </p:sp>
      <p:sp>
        <p:nvSpPr>
          <p:cNvPr id="2100" name="WordArt 5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929190" y="2214560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3</a:t>
            </a:r>
          </a:p>
        </p:txBody>
      </p:sp>
      <p:sp>
        <p:nvSpPr>
          <p:cNvPr id="2101" name="WordArt 53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84325" y="3743334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5</a:t>
            </a:r>
          </a:p>
        </p:txBody>
      </p:sp>
      <p:sp>
        <p:nvSpPr>
          <p:cNvPr id="2102" name="WordArt 54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86625" y="1857384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</a:t>
            </a:r>
          </a:p>
        </p:txBody>
      </p:sp>
      <p:sp>
        <p:nvSpPr>
          <p:cNvPr id="2103" name="WordArt 55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848600" y="3670309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8</a:t>
            </a:r>
          </a:p>
        </p:txBody>
      </p:sp>
      <p:sp>
        <p:nvSpPr>
          <p:cNvPr id="2104" name="WordArt 56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951163" y="3454409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6</a:t>
            </a:r>
          </a:p>
        </p:txBody>
      </p:sp>
      <p:sp>
        <p:nvSpPr>
          <p:cNvPr id="2106" name="WordArt 58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57813" y="3571884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7</a:t>
            </a:r>
          </a:p>
        </p:txBody>
      </p:sp>
      <p:sp>
        <p:nvSpPr>
          <p:cNvPr id="2068" name="Puzzle1"/>
          <p:cNvSpPr>
            <a:spLocks noEditPoints="1" noChangeArrowheads="1"/>
          </p:cNvSpPr>
          <p:nvPr/>
        </p:nvSpPr>
        <p:spPr bwMode="auto">
          <a:xfrm>
            <a:off x="0" y="1428743"/>
            <a:ext cx="3370263" cy="185104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6086 w 21600"/>
              <a:gd name="T25" fmla="*/ 2569 h 21600"/>
              <a:gd name="T26" fmla="*/ 16132 w 21600"/>
              <a:gd name="T27" fmla="*/ 1955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CCCC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2" name="WordArt 34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43108" y="2285998"/>
            <a:ext cx="2921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</a:t>
            </a:r>
          </a:p>
        </p:txBody>
      </p:sp>
      <p:sp>
        <p:nvSpPr>
          <p:cNvPr id="25635" name="Rectangle 51"/>
          <p:cNvSpPr>
            <a:spLocks noChangeArrowheads="1"/>
          </p:cNvSpPr>
          <p:nvPr/>
        </p:nvSpPr>
        <p:spPr bwMode="auto">
          <a:xfrm>
            <a:off x="285750" y="285750"/>
            <a:ext cx="8569325" cy="6227763"/>
          </a:xfrm>
          <a:prstGeom prst="rect">
            <a:avLst/>
          </a:prstGeom>
          <a:noFill/>
          <a:ln w="7620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20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0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4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70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6"/>
                  </p:tgtEl>
                </p:cond>
              </p:nextCondLst>
            </p:seq>
          </p:childTnLst>
        </p:cTn>
      </p:par>
    </p:tnLst>
    <p:bldLst>
      <p:bldP spid="2070" grpId="0" animBg="1"/>
      <p:bldP spid="2083" grpId="0" animBg="1"/>
      <p:bldP spid="2084" grpId="0" animBg="1"/>
      <p:bldP spid="2085" grpId="0" animBg="1"/>
      <p:bldP spid="2086" grpId="0" animBg="1"/>
      <p:bldP spid="2087" grpId="0" animBg="1"/>
      <p:bldP spid="2065" grpId="0" animBg="1"/>
      <p:bldP spid="2095" grpId="0" animBg="1"/>
      <p:bldP spid="2100" grpId="0" animBg="1"/>
      <p:bldP spid="2101" grpId="0" animBg="1"/>
      <p:bldP spid="2102" grpId="0" animBg="1"/>
      <p:bldP spid="2103" grpId="0" animBg="1"/>
      <p:bldP spid="2104" grpId="0" animBg="1"/>
      <p:bldP spid="2106" grpId="0" animBg="1"/>
      <p:bldP spid="2068" grpId="0" animBg="1"/>
      <p:bldP spid="20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1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01675" y="1808163"/>
            <a:ext cx="78501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uk-UA" sz="6000" b="1" dirty="0" smtClean="0">
                <a:solidFill>
                  <a:srgbClr val="5403C1"/>
                </a:solidFill>
              </a:rPr>
              <a:t>Назвіть, які є форми вини</a:t>
            </a:r>
            <a:endParaRPr lang="uk-UA" sz="6000" b="1" dirty="0">
              <a:solidFill>
                <a:srgbClr val="5403C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85720" y="3897313"/>
            <a:ext cx="867889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i="1" u="sng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Відповідь</a:t>
            </a:r>
            <a:r>
              <a:rPr lang="ru-RU" sz="28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1)</a:t>
            </a: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Умисел(прямий, непрямий), 		          </a:t>
            </a: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2)необережність </a:t>
            </a: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недбалість 						самовпевненість</a:t>
            </a: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,)</a:t>
            </a:r>
            <a:endParaRPr lang="uk-UA" sz="2800" i="1" dirty="0">
              <a:solidFill>
                <a:srgbClr val="FF0000"/>
              </a:solidFill>
            </a:endParaRPr>
          </a:p>
        </p:txBody>
      </p:sp>
      <p:sp>
        <p:nvSpPr>
          <p:cNvPr id="2662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45238"/>
            <a:ext cx="287337" cy="287337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7" grpId="0"/>
      <p:bldP spid="30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2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52438" y="1979613"/>
            <a:ext cx="84613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0" algn="ctr"/>
            <a:r>
              <a:rPr lang="uk-UA" sz="6000" b="1" dirty="0" smtClean="0">
                <a:solidFill>
                  <a:srgbClr val="5403C1"/>
                </a:solidFill>
              </a:rPr>
              <a:t>Що відноситься до складу правопорушення</a:t>
            </a:r>
            <a:endParaRPr lang="ru-RU" sz="6000" b="1" dirty="0" smtClean="0">
              <a:solidFill>
                <a:srgbClr val="5403C1"/>
              </a:solidFill>
            </a:endParaRPr>
          </a:p>
          <a:p>
            <a:pPr algn="ctr"/>
            <a:endParaRPr lang="uk-UA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00034" y="5000636"/>
            <a:ext cx="82756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uk-UA" sz="32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Відповідь</a:t>
            </a:r>
            <a:r>
              <a:rPr lang="uk-UA" sz="32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</a:p>
          <a:p>
            <a:pPr algn="just"/>
            <a:r>
              <a:rPr lang="uk-UA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Об’єкт		</a:t>
            </a: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2) Суб’єкт</a:t>
            </a:r>
          </a:p>
          <a:p>
            <a:pPr algn="just"/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3)Об’єктивна сторона   4)Суб’єктивна сторона</a:t>
            </a:r>
            <a:endParaRPr lang="uk-UA" sz="96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90488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73800"/>
            <a:ext cx="287337" cy="287338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/>
      <p:bldP spid="215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3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41313" y="1952625"/>
            <a:ext cx="8461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50825" y="4097338"/>
            <a:ext cx="84613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3200" b="1" i="1" u="sng" dirty="0">
                <a:solidFill>
                  <a:schemeClr val="tx2"/>
                </a:solidFill>
              </a:rPr>
              <a:t>Відповідь</a:t>
            </a:r>
            <a:r>
              <a:rPr lang="uk-UA" sz="2800" b="1" i="1" u="sng" dirty="0" smtClean="0">
                <a:solidFill>
                  <a:schemeClr val="tx2"/>
                </a:solidFill>
              </a:rPr>
              <a:t>: </a:t>
            </a:r>
            <a:r>
              <a:rPr lang="uk-UA" sz="2800" b="1" i="1" dirty="0" smtClean="0">
                <a:solidFill>
                  <a:srgbClr val="FF0000"/>
                </a:solidFill>
              </a:rPr>
              <a:t>здатність особи нести відповідальність за скоєні нею правопорушення.</a:t>
            </a:r>
            <a:endParaRPr lang="uk-UA" sz="2800" b="1" i="1" dirty="0">
              <a:solidFill>
                <a:srgbClr val="FF0000"/>
              </a:solidFill>
            </a:endParaRPr>
          </a:p>
        </p:txBody>
      </p:sp>
      <p:sp>
        <p:nvSpPr>
          <p:cNvPr id="2062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4863" y="6308725"/>
            <a:ext cx="287337" cy="287338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Rectangle 1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4138613" y="4098925"/>
          <a:ext cx="863600" cy="1628775"/>
        </p:xfrm>
        <a:graphic>
          <a:graphicData uri="http://schemas.openxmlformats.org/presentationml/2006/ole">
            <p:oleObj spid="_x0000_s2058" name="Формула" r:id="rId4" imgW="3645000" imgH="6906960" progId="Equation.3">
              <p:embed/>
            </p:oleObj>
          </a:graphicData>
        </a:graphic>
      </p:graphicFrame>
      <p:sp>
        <p:nvSpPr>
          <p:cNvPr id="2064" name="Прямоугольник 9"/>
          <p:cNvSpPr>
            <a:spLocks noChangeArrowheads="1"/>
          </p:cNvSpPr>
          <p:nvPr/>
        </p:nvSpPr>
        <p:spPr bwMode="auto">
          <a:xfrm>
            <a:off x="539750" y="1968500"/>
            <a:ext cx="83407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/>
            <a:r>
              <a:rPr lang="uk-UA" sz="6000" b="1" dirty="0" err="1" smtClean="0">
                <a:solidFill>
                  <a:srgbClr val="5403C1"/>
                </a:solidFill>
              </a:rPr>
              <a:t>Деліктоздатність</a:t>
            </a:r>
            <a:r>
              <a:rPr lang="uk-UA" sz="6000" b="1" dirty="0" smtClean="0">
                <a:solidFill>
                  <a:srgbClr val="5403C1"/>
                </a:solidFill>
              </a:rPr>
              <a:t> – . . . </a:t>
            </a:r>
            <a:endParaRPr lang="ru-RU" sz="6000" b="1" dirty="0">
              <a:solidFill>
                <a:srgbClr val="5403C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4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95288" y="3429000"/>
            <a:ext cx="8353425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ru-RU" sz="3200" b="1" i="1" u="sng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/>
            <a:r>
              <a:rPr lang="uk-UA" sz="3600" b="1" i="1" u="sng" dirty="0" smtClean="0">
                <a:solidFill>
                  <a:schemeClr val="tx2"/>
                </a:solidFill>
              </a:rPr>
              <a:t>Відповідь</a:t>
            </a:r>
            <a:r>
              <a:rPr lang="uk-UA" sz="3200" b="1" i="1" u="sng" dirty="0" smtClean="0">
                <a:solidFill>
                  <a:schemeClr val="tx2"/>
                </a:solidFill>
              </a:rPr>
              <a:t>:</a:t>
            </a:r>
          </a:p>
          <a:p>
            <a:pPr marL="514350" indent="-514350" algn="just">
              <a:buAutoNum type="arabicParenR"/>
            </a:pPr>
            <a:r>
              <a:rPr lang="uk-UA" sz="3200" b="1" i="1" dirty="0" smtClean="0">
                <a:solidFill>
                  <a:srgbClr val="FF0000"/>
                </a:solidFill>
              </a:rPr>
              <a:t>Моральна</a:t>
            </a:r>
          </a:p>
          <a:p>
            <a:pPr marL="514350" indent="-514350" algn="just">
              <a:buAutoNum type="arabicParenR"/>
            </a:pPr>
            <a:r>
              <a:rPr lang="uk-UA" sz="3200" b="1" i="1" dirty="0" smtClean="0">
                <a:solidFill>
                  <a:srgbClr val="FF0000"/>
                </a:solidFill>
              </a:rPr>
              <a:t>Матеріальна</a:t>
            </a:r>
          </a:p>
          <a:p>
            <a:pPr marL="514350" indent="-514350" algn="just">
              <a:buAutoNum type="arabicParenR"/>
            </a:pPr>
            <a:r>
              <a:rPr lang="uk-UA" sz="3200" b="1" i="1" dirty="0" smtClean="0">
                <a:solidFill>
                  <a:srgbClr val="FF0000"/>
                </a:solidFill>
              </a:rPr>
              <a:t>Фізична</a:t>
            </a:r>
            <a:endParaRPr lang="uk-UA" sz="2800" b="1" i="1" u="sng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2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4863" y="6237288"/>
            <a:ext cx="323850" cy="287337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5" name="Прямоугольник 7"/>
          <p:cNvSpPr>
            <a:spLocks noChangeArrowheads="1"/>
          </p:cNvSpPr>
          <p:nvPr/>
        </p:nvSpPr>
        <p:spPr bwMode="auto">
          <a:xfrm>
            <a:off x="0" y="2041525"/>
            <a:ext cx="9144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uk-UA" sz="6000" b="1" dirty="0" smtClean="0">
                <a:solidFill>
                  <a:srgbClr val="5403C1"/>
                </a:solidFill>
              </a:rPr>
              <a:t>Які існують види шкоди</a:t>
            </a:r>
            <a:endParaRPr lang="ru-RU" sz="6000" b="1" dirty="0" smtClean="0">
              <a:solidFill>
                <a:srgbClr val="5403C1"/>
              </a:solidFill>
            </a:endParaRPr>
          </a:p>
          <a:p>
            <a:pPr algn="just"/>
            <a:endParaRPr lang="uk-UA" sz="6000" b="1" i="1" dirty="0" smtClean="0">
              <a:solidFill>
                <a:srgbClr val="FF0000"/>
              </a:solidFill>
            </a:endParaRPr>
          </a:p>
          <a:p>
            <a:pPr lvl="0" algn="ctr"/>
            <a:endParaRPr lang="ru-RU" sz="3200" dirty="0" smtClean="0"/>
          </a:p>
          <a:p>
            <a:pPr algn="ctr"/>
            <a:endParaRPr lang="uk-UA" sz="3200" b="1" dirty="0">
              <a:solidFill>
                <a:schemeClr val="tx2"/>
              </a:solidFill>
            </a:endParaRPr>
          </a:p>
        </p:txBody>
      </p:sp>
      <p:pic>
        <p:nvPicPr>
          <p:cNvPr id="30727" name="Рисунок 61" descr="http://sp.bdpu.org/theory/vpsergienko/4_Elektrodinamika/4-1_Elektrostatika/elchp02_files/f0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7200"/>
            <a:ext cx="15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10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 algn="just" eaLnBrk="0" hangingPunct="0"/>
            <a:r>
              <a:rPr lang="en-US" sz="1200" i="1">
                <a:cs typeface="Times New Roman" pitchFamily="18" charset="0"/>
              </a:rPr>
              <a:t>q</a:t>
            </a:r>
            <a:r>
              <a:rPr lang="en-US" sz="1200" baseline="-30000">
                <a:cs typeface="Times New Roman" pitchFamily="18" charset="0"/>
              </a:rPr>
              <a:t>n</a:t>
            </a:r>
            <a:r>
              <a:rPr lang="en-US" sz="1200">
                <a:cs typeface="Times New Roman" pitchFamily="18" charset="0"/>
              </a:rPr>
              <a:t> = const.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5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79388" y="1911350"/>
            <a:ext cx="8712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50825" y="3644900"/>
            <a:ext cx="864235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uk-UA" sz="3200" b="1" i="1" u="sng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/>
            <a:r>
              <a:rPr lang="uk-UA" sz="36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Відповідь: </a:t>
            </a: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життєві обставини, які породжують, змінюють або припиняють правовідносини.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089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287337" cy="287338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900" y="1968500"/>
            <a:ext cx="67548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91" name="Прямоугольник 6"/>
          <p:cNvSpPr>
            <a:spLocks noChangeArrowheads="1"/>
          </p:cNvSpPr>
          <p:nvPr/>
        </p:nvSpPr>
        <p:spPr bwMode="auto">
          <a:xfrm>
            <a:off x="884238" y="1931988"/>
            <a:ext cx="7667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/>
            <a:r>
              <a:rPr lang="uk-UA" sz="6000" b="1" dirty="0" smtClean="0">
                <a:solidFill>
                  <a:srgbClr val="5403C1"/>
                </a:solidFill>
              </a:rPr>
              <a:t>Юридичні факти – це…</a:t>
            </a:r>
            <a:endParaRPr lang="ru-RU" sz="6000" b="1" dirty="0">
              <a:solidFill>
                <a:srgbClr val="5403C1"/>
              </a:solidFill>
            </a:endParaRPr>
          </a:p>
        </p:txBody>
      </p:sp>
      <p:graphicFrame>
        <p:nvGraphicFramePr>
          <p:cNvPr id="31750" name="Object 12"/>
          <p:cNvGraphicFramePr>
            <a:graphicFrameLocks noChangeAspect="1"/>
          </p:cNvGraphicFramePr>
          <p:nvPr/>
        </p:nvGraphicFramePr>
        <p:xfrm>
          <a:off x="3960813" y="5997575"/>
          <a:ext cx="239712" cy="447675"/>
        </p:xfrm>
        <a:graphic>
          <a:graphicData uri="http://schemas.openxmlformats.org/presentationml/2006/ole">
            <p:oleObj spid="_x0000_s3084" name="Формула" r:id="rId4" imgW="139680" imgH="279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/>
      <p:bldP spid="245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6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79388" y="3010793"/>
            <a:ext cx="8964612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800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28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uk-UA" sz="40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Відповідь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будь-яке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протиправне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винне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діяння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дія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бездіяльність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),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що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завдає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шкоди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людям,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суспільству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державі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й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спричиняє</a:t>
            </a:r>
            <a:r>
              <a:rPr lang="ru-RU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юр. </a:t>
            </a:r>
            <a:r>
              <a:rPr lang="ru-RU" sz="40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відповідальність</a:t>
            </a: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5" name="Rectangle 7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3796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237288"/>
            <a:ext cx="287337" cy="287337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7" name="Прямоугольник 7"/>
          <p:cNvSpPr>
            <a:spLocks noChangeArrowheads="1"/>
          </p:cNvSpPr>
          <p:nvPr/>
        </p:nvSpPr>
        <p:spPr bwMode="auto">
          <a:xfrm>
            <a:off x="1285852" y="1571612"/>
            <a:ext cx="75215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uk-UA" sz="6000" b="1" dirty="0" smtClean="0">
                <a:solidFill>
                  <a:srgbClr val="5403C1"/>
                </a:solidFill>
              </a:rPr>
              <a:t>Правопорушення – це…</a:t>
            </a:r>
            <a:endParaRPr lang="ru-RU" sz="6000" b="1" dirty="0">
              <a:solidFill>
                <a:srgbClr val="5403C1"/>
              </a:solidFill>
            </a:endParaRPr>
          </a:p>
        </p:txBody>
      </p:sp>
      <p:sp>
        <p:nvSpPr>
          <p:cNvPr id="33798" name="Прямоугольник 12"/>
          <p:cNvSpPr>
            <a:spLocks noChangeArrowheads="1"/>
          </p:cNvSpPr>
          <p:nvPr/>
        </p:nvSpPr>
        <p:spPr bwMode="auto">
          <a:xfrm>
            <a:off x="2746375" y="5838825"/>
            <a:ext cx="211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7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15900" y="1874838"/>
            <a:ext cx="871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0" y="3357562"/>
            <a:ext cx="81439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200" b="1" i="1" u="sng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Відповідь</a:t>
            </a:r>
            <a:r>
              <a:rPr lang="ru-RU" sz="32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1. </a:t>
            </a:r>
            <a:r>
              <a:rPr lang="uk-UA" sz="3200" b="1" i="1" dirty="0" smtClean="0">
                <a:solidFill>
                  <a:srgbClr val="FF0000"/>
                </a:solidFill>
              </a:rPr>
              <a:t>Соціальна шкідливе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uk-UA" sz="3200" dirty="0" smtClean="0">
                <a:solidFill>
                  <a:srgbClr val="FF0000"/>
                </a:solidFill>
              </a:rPr>
              <a:t>2. </a:t>
            </a:r>
            <a:r>
              <a:rPr lang="uk-UA" sz="3200" b="1" i="1" dirty="0" smtClean="0">
                <a:solidFill>
                  <a:srgbClr val="FF0000"/>
                </a:solidFill>
              </a:rPr>
              <a:t>Протиправне</a:t>
            </a:r>
            <a:r>
              <a:rPr lang="uk-UA" sz="3200" b="1" dirty="0" smtClean="0">
                <a:solidFill>
                  <a:srgbClr val="FF0000"/>
                </a:solidFill>
              </a:rPr>
              <a:t> 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uk-UA" sz="3200" dirty="0" smtClean="0">
                <a:solidFill>
                  <a:srgbClr val="FF0000"/>
                </a:solidFill>
              </a:rPr>
              <a:t>3. </a:t>
            </a:r>
            <a:r>
              <a:rPr lang="uk-UA" sz="3200" b="1" i="1" dirty="0" smtClean="0">
                <a:solidFill>
                  <a:srgbClr val="FF0000"/>
                </a:solidFill>
              </a:rPr>
              <a:t>Винне</a:t>
            </a:r>
            <a:r>
              <a:rPr lang="uk-UA" sz="3200" b="1" dirty="0" smtClean="0">
                <a:solidFill>
                  <a:srgbClr val="FF0000"/>
                </a:solidFill>
              </a:rPr>
              <a:t> 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uk-UA" sz="3200" dirty="0" smtClean="0">
                <a:solidFill>
                  <a:srgbClr val="FF0000"/>
                </a:solidFill>
              </a:rPr>
              <a:t>4. </a:t>
            </a:r>
            <a:r>
              <a:rPr lang="uk-UA" sz="3200" b="1" i="1" dirty="0" smtClean="0">
                <a:solidFill>
                  <a:srgbClr val="FF0000"/>
                </a:solidFill>
              </a:rPr>
              <a:t>Каране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just">
              <a:defRPr/>
            </a:pPr>
            <a:endParaRPr lang="uk-UA" sz="2000" i="1" dirty="0">
              <a:solidFill>
                <a:schemeClr val="tx2"/>
              </a:solidFill>
            </a:endParaRPr>
          </a:p>
          <a:p>
            <a:pPr algn="just">
              <a:defRPr/>
            </a:pPr>
            <a:endParaRPr lang="ru-RU" sz="2000" i="1" dirty="0">
              <a:solidFill>
                <a:schemeClr val="tx2"/>
              </a:solidFill>
            </a:endParaRPr>
          </a:p>
        </p:txBody>
      </p:sp>
      <p:sp>
        <p:nvSpPr>
          <p:cNvPr id="34820" name="Rectangle 7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4821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129338"/>
            <a:ext cx="288925" cy="287337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2" name="Прямоугольник 7"/>
          <p:cNvSpPr>
            <a:spLocks noChangeArrowheads="1"/>
          </p:cNvSpPr>
          <p:nvPr/>
        </p:nvSpPr>
        <p:spPr bwMode="auto">
          <a:xfrm>
            <a:off x="357158" y="2005013"/>
            <a:ext cx="84137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uk-UA" sz="3600" b="1" dirty="0" smtClean="0">
                <a:solidFill>
                  <a:srgbClr val="5403C1"/>
                </a:solidFill>
              </a:rPr>
              <a:t>Назвіть ознаки правопорушення</a:t>
            </a:r>
            <a:endParaRPr lang="ru-RU" sz="3600" b="1" dirty="0" smtClean="0">
              <a:solidFill>
                <a:srgbClr val="5403C1"/>
              </a:solidFill>
            </a:endParaRPr>
          </a:p>
          <a:p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5130" name="Прямоугольник 10"/>
          <p:cNvSpPr>
            <a:spLocks noChangeArrowheads="1"/>
          </p:cNvSpPr>
          <p:nvPr/>
        </p:nvSpPr>
        <p:spPr bwMode="auto">
          <a:xfrm>
            <a:off x="4279900" y="4414838"/>
            <a:ext cx="1022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/>
      <p:bldP spid="26629" grpId="0"/>
      <p:bldP spid="51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1889125" y="404813"/>
            <a:ext cx="53641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Питання 8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8313" y="3789363"/>
            <a:ext cx="820896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6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Відповідь:</a:t>
            </a:r>
            <a:r>
              <a:rPr lang="uk-UA" sz="24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uk-UA" sz="2400" b="1" i="1" u="sng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uk-UA" sz="2400" b="1" u="sng" dirty="0" smtClean="0">
                <a:solidFill>
                  <a:srgbClr val="FF0000"/>
                </a:solidFill>
              </a:rPr>
              <a:t>1. Кримінальні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uk-UA" sz="2400" b="1" dirty="0" smtClean="0"/>
              <a:t>2. Адміністративні </a:t>
            </a:r>
            <a:r>
              <a:rPr lang="uk-UA" sz="2400" dirty="0" smtClean="0"/>
              <a:t>-</a:t>
            </a:r>
            <a:endParaRPr lang="ru-RU" sz="2400" dirty="0" smtClean="0"/>
          </a:p>
          <a:p>
            <a:r>
              <a:rPr lang="uk-UA" sz="2400" b="1" dirty="0" smtClean="0"/>
              <a:t>3. Дисциплінарні </a:t>
            </a:r>
            <a:r>
              <a:rPr lang="uk-UA" sz="2400" dirty="0" smtClean="0"/>
              <a:t>- </a:t>
            </a:r>
            <a:endParaRPr lang="ru-RU" sz="2400" dirty="0" smtClean="0"/>
          </a:p>
          <a:p>
            <a:r>
              <a:rPr lang="uk-UA" sz="2400" b="1" dirty="0" smtClean="0"/>
              <a:t>4. </a:t>
            </a:r>
            <a:r>
              <a:rPr lang="uk-UA" sz="2400" b="1" dirty="0" err="1" smtClean="0"/>
              <a:t>Цивільно</a:t>
            </a:r>
            <a:r>
              <a:rPr lang="uk-UA" sz="2400" b="1" dirty="0" smtClean="0"/>
              <a:t> - правові</a:t>
            </a:r>
            <a:r>
              <a:rPr lang="uk-UA" sz="2400" dirty="0" smtClean="0"/>
              <a:t> - </a:t>
            </a:r>
            <a:endParaRPr lang="ru-RU" sz="2400" dirty="0" smtClean="0"/>
          </a:p>
          <a:p>
            <a:pPr algn="just"/>
            <a:endParaRPr lang="uk-UA" sz="2400" i="1" dirty="0">
              <a:solidFill>
                <a:schemeClr val="tx2"/>
              </a:solidFill>
            </a:endParaRPr>
          </a:p>
        </p:txBody>
      </p:sp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584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287337" cy="287337"/>
          </a:xfrm>
          <a:prstGeom prst="actionButtonBackPrevious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5" name="Прямоугольник 7"/>
          <p:cNvSpPr>
            <a:spLocks noChangeArrowheads="1"/>
          </p:cNvSpPr>
          <p:nvPr/>
        </p:nvSpPr>
        <p:spPr bwMode="auto">
          <a:xfrm>
            <a:off x="1103313" y="2041525"/>
            <a:ext cx="79232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/>
            <a:r>
              <a:rPr lang="uk-UA" sz="4800" b="1" dirty="0" smtClean="0">
                <a:solidFill>
                  <a:srgbClr val="5403C1"/>
                </a:solidFill>
              </a:rPr>
              <a:t>Назвіть види правопорушень</a:t>
            </a:r>
            <a:endParaRPr lang="ru-RU" sz="4800" b="1" dirty="0">
              <a:solidFill>
                <a:srgbClr val="5403C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926</TotalTime>
  <Words>170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Оформление по умолчанию</vt:lpstr>
      <vt:lpstr>Палитра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KREML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Анатольевна</dc:creator>
  <cp:lastModifiedBy>ACER</cp:lastModifiedBy>
  <cp:revision>106</cp:revision>
  <dcterms:created xsi:type="dcterms:W3CDTF">2007-04-23T10:20:47Z</dcterms:created>
  <dcterms:modified xsi:type="dcterms:W3CDTF">2016-12-05T21:56:57Z</dcterms:modified>
</cp:coreProperties>
</file>