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9" r:id="rId2"/>
    <p:sldId id="256" r:id="rId3"/>
    <p:sldId id="273" r:id="rId4"/>
    <p:sldId id="257" r:id="rId5"/>
    <p:sldId id="260" r:id="rId6"/>
    <p:sldId id="268" r:id="rId7"/>
    <p:sldId id="262" r:id="rId8"/>
    <p:sldId id="261" r:id="rId9"/>
    <p:sldId id="263" r:id="rId10"/>
    <p:sldId id="264" r:id="rId11"/>
    <p:sldId id="265" r:id="rId12"/>
    <p:sldId id="266" r:id="rId13"/>
    <p:sldId id="267" r:id="rId14"/>
    <p:sldId id="270" r:id="rId15"/>
    <p:sldId id="274" r:id="rId16"/>
    <p:sldId id="272" r:id="rId17"/>
    <p:sldId id="271" r:id="rId18"/>
    <p:sldId id="258" r:id="rId19"/>
    <p:sldId id="269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956" y="-4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06453-97FD-4694-B992-B63C2FE1AF7E}" type="datetimeFigureOut">
              <a:rPr lang="ru-RU" smtClean="0"/>
              <a:t>05.02.2015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82FCD-26DA-4EEA-B5A9-BBC73C7914B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06453-97FD-4694-B992-B63C2FE1AF7E}" type="datetimeFigureOut">
              <a:rPr lang="ru-RU" smtClean="0"/>
              <a:t>05.02.2015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82FCD-26DA-4EEA-B5A9-BBC73C7914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06453-97FD-4694-B992-B63C2FE1AF7E}" type="datetimeFigureOut">
              <a:rPr lang="ru-RU" smtClean="0"/>
              <a:t>05.02.2015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82FCD-26DA-4EEA-B5A9-BBC73C7914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06453-97FD-4694-B992-B63C2FE1AF7E}" type="datetimeFigureOut">
              <a:rPr lang="ru-RU" smtClean="0"/>
              <a:t>05.02.2015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82FCD-26DA-4EEA-B5A9-BBC73C7914B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06453-97FD-4694-B992-B63C2FE1AF7E}" type="datetimeFigureOut">
              <a:rPr lang="ru-RU" smtClean="0"/>
              <a:t>05.02.2015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82FCD-26DA-4EEA-B5A9-BBC73C7914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06453-97FD-4694-B992-B63C2FE1AF7E}" type="datetimeFigureOut">
              <a:rPr lang="ru-RU" smtClean="0"/>
              <a:t>05.02.2015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82FCD-26DA-4EEA-B5A9-BBC73C7914B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06453-97FD-4694-B992-B63C2FE1AF7E}" type="datetimeFigureOut">
              <a:rPr lang="ru-RU" smtClean="0"/>
              <a:t>05.02.2015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82FCD-26DA-4EEA-B5A9-BBC73C7914B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06453-97FD-4694-B992-B63C2FE1AF7E}" type="datetimeFigureOut">
              <a:rPr lang="ru-RU" smtClean="0"/>
              <a:t>05.02.2015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82FCD-26DA-4EEA-B5A9-BBC73C7914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06453-97FD-4694-B992-B63C2FE1AF7E}" type="datetimeFigureOut">
              <a:rPr lang="ru-RU" smtClean="0"/>
              <a:t>05.02.2015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82FCD-26DA-4EEA-B5A9-BBC73C7914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06453-97FD-4694-B992-B63C2FE1AF7E}" type="datetimeFigureOut">
              <a:rPr lang="ru-RU" smtClean="0"/>
              <a:t>05.02.2015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82FCD-26DA-4EEA-B5A9-BBC73C7914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06453-97FD-4694-B992-B63C2FE1AF7E}" type="datetimeFigureOut">
              <a:rPr lang="ru-RU" smtClean="0"/>
              <a:t>05.02.2015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82FCD-26DA-4EEA-B5A9-BBC73C7914B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5906453-97FD-4694-B992-B63C2FE1AF7E}" type="datetimeFigureOut">
              <a:rPr lang="ru-RU" smtClean="0"/>
              <a:t>05.02.2015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9582FCD-26DA-4EEA-B5A9-BBC73C7914B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Word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3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.png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187" y="548680"/>
            <a:ext cx="2798637" cy="96455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b="1" i="1" dirty="0" err="1" smtClean="0">
                <a:solidFill>
                  <a:schemeClr val="bg2">
                    <a:lumMod val="25000"/>
                  </a:schemeClr>
                </a:solidFill>
              </a:rPr>
              <a:t>Палітра</a:t>
            </a:r>
            <a:r>
              <a:rPr lang="ru-RU" sz="4000" b="1" i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4000" b="1" i="1" dirty="0" err="1" smtClean="0">
                <a:solidFill>
                  <a:schemeClr val="bg2">
                    <a:lumMod val="25000"/>
                  </a:schemeClr>
                </a:solidFill>
              </a:rPr>
              <a:t>емоцій</a:t>
            </a:r>
            <a:endParaRPr lang="ru-RU" sz="4000" b="1" i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475324" y="515418"/>
            <a:ext cx="2961017" cy="622253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uk-UA" sz="2400" b="1" dirty="0">
                <a:solidFill>
                  <a:schemeClr val="accent1">
                    <a:lumMod val="75000"/>
                  </a:schemeClr>
                </a:solidFill>
              </a:rPr>
              <a:t>замріяність, </a:t>
            </a:r>
            <a:endParaRPr lang="uk-UA" sz="2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</a:rPr>
              <a:t>співчуття</a:t>
            </a:r>
            <a:r>
              <a:rPr lang="uk-UA" sz="2400" b="1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endParaRPr lang="uk-UA" sz="2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</a:rPr>
              <a:t>захоплення</a:t>
            </a:r>
            <a:r>
              <a:rPr lang="uk-UA" sz="2400" b="1" dirty="0">
                <a:solidFill>
                  <a:schemeClr val="accent1">
                    <a:lumMod val="75000"/>
                  </a:schemeClr>
                </a:solidFill>
              </a:rPr>
              <a:t>, 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uk-UA" sz="2400" b="1" dirty="0">
                <a:solidFill>
                  <a:schemeClr val="accent1">
                    <a:lumMod val="75000"/>
                  </a:schemeClr>
                </a:solidFill>
              </a:rPr>
              <a:t>спокій, 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uk-UA" sz="2400" b="1" dirty="0">
                <a:solidFill>
                  <a:schemeClr val="accent1">
                    <a:lumMod val="75000"/>
                  </a:schemeClr>
                </a:solidFill>
              </a:rPr>
              <a:t>переживання, </a:t>
            </a:r>
            <a:endParaRPr lang="uk-UA" sz="2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</a:rPr>
              <a:t>радість</a:t>
            </a:r>
            <a:r>
              <a:rPr lang="uk-UA" sz="2400" b="1" dirty="0">
                <a:solidFill>
                  <a:schemeClr val="accent1">
                    <a:lumMod val="75000"/>
                  </a:schemeClr>
                </a:solidFill>
              </a:rPr>
              <a:t>, 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uk-UA" sz="2400" b="1" dirty="0">
                <a:solidFill>
                  <a:schemeClr val="accent1">
                    <a:lumMod val="75000"/>
                  </a:schemeClr>
                </a:solidFill>
              </a:rPr>
              <a:t>легенький смуток, </a:t>
            </a:r>
            <a:endParaRPr lang="uk-UA" sz="2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</a:rPr>
              <a:t>журба</a:t>
            </a:r>
            <a:r>
              <a:rPr lang="uk-UA" sz="2400" b="1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endParaRPr lang="uk-UA" sz="2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</a:rPr>
              <a:t>розчарування</a:t>
            </a:r>
            <a:r>
              <a:rPr lang="uk-UA" sz="2400" b="1" dirty="0">
                <a:solidFill>
                  <a:schemeClr val="accent1">
                    <a:lumMod val="75000"/>
                  </a:schemeClr>
                </a:solidFill>
              </a:rPr>
              <a:t>, 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uk-UA" sz="2400" b="1" dirty="0">
                <a:solidFill>
                  <a:schemeClr val="accent1">
                    <a:lumMod val="75000"/>
                  </a:schemeClr>
                </a:solidFill>
              </a:rPr>
              <a:t>світла печаль, </a:t>
            </a:r>
            <a:endParaRPr lang="uk-UA" sz="2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</a:rPr>
              <a:t>умиротворення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</a:rPr>
              <a:t>інше</a:t>
            </a:r>
            <a:r>
              <a:rPr lang="uk-UA" sz="2400" b="1" dirty="0">
                <a:solidFill>
                  <a:schemeClr val="accent1">
                    <a:lumMod val="75000"/>
                  </a:schemeClr>
                </a:solidFill>
              </a:rPr>
              <a:t>. 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9289" y="0"/>
            <a:ext cx="3690825" cy="6737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Объект 1"/>
          <p:cNvSpPr txBox="1">
            <a:spLocks/>
          </p:cNvSpPr>
          <p:nvPr/>
        </p:nvSpPr>
        <p:spPr bwMode="auto">
          <a:xfrm>
            <a:off x="0" y="2276872"/>
            <a:ext cx="2303528" cy="3049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charset="0"/>
              <a:buNone/>
            </a:pPr>
            <a:r>
              <a:rPr lang="uk-UA" sz="2500" dirty="0" smtClean="0">
                <a:solidFill>
                  <a:srgbClr val="FF0000"/>
                </a:solidFill>
              </a:rPr>
              <a:t>Із поданого переліку вражень, почуттів виберіть три слова, що відповідають вашому настрою в цю хвилину</a:t>
            </a:r>
            <a:r>
              <a:rPr lang="uk-UA" sz="2500" dirty="0">
                <a:solidFill>
                  <a:srgbClr val="FF0000"/>
                </a:solidFill>
              </a:rPr>
              <a:t>.</a:t>
            </a:r>
            <a:endParaRPr lang="ru-RU" sz="2500" dirty="0">
              <a:solidFill>
                <a:srgbClr val="FF0000"/>
              </a:solidFill>
            </a:endParaRPr>
          </a:p>
        </p:txBody>
      </p:sp>
      <p:pic>
        <p:nvPicPr>
          <p:cNvPr id="3" name="kenny_g_-_the_momen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989901" y="544021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2404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32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0" y="4914875"/>
            <a:ext cx="9144000" cy="194312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182880" indent="0" algn="ctr">
              <a:buNone/>
            </a:pPr>
            <a:r>
              <a:rPr lang="uk-UA" sz="2000" b="1" dirty="0" err="1" smtClean="0">
                <a:effectLst/>
              </a:rPr>
              <a:t>Всиновлювачем</a:t>
            </a:r>
            <a:r>
              <a:rPr lang="uk-UA" sz="2000" b="1" dirty="0" smtClean="0">
                <a:effectLst/>
              </a:rPr>
              <a:t> може бути повнолітня дієздатна особа, що старша за всиновлену дитину не менше ніж на 5 років; подружжя або, за рішенням суду, особи, що проживають сім’єю. Дитина відповідно до її віку дає згоду на усиновлення, має бути проінформована щодо правових наслідків усиновлення. Рішення про всиновлення приймається судом.</a:t>
            </a:r>
            <a:r>
              <a:rPr lang="ru-RU" sz="2000" b="1" dirty="0" smtClean="0">
                <a:effectLst/>
              </a:rPr>
              <a:t/>
            </a:r>
            <a:br>
              <a:rPr lang="ru-RU" sz="2000" b="1" dirty="0" smtClean="0">
                <a:effectLst/>
              </a:rPr>
            </a:br>
            <a:endParaRPr lang="ru-RU" sz="2000" b="1" dirty="0" smtClean="0">
              <a:effectLst/>
            </a:endParaRPr>
          </a:p>
        </p:txBody>
      </p:sp>
      <p:pic>
        <p:nvPicPr>
          <p:cNvPr id="16387" name="Picture 5" descr="C:\Users\1\Desktop\ПРАВО 1\Урок 22 Как государство защищает права детей\Урок 22 Как государство защищает права детей\Иллюстрации\опек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92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87075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5643562" y="0"/>
            <a:ext cx="3500437" cy="6858000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182880" indent="0" algn="ctr">
              <a:buNone/>
            </a:pPr>
            <a:r>
              <a:rPr lang="uk-UA" sz="2800" b="1" dirty="0" smtClean="0">
                <a:effectLst/>
              </a:rPr>
              <a:t>Над дітьми, що залишились без батьківського піклування, встановлюється опіка або піклування. Опіка встановлюється над дітьми у віці до 14 років, над дітьми у віці з 14 до  18 років встановлюється піклування.  </a:t>
            </a:r>
            <a:r>
              <a:rPr lang="ru-RU" sz="2800" dirty="0" smtClean="0">
                <a:effectLst/>
              </a:rPr>
              <a:t/>
            </a:r>
            <a:br>
              <a:rPr lang="ru-RU" sz="2800" dirty="0" smtClean="0">
                <a:effectLst/>
              </a:rPr>
            </a:br>
            <a:endParaRPr lang="ru-RU" sz="2800" dirty="0" smtClean="0">
              <a:effectLst/>
            </a:endParaRPr>
          </a:p>
        </p:txBody>
      </p:sp>
      <p:pic>
        <p:nvPicPr>
          <p:cNvPr id="17411" name="Picture 5" descr="C:\Users\1\Desktop\ПРАВО 1\Урок 22 Как государство защищает права детей\Урок 22 Как государство защищает права детей\Иллюстрации\опека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6435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6193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5966371" y="0"/>
            <a:ext cx="3357563" cy="6858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182880" indent="0" algn="ctr">
              <a:buNone/>
            </a:pPr>
            <a:r>
              <a:rPr lang="uk-UA" sz="2400" b="1" dirty="0" smtClean="0">
                <a:effectLst/>
              </a:rPr>
              <a:t/>
            </a:r>
            <a:br>
              <a:rPr lang="uk-UA" sz="2400" b="1" dirty="0" smtClean="0">
                <a:effectLst/>
              </a:rPr>
            </a:br>
            <a:r>
              <a:rPr lang="uk-UA" sz="2400" b="1" dirty="0" smtClean="0">
                <a:effectLst/>
              </a:rPr>
              <a:t>Опікуном  або  піклувальником  може  бути  повнолітня дієздатна особа, здатна виховувати дитину та піклуватися про неї; адміністрація дитячого або медичного закладу, де дитина постійно перебуває. </a:t>
            </a:r>
            <a:r>
              <a:rPr lang="ru-RU" sz="2400" b="1" dirty="0" smtClean="0">
                <a:effectLst/>
              </a:rPr>
              <a:t/>
            </a:r>
            <a:br>
              <a:rPr lang="ru-RU" sz="2400" b="1" dirty="0" smtClean="0">
                <a:effectLst/>
              </a:rPr>
            </a:br>
            <a:endParaRPr lang="ru-RU" sz="2400" b="1" dirty="0" smtClean="0">
              <a:effectLst/>
            </a:endParaRPr>
          </a:p>
        </p:txBody>
      </p:sp>
      <p:pic>
        <p:nvPicPr>
          <p:cNvPr id="18435" name="Picture 5" descr="C:\Users\1\Desktop\ПРАВО 1\Урок 22 Как государство защищает права детей\Урок 22 Как государство защищает права детей\Иллюстрации\опекун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9801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6158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0" y="5500688"/>
            <a:ext cx="9144000" cy="1143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uk-UA" sz="2400" b="1" dirty="0" smtClean="0">
                <a:effectLst/>
              </a:rPr>
              <a:t>Рішення про призначення опікунів та піклувальників приймають державні органи опіки та піклування або суди. Ці ж органи здійснюють контроль за дотриманням умов опіки та піклування.</a:t>
            </a:r>
          </a:p>
        </p:txBody>
      </p:sp>
      <p:pic>
        <p:nvPicPr>
          <p:cNvPr id="19459" name="Picture 5" descr="C:\Users\1\Desktop\ПРАВО 1\Урок 22 Как государство защищает права детей\Урок 22 Как государство защищает права детей\Иллюстрации\опекунский совет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39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5221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2848555"/>
              </p:ext>
            </p:extLst>
          </p:nvPr>
        </p:nvGraphicFramePr>
        <p:xfrm>
          <a:off x="1032158" y="0"/>
          <a:ext cx="6780202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7" name="Документ" r:id="rId3" imgW="6219722" imgH="7667493" progId="Word.Document.12">
                  <p:embed/>
                </p:oleObj>
              </mc:Choice>
              <mc:Fallback>
                <p:oleObj name="Документ" r:id="rId3" imgW="6219722" imgH="76674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32158" y="0"/>
                        <a:ext cx="6780202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Прямая соединительная линия 6"/>
          <p:cNvCxnSpPr/>
          <p:nvPr/>
        </p:nvCxnSpPr>
        <p:spPr>
          <a:xfrm flipH="1">
            <a:off x="1007604" y="-12948"/>
            <a:ext cx="36004" cy="652534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14571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2378" y="332656"/>
            <a:ext cx="830066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Проблемне питання уроку: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03686" y="1340768"/>
            <a:ext cx="8021811" cy="470898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i="1" cap="none" spc="0" dirty="0" smtClean="0">
                <a:ln w="1905"/>
                <a:solidFill>
                  <a:schemeClr val="bg2">
                    <a:lumMod val="1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«</a:t>
            </a:r>
            <a:r>
              <a:rPr lang="ru-RU" sz="6000" b="1" i="1" cap="none" spc="0" dirty="0" err="1" smtClean="0">
                <a:ln w="1905"/>
                <a:solidFill>
                  <a:schemeClr val="bg2">
                    <a:lumMod val="1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Чи</a:t>
            </a:r>
            <a:r>
              <a:rPr lang="ru-RU" sz="6000" b="1" i="1" cap="none" spc="0" dirty="0" smtClean="0">
                <a:ln w="1905"/>
                <a:solidFill>
                  <a:schemeClr val="bg2">
                    <a:lumMod val="1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6000" b="1" i="1" cap="none" spc="0" dirty="0" err="1" smtClean="0">
                <a:ln w="1905"/>
                <a:solidFill>
                  <a:schemeClr val="bg2">
                    <a:lumMod val="1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достаньо</a:t>
            </a:r>
            <a:r>
              <a:rPr lang="ru-RU" sz="6000" b="1" i="1" cap="none" spc="0" dirty="0" smtClean="0">
                <a:ln w="1905"/>
                <a:solidFill>
                  <a:schemeClr val="bg2">
                    <a:lumMod val="1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, </a:t>
            </a:r>
          </a:p>
          <a:p>
            <a:pPr algn="ctr"/>
            <a:r>
              <a:rPr lang="ru-RU" sz="6000" b="1" i="1" cap="none" spc="0" dirty="0" smtClean="0">
                <a:ln w="1905"/>
                <a:solidFill>
                  <a:schemeClr val="bg2">
                    <a:lumMod val="1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на вашу думку, </a:t>
            </a:r>
          </a:p>
          <a:p>
            <a:pPr algn="ctr"/>
            <a:r>
              <a:rPr lang="ru-RU" sz="6000" b="1" i="1" cap="none" spc="0" dirty="0" smtClean="0">
                <a:ln w="1905"/>
                <a:solidFill>
                  <a:schemeClr val="bg2">
                    <a:lumMod val="1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в </a:t>
            </a:r>
            <a:r>
              <a:rPr lang="ru-RU" sz="6000" b="1" i="1" cap="none" spc="0" dirty="0" err="1" smtClean="0">
                <a:ln w="1905"/>
                <a:solidFill>
                  <a:schemeClr val="bg2">
                    <a:lumMod val="1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Україні</a:t>
            </a:r>
            <a:r>
              <a:rPr lang="ru-RU" sz="6000" b="1" i="1" cap="none" spc="0" dirty="0" smtClean="0">
                <a:ln w="1905"/>
                <a:solidFill>
                  <a:schemeClr val="bg2">
                    <a:lumMod val="1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6000" b="1" i="1" cap="none" spc="0" dirty="0" err="1" smtClean="0">
                <a:ln w="1905"/>
                <a:solidFill>
                  <a:schemeClr val="bg2">
                    <a:lumMod val="1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розвинена</a:t>
            </a:r>
            <a:r>
              <a:rPr lang="ru-RU" sz="6000" b="1" i="1" cap="none" spc="0" dirty="0" smtClean="0">
                <a:ln w="1905"/>
                <a:solidFill>
                  <a:schemeClr val="bg2">
                    <a:lumMod val="1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ru-RU" sz="6000" b="1" i="1" dirty="0" smtClean="0">
                <a:ln w="1905"/>
                <a:solidFill>
                  <a:schemeClr val="bg2">
                    <a:lumMod val="1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с</a:t>
            </a:r>
            <a:r>
              <a:rPr lang="ru-RU" sz="6000" b="1" i="1" cap="none" spc="0" dirty="0" smtClean="0">
                <a:ln w="1905"/>
                <a:solidFill>
                  <a:schemeClr val="bg2">
                    <a:lumMod val="1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истема </a:t>
            </a:r>
            <a:r>
              <a:rPr lang="ru-RU" sz="6000" b="1" i="1" cap="none" spc="0" dirty="0" err="1" smtClean="0">
                <a:ln w="1905"/>
                <a:solidFill>
                  <a:schemeClr val="bg2">
                    <a:lumMod val="1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захисту</a:t>
            </a:r>
            <a:r>
              <a:rPr lang="ru-RU" sz="6000" b="1" i="1" cap="none" spc="0" dirty="0" smtClean="0">
                <a:ln w="1905"/>
                <a:solidFill>
                  <a:schemeClr val="bg2">
                    <a:lumMod val="1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ru-RU" sz="6000" b="1" i="1" cap="none" spc="0" dirty="0" smtClean="0">
                <a:ln w="1905"/>
                <a:solidFill>
                  <a:schemeClr val="bg2">
                    <a:lumMod val="1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прав </a:t>
            </a:r>
            <a:r>
              <a:rPr lang="ru-RU" sz="6000" b="1" i="1" cap="none" spc="0" dirty="0" err="1" smtClean="0">
                <a:ln w="1905"/>
                <a:solidFill>
                  <a:schemeClr val="bg2">
                    <a:lumMod val="1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дитини</a:t>
            </a:r>
            <a:r>
              <a:rPr lang="ru-RU" sz="6000" b="1" i="1" cap="none" spc="0" dirty="0" smtClean="0">
                <a:ln w="1905"/>
                <a:solidFill>
                  <a:schemeClr val="bg2">
                    <a:lumMod val="1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?»</a:t>
            </a:r>
            <a:endParaRPr lang="ru-RU" sz="6000" b="1" i="1" cap="none" spc="0" dirty="0">
              <a:ln w="1905"/>
              <a:solidFill>
                <a:schemeClr val="bg2">
                  <a:lumMod val="1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92264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3153"/>
            <a:ext cx="9324528" cy="7106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мелодія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92696" y="471437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013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34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188640"/>
            <a:ext cx="8676456" cy="403187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/>
              <a:t>У </a:t>
            </a:r>
            <a:r>
              <a:rPr lang="ru-RU" sz="2400" b="1" dirty="0" err="1"/>
              <a:t>неньки</a:t>
            </a:r>
            <a:r>
              <a:rPr lang="ru-RU" sz="2400" b="1" dirty="0"/>
              <a:t> </a:t>
            </a:r>
            <a:r>
              <a:rPr lang="ru-RU" sz="2400" b="1" dirty="0" err="1"/>
              <a:t>народилося</a:t>
            </a:r>
            <a:r>
              <a:rPr lang="ru-RU" sz="2400" b="1" dirty="0"/>
              <a:t> дитя .</a:t>
            </a:r>
          </a:p>
          <a:p>
            <a:pPr algn="ctr"/>
            <a:r>
              <a:rPr lang="ru-RU" sz="2400" b="1" dirty="0"/>
              <a:t>Дитя </a:t>
            </a:r>
            <a:r>
              <a:rPr lang="ru-RU" sz="2400" b="1" dirty="0" err="1"/>
              <a:t>моє</a:t>
            </a:r>
            <a:r>
              <a:rPr lang="ru-RU" sz="2400" b="1" dirty="0"/>
              <a:t>! Бог дав </a:t>
            </a:r>
            <a:r>
              <a:rPr lang="ru-RU" sz="2400" b="1" dirty="0" err="1"/>
              <a:t>тобі</a:t>
            </a:r>
            <a:r>
              <a:rPr lang="ru-RU" sz="2400" b="1" dirty="0"/>
              <a:t> </a:t>
            </a:r>
            <a:r>
              <a:rPr lang="ru-RU" sz="2400" b="1" dirty="0" err="1"/>
              <a:t>життя</a:t>
            </a:r>
            <a:r>
              <a:rPr lang="ru-RU" sz="2400" b="1" dirty="0"/>
              <a:t>.</a:t>
            </a:r>
          </a:p>
          <a:p>
            <a:pPr algn="ctr"/>
            <a:r>
              <a:rPr lang="ru-RU" sz="2400" b="1" dirty="0"/>
              <a:t>І </a:t>
            </a:r>
            <a:r>
              <a:rPr lang="ru-RU" sz="2400" b="1" dirty="0" err="1"/>
              <a:t>щоб</a:t>
            </a:r>
            <a:r>
              <a:rPr lang="ru-RU" sz="2400" b="1" dirty="0"/>
              <a:t> </a:t>
            </a:r>
            <a:r>
              <a:rPr lang="ru-RU" sz="2400" b="1" dirty="0" err="1"/>
              <a:t>ніхто</a:t>
            </a:r>
            <a:r>
              <a:rPr lang="ru-RU" sz="2400" b="1" dirty="0"/>
              <a:t> не </a:t>
            </a:r>
            <a:r>
              <a:rPr lang="ru-RU" sz="2400" b="1" dirty="0" err="1"/>
              <a:t>заподіяв</a:t>
            </a:r>
            <a:r>
              <a:rPr lang="ru-RU" sz="2400" b="1" dirty="0"/>
              <a:t> </a:t>
            </a:r>
            <a:r>
              <a:rPr lang="ru-RU" sz="2400" b="1" dirty="0" err="1"/>
              <a:t>шкоди</a:t>
            </a:r>
            <a:endParaRPr lang="ru-RU" sz="2400" b="1" dirty="0"/>
          </a:p>
          <a:p>
            <a:pPr algn="ctr"/>
            <a:r>
              <a:rPr lang="ru-RU" sz="2400" b="1" dirty="0" err="1"/>
              <a:t>Тобі</a:t>
            </a:r>
            <a:r>
              <a:rPr lang="ru-RU" sz="2400" b="1" dirty="0"/>
              <a:t> </a:t>
            </a:r>
            <a:r>
              <a:rPr lang="ru-RU" sz="2400" b="1" dirty="0" err="1"/>
              <a:t>малесенький</a:t>
            </a:r>
            <a:r>
              <a:rPr lang="ru-RU" sz="2400" b="1" dirty="0"/>
              <a:t> </a:t>
            </a:r>
            <a:r>
              <a:rPr lang="ru-RU" sz="2400" b="1" dirty="0" err="1"/>
              <a:t>громадянин</a:t>
            </a:r>
            <a:r>
              <a:rPr lang="ru-RU" sz="2400" b="1" dirty="0"/>
              <a:t>, -</a:t>
            </a:r>
          </a:p>
          <a:p>
            <a:pPr algn="ctr"/>
            <a:r>
              <a:rPr lang="ru-RU" sz="2400" b="1" dirty="0"/>
              <a:t>Бог дав </a:t>
            </a:r>
            <a:r>
              <a:rPr lang="ru-RU" sz="2400" b="1" dirty="0" err="1"/>
              <a:t>закони</a:t>
            </a:r>
            <a:r>
              <a:rPr lang="ru-RU" sz="2400" b="1" dirty="0"/>
              <a:t> </a:t>
            </a:r>
            <a:r>
              <a:rPr lang="ru-RU" sz="2400" b="1" dirty="0" err="1"/>
              <a:t>нашому</a:t>
            </a:r>
            <a:r>
              <a:rPr lang="ru-RU" sz="2400" b="1" dirty="0"/>
              <a:t> народу.</a:t>
            </a:r>
          </a:p>
          <a:p>
            <a:pPr algn="ctr"/>
            <a:r>
              <a:rPr lang="ru-RU" sz="2400" b="1" dirty="0" err="1"/>
              <a:t>Від</a:t>
            </a:r>
            <a:r>
              <a:rPr lang="ru-RU" sz="2400" b="1" dirty="0"/>
              <a:t> дня </a:t>
            </a:r>
            <a:r>
              <a:rPr lang="ru-RU" sz="2400" b="1" dirty="0" err="1"/>
              <a:t>народження</a:t>
            </a:r>
            <a:r>
              <a:rPr lang="ru-RU" sz="2400" b="1" dirty="0"/>
              <a:t>, </a:t>
            </a:r>
            <a:r>
              <a:rPr lang="ru-RU" sz="2400" b="1" dirty="0" err="1"/>
              <a:t>від</a:t>
            </a:r>
            <a:r>
              <a:rPr lang="ru-RU" sz="2400" b="1" dirty="0"/>
              <a:t> </a:t>
            </a:r>
            <a:r>
              <a:rPr lang="ru-RU" sz="2400" b="1" dirty="0" err="1"/>
              <a:t>іменин</a:t>
            </a:r>
            <a:r>
              <a:rPr lang="ru-RU" sz="2400" b="1" dirty="0"/>
              <a:t> –</a:t>
            </a:r>
          </a:p>
          <a:p>
            <a:pPr algn="ctr"/>
            <a:r>
              <a:rPr lang="ru-RU" sz="2400" b="1" dirty="0" err="1"/>
              <a:t>Він</a:t>
            </a:r>
            <a:r>
              <a:rPr lang="ru-RU" sz="2400" b="1" dirty="0"/>
              <a:t> </a:t>
            </a:r>
            <a:r>
              <a:rPr lang="ru-RU" sz="2400" b="1" dirty="0" err="1"/>
              <a:t>твій,цей</a:t>
            </a:r>
            <a:r>
              <a:rPr lang="ru-RU" sz="2400" b="1" dirty="0"/>
              <a:t> </a:t>
            </a:r>
            <a:r>
              <a:rPr lang="ru-RU" sz="2400" b="1" dirty="0" err="1"/>
              <a:t>світ</a:t>
            </a:r>
            <a:r>
              <a:rPr lang="ru-RU" sz="2400" b="1" dirty="0"/>
              <a:t> широкий за </a:t>
            </a:r>
            <a:r>
              <a:rPr lang="ru-RU" sz="2400" b="1" dirty="0" err="1"/>
              <a:t>вікном</a:t>
            </a:r>
            <a:r>
              <a:rPr lang="ru-RU" sz="2400" b="1" dirty="0"/>
              <a:t>.</a:t>
            </a:r>
          </a:p>
          <a:p>
            <a:pPr algn="ctr"/>
            <a:r>
              <a:rPr lang="ru-RU" sz="2400" b="1" dirty="0" err="1"/>
              <a:t>Ти</a:t>
            </a:r>
            <a:r>
              <a:rPr lang="ru-RU" sz="2400" b="1" dirty="0"/>
              <a:t> на </a:t>
            </a:r>
            <a:r>
              <a:rPr lang="ru-RU" sz="2400" b="1" dirty="0" err="1"/>
              <a:t>життя</a:t>
            </a:r>
            <a:r>
              <a:rPr lang="ru-RU" sz="2400" b="1" dirty="0"/>
              <a:t> і </a:t>
            </a:r>
            <a:r>
              <a:rPr lang="ru-RU" sz="2400" b="1" dirty="0" err="1"/>
              <a:t>щастя</a:t>
            </a:r>
            <a:r>
              <a:rPr lang="ru-RU" sz="2400" b="1" dirty="0"/>
              <a:t> </a:t>
            </a:r>
            <a:r>
              <a:rPr lang="ru-RU" sz="2400" b="1" dirty="0" err="1"/>
              <a:t>маєш</a:t>
            </a:r>
            <a:r>
              <a:rPr lang="ru-RU" sz="2400" b="1" dirty="0"/>
              <a:t> право</a:t>
            </a:r>
          </a:p>
          <a:p>
            <a:pPr algn="ctr"/>
            <a:r>
              <a:rPr lang="ru-RU" sz="2400" b="1" dirty="0" err="1"/>
              <a:t>Під</a:t>
            </a:r>
            <a:r>
              <a:rPr lang="ru-RU" sz="2400" b="1" dirty="0"/>
              <a:t> золото-</a:t>
            </a:r>
            <a:r>
              <a:rPr lang="ru-RU" sz="2400" b="1" dirty="0" err="1"/>
              <a:t>блакитним</a:t>
            </a:r>
            <a:r>
              <a:rPr lang="ru-RU" sz="2400" b="1" dirty="0"/>
              <a:t> </a:t>
            </a:r>
            <a:r>
              <a:rPr lang="ru-RU" sz="2400" b="1" dirty="0" err="1"/>
              <a:t>знаменом</a:t>
            </a:r>
            <a:endParaRPr lang="ru-RU" sz="2400" b="1" dirty="0"/>
          </a:p>
          <a:p>
            <a:pPr algn="ctr"/>
            <a:r>
              <a:rPr lang="ru-RU" sz="2400" b="1" dirty="0" err="1"/>
              <a:t>Своєї</a:t>
            </a:r>
            <a:r>
              <a:rPr lang="ru-RU" sz="2400" b="1" dirty="0"/>
              <a:t> </a:t>
            </a:r>
            <a:r>
              <a:rPr lang="ru-RU" sz="2400" b="1" dirty="0" err="1"/>
              <a:t>Української</a:t>
            </a:r>
            <a:r>
              <a:rPr lang="ru-RU" sz="2400" b="1" dirty="0"/>
              <a:t> </a:t>
            </a:r>
            <a:r>
              <a:rPr lang="ru-RU" sz="2400" b="1" dirty="0" err="1"/>
              <a:t>держави</a:t>
            </a:r>
            <a:r>
              <a:rPr lang="ru-RU" sz="2400" b="1" dirty="0"/>
              <a:t>.</a:t>
            </a:r>
          </a:p>
          <a:p>
            <a:r>
              <a:rPr lang="ru-RU" sz="1400" dirty="0"/>
              <a:t> 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818" y="4089171"/>
            <a:ext cx="4608512" cy="2762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00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57628" y="3824806"/>
            <a:ext cx="3386372" cy="3120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798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F:\право\домашняя работа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1703" y="2171525"/>
            <a:ext cx="3420123" cy="443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1"/>
          <p:cNvSpPr txBox="1">
            <a:spLocks/>
          </p:cNvSpPr>
          <p:nvPr>
            <p:custDataLst>
              <p:tags r:id="rId1"/>
            </p:custDataLst>
          </p:nvPr>
        </p:nvSpPr>
        <p:spPr bwMode="auto">
          <a:xfrm>
            <a:off x="0" y="0"/>
            <a:ext cx="91440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uk-UA" smtClean="0">
                <a:latin typeface="Arial Black" pitchFamily="34" charset="0"/>
              </a:rPr>
              <a:t>ДОМАШНЄ ЗАВДАННЯ</a:t>
            </a:r>
            <a:endParaRPr lang="uk-UA" dirty="0" smtClean="0">
              <a:latin typeface="Arial Black" pitchFamily="34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214313" y="1000124"/>
            <a:ext cx="5557390" cy="58578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itchFamily="34" charset="0"/>
              <a:buNone/>
              <a:defRPr/>
            </a:pPr>
            <a:r>
              <a:rPr lang="uk-UA" sz="2800" b="1" dirty="0" smtClean="0">
                <a:solidFill>
                  <a:schemeClr val="bg2">
                    <a:lumMod val="10000"/>
                  </a:schemeClr>
                </a:solidFill>
              </a:rPr>
              <a:t>1.  Опрацювати матеріал підручника.</a:t>
            </a:r>
          </a:p>
          <a:p>
            <a:pPr marL="560070" indent="-514350" algn="ctr">
              <a:buFont typeface="Arial" pitchFamily="34" charset="0"/>
              <a:buAutoNum type="arabicPeriod" startAt="2"/>
              <a:defRPr/>
            </a:pPr>
            <a:r>
              <a:rPr lang="uk-UA" sz="2800" b="1" dirty="0" smtClean="0">
                <a:solidFill>
                  <a:schemeClr val="bg2">
                    <a:lumMod val="10000"/>
                  </a:schemeClr>
                </a:solidFill>
              </a:rPr>
              <a:t>Підготувати інформацію про благодійні акції, які проводяться у твоїй школі і в яких ти особисто брав участь (допомога людям похилого віку, інвалідам, дітям-сиротам тощо).</a:t>
            </a:r>
          </a:p>
          <a:p>
            <a:pPr marL="560070" lvl="0" indent="-514350" algn="ctr">
              <a:buFont typeface="Arial" pitchFamily="34" charset="0"/>
              <a:buAutoNum type="arabicPeriod" startAt="2"/>
              <a:defRPr/>
            </a:pPr>
            <a:r>
              <a:rPr lang="uk-UA" sz="2800" dirty="0">
                <a:solidFill>
                  <a:schemeClr val="bg2">
                    <a:lumMod val="10000"/>
                  </a:schemeClr>
                </a:solidFill>
              </a:rPr>
              <a:t>Поясніть зміст приказки</a:t>
            </a:r>
            <a:r>
              <a:rPr lang="ru-RU" sz="2800" dirty="0">
                <a:solidFill>
                  <a:schemeClr val="bg2">
                    <a:lumMod val="10000"/>
                  </a:schemeClr>
                </a:solidFill>
              </a:rPr>
              <a:t>: «</a:t>
            </a:r>
            <a:r>
              <a:rPr lang="uk-UA" sz="2800" dirty="0">
                <a:solidFill>
                  <a:schemeClr val="bg2">
                    <a:lumMod val="10000"/>
                  </a:schemeClr>
                </a:solidFill>
              </a:rPr>
              <a:t>Ніхто не бачить і не чує, як сирота плаче й горює</a:t>
            </a:r>
            <a:r>
              <a:rPr lang="ru-RU" sz="2800" dirty="0">
                <a:solidFill>
                  <a:schemeClr val="bg2">
                    <a:lumMod val="10000"/>
                  </a:schemeClr>
                </a:solidFill>
              </a:rPr>
              <a:t>».</a:t>
            </a:r>
          </a:p>
          <a:p>
            <a:pPr marL="560070" indent="-514350" algn="ctr">
              <a:buFont typeface="Arial" pitchFamily="34" charset="0"/>
              <a:buAutoNum type="arabicPeriod" startAt="2"/>
              <a:defRPr/>
            </a:pPr>
            <a:endParaRPr lang="uk-UA" sz="28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>
              <a:buFont typeface="Arial" pitchFamily="34" charset="0"/>
              <a:buNone/>
              <a:defRPr/>
            </a:pP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4141944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86073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5697" y="4133204"/>
            <a:ext cx="3374267" cy="26502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 descr="C:\Users\1\Desktop\ПРАВО 1\Урок 22 Как государство защищает права детей\Урок 22 Как государство защищает права детей\Иллюстрации\опекун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37" y="4133203"/>
            <a:ext cx="2987824" cy="26502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4606" y="4133203"/>
            <a:ext cx="3724444" cy="27106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037" y="404664"/>
            <a:ext cx="909592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6600" b="1" dirty="0">
                <a:ln>
                  <a:solidFill>
                    <a:srgbClr val="FF0000"/>
                  </a:solidFill>
                </a:ln>
                <a:solidFill>
                  <a:srgbClr val="00B0F0"/>
                </a:solidFill>
                <a:latin typeface="Bookman Old Style" pitchFamily="18" charset="0"/>
              </a:rPr>
              <a:t>« </a:t>
            </a:r>
            <a:r>
              <a:rPr lang="uk-UA" sz="6600" b="1" dirty="0" smtClean="0">
                <a:ln>
                  <a:solidFill>
                    <a:srgbClr val="FF0000"/>
                  </a:solidFill>
                </a:ln>
                <a:solidFill>
                  <a:srgbClr val="00B0F0"/>
                </a:solidFill>
                <a:latin typeface="Bookman Old Style" pitchFamily="18" charset="0"/>
              </a:rPr>
              <a:t>Державний захист прав </a:t>
            </a:r>
          </a:p>
          <a:p>
            <a:pPr algn="ctr"/>
            <a:r>
              <a:rPr lang="uk-UA" sz="6600" b="1" dirty="0" smtClean="0">
                <a:ln>
                  <a:solidFill>
                    <a:srgbClr val="FF0000"/>
                  </a:solidFill>
                </a:ln>
                <a:solidFill>
                  <a:srgbClr val="00B0F0"/>
                </a:solidFill>
                <a:latin typeface="Bookman Old Style" pitchFamily="18" charset="0"/>
              </a:rPr>
              <a:t>дитини в сім</a:t>
            </a:r>
            <a:r>
              <a:rPr lang="en-US" sz="6600" b="1" dirty="0" smtClean="0">
                <a:ln>
                  <a:solidFill>
                    <a:srgbClr val="FF0000"/>
                  </a:solidFill>
                </a:ln>
                <a:solidFill>
                  <a:srgbClr val="00B0F0"/>
                </a:solidFill>
                <a:latin typeface="Bookman Old Style" pitchFamily="18" charset="0"/>
              </a:rPr>
              <a:t>’</a:t>
            </a:r>
            <a:r>
              <a:rPr lang="uk-UA" sz="6600" b="1" dirty="0" smtClean="0">
                <a:ln>
                  <a:solidFill>
                    <a:srgbClr val="FF0000"/>
                  </a:solidFill>
                </a:ln>
                <a:solidFill>
                  <a:srgbClr val="00B0F0"/>
                </a:solidFill>
                <a:latin typeface="Bookman Old Style" pitchFamily="18" charset="0"/>
              </a:rPr>
              <a:t>ї»</a:t>
            </a:r>
            <a:endParaRPr lang="ru-RU" sz="6600" b="1" dirty="0">
              <a:ln>
                <a:solidFill>
                  <a:srgbClr val="FF0000"/>
                </a:solidFill>
              </a:ln>
              <a:solidFill>
                <a:srgbClr val="00B0F0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0058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2378" y="332656"/>
            <a:ext cx="830066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Проблемне питання уроку: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03686" y="1340768"/>
            <a:ext cx="8021811" cy="470898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i="1" cap="none" spc="0" dirty="0" smtClean="0">
                <a:ln w="1905"/>
                <a:solidFill>
                  <a:schemeClr val="bg2">
                    <a:lumMod val="1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«</a:t>
            </a:r>
            <a:r>
              <a:rPr lang="ru-RU" sz="6000" b="1" i="1" cap="none" spc="0" dirty="0" err="1" smtClean="0">
                <a:ln w="1905"/>
                <a:solidFill>
                  <a:schemeClr val="bg2">
                    <a:lumMod val="1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Чи</a:t>
            </a:r>
            <a:r>
              <a:rPr lang="ru-RU" sz="6000" b="1" i="1" cap="none" spc="0" dirty="0" smtClean="0">
                <a:ln w="1905"/>
                <a:solidFill>
                  <a:schemeClr val="bg2">
                    <a:lumMod val="1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6000" b="1" i="1" cap="none" spc="0" dirty="0" err="1" smtClean="0">
                <a:ln w="1905"/>
                <a:solidFill>
                  <a:schemeClr val="bg2">
                    <a:lumMod val="1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достаньо</a:t>
            </a:r>
            <a:r>
              <a:rPr lang="ru-RU" sz="6000" b="1" i="1" cap="none" spc="0" dirty="0" smtClean="0">
                <a:ln w="1905"/>
                <a:solidFill>
                  <a:schemeClr val="bg2">
                    <a:lumMod val="1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, </a:t>
            </a:r>
          </a:p>
          <a:p>
            <a:pPr algn="ctr"/>
            <a:r>
              <a:rPr lang="ru-RU" sz="6000" b="1" i="1" cap="none" spc="0" dirty="0" smtClean="0">
                <a:ln w="1905"/>
                <a:solidFill>
                  <a:schemeClr val="bg2">
                    <a:lumMod val="1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на вашу думку, </a:t>
            </a:r>
          </a:p>
          <a:p>
            <a:pPr algn="ctr"/>
            <a:r>
              <a:rPr lang="ru-RU" sz="6000" b="1" i="1" cap="none" spc="0" dirty="0" smtClean="0">
                <a:ln w="1905"/>
                <a:solidFill>
                  <a:schemeClr val="bg2">
                    <a:lumMod val="1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в </a:t>
            </a:r>
            <a:r>
              <a:rPr lang="ru-RU" sz="6000" b="1" i="1" cap="none" spc="0" dirty="0" err="1" smtClean="0">
                <a:ln w="1905"/>
                <a:solidFill>
                  <a:schemeClr val="bg2">
                    <a:lumMod val="1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Україні</a:t>
            </a:r>
            <a:r>
              <a:rPr lang="ru-RU" sz="6000" b="1" i="1" cap="none" spc="0" dirty="0" smtClean="0">
                <a:ln w="1905"/>
                <a:solidFill>
                  <a:schemeClr val="bg2">
                    <a:lumMod val="1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6000" b="1" i="1" cap="none" spc="0" dirty="0" err="1" smtClean="0">
                <a:ln w="1905"/>
                <a:solidFill>
                  <a:schemeClr val="bg2">
                    <a:lumMod val="1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розвинена</a:t>
            </a:r>
            <a:r>
              <a:rPr lang="ru-RU" sz="6000" b="1" i="1" cap="none" spc="0" dirty="0" smtClean="0">
                <a:ln w="1905"/>
                <a:solidFill>
                  <a:schemeClr val="bg2">
                    <a:lumMod val="1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ru-RU" sz="6000" b="1" i="1" dirty="0" smtClean="0">
                <a:ln w="1905"/>
                <a:solidFill>
                  <a:schemeClr val="bg2">
                    <a:lumMod val="1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с</a:t>
            </a:r>
            <a:r>
              <a:rPr lang="ru-RU" sz="6000" b="1" i="1" cap="none" spc="0" dirty="0" smtClean="0">
                <a:ln w="1905"/>
                <a:solidFill>
                  <a:schemeClr val="bg2">
                    <a:lumMod val="1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истема </a:t>
            </a:r>
            <a:r>
              <a:rPr lang="ru-RU" sz="6000" b="1" i="1" cap="none" spc="0" dirty="0" err="1" smtClean="0">
                <a:ln w="1905"/>
                <a:solidFill>
                  <a:schemeClr val="bg2">
                    <a:lumMod val="1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захисту</a:t>
            </a:r>
            <a:r>
              <a:rPr lang="ru-RU" sz="6000" b="1" i="1" cap="none" spc="0" dirty="0" smtClean="0">
                <a:ln w="1905"/>
                <a:solidFill>
                  <a:schemeClr val="bg2">
                    <a:lumMod val="1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ru-RU" sz="6000" b="1" i="1" cap="none" spc="0" dirty="0" smtClean="0">
                <a:ln w="1905"/>
                <a:solidFill>
                  <a:schemeClr val="bg2">
                    <a:lumMod val="1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прав </a:t>
            </a:r>
            <a:r>
              <a:rPr lang="ru-RU" sz="6000" b="1" i="1" cap="none" spc="0" dirty="0" err="1" smtClean="0">
                <a:ln w="1905"/>
                <a:solidFill>
                  <a:schemeClr val="bg2">
                    <a:lumMod val="1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дитини</a:t>
            </a:r>
            <a:r>
              <a:rPr lang="ru-RU" sz="6000" b="1" i="1" cap="none" spc="0" dirty="0" smtClean="0">
                <a:ln w="1905"/>
                <a:solidFill>
                  <a:schemeClr val="bg2">
                    <a:lumMod val="1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?»</a:t>
            </a:r>
            <a:endParaRPr lang="ru-RU" sz="6000" b="1" i="1" cap="none" spc="0" dirty="0">
              <a:ln w="1905"/>
              <a:solidFill>
                <a:schemeClr val="bg2">
                  <a:lumMod val="1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6933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6057" y="260648"/>
            <a:ext cx="870302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400" b="1" i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Очікуванні результати уроку</a:t>
            </a:r>
            <a:endParaRPr lang="ru-RU" sz="4400" b="1" i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Загнутый угол 5"/>
          <p:cNvSpPr/>
          <p:nvPr/>
        </p:nvSpPr>
        <p:spPr>
          <a:xfrm>
            <a:off x="196057" y="1196752"/>
            <a:ext cx="8703024" cy="5472608"/>
          </a:xfrm>
          <a:prstGeom prst="foldedCorner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endParaRPr lang="uk-UA" sz="2800" b="1" dirty="0" smtClean="0">
              <a:latin typeface="Arial" pitchFamily="34" charset="0"/>
              <a:cs typeface="Arial" pitchFamily="34" charset="0"/>
            </a:endParaRPr>
          </a:p>
          <a:p>
            <a:pPr lvl="0"/>
            <a:endParaRPr lang="uk-UA" sz="2800" b="1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uk-UA" sz="2800" b="1" u="sng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Навчитися:</a:t>
            </a:r>
          </a:p>
          <a:p>
            <a:pPr marL="285750" lvl="0" indent="-285750">
              <a:buFontTx/>
              <a:buChar char="-"/>
            </a:pPr>
            <a:r>
              <a:rPr lang="uk-UA" sz="2800" b="1" dirty="0" smtClean="0">
                <a:latin typeface="Arial" pitchFamily="34" charset="0"/>
                <a:cs typeface="Arial" pitchFamily="34" charset="0"/>
              </a:rPr>
              <a:t>Називати  </a:t>
            </a:r>
            <a:r>
              <a:rPr lang="uk-UA" sz="2800" b="1" dirty="0" smtClean="0">
                <a:latin typeface="Arial" pitchFamily="34" charset="0"/>
                <a:cs typeface="Arial" pitchFamily="34" charset="0"/>
              </a:rPr>
              <a:t>державні органи та установи, що опікуються правами дитини;</a:t>
            </a:r>
          </a:p>
          <a:p>
            <a:pPr lvl="0"/>
            <a:endParaRPr lang="uk-UA" sz="2800" b="1" dirty="0" smtClean="0">
              <a:latin typeface="Arial" pitchFamily="34" charset="0"/>
              <a:cs typeface="Arial" pitchFamily="34" charset="0"/>
            </a:endParaRPr>
          </a:p>
          <a:p>
            <a:pPr marL="285750" lvl="0" indent="-285750">
              <a:buFontTx/>
              <a:buChar char="-"/>
            </a:pPr>
            <a:r>
              <a:rPr lang="uk-UA" sz="2800" b="1" dirty="0" smtClean="0">
                <a:latin typeface="Arial" pitchFamily="34" charset="0"/>
                <a:cs typeface="Arial" pitchFamily="34" charset="0"/>
              </a:rPr>
              <a:t>розповідати про підстави та процедуру позбавлення батьківських прав;</a:t>
            </a:r>
          </a:p>
          <a:p>
            <a:pPr lvl="0"/>
            <a:endParaRPr lang="uk-UA" sz="2800" b="1" dirty="0" smtClean="0">
              <a:latin typeface="Arial" pitchFamily="34" charset="0"/>
              <a:cs typeface="Arial" pitchFamily="34" charset="0"/>
            </a:endParaRPr>
          </a:p>
          <a:p>
            <a:pPr marL="285750" lvl="0" indent="-285750">
              <a:buFontTx/>
              <a:buChar char="-"/>
            </a:pPr>
            <a:r>
              <a:rPr lang="uk-UA" sz="2800" b="1" dirty="0" smtClean="0">
                <a:latin typeface="Arial" pitchFamily="34" charset="0"/>
                <a:cs typeface="Arial" pitchFamily="34" charset="0"/>
              </a:rPr>
              <a:t>розрізняти поняття «усиновлення», «опіка» та «піклування»;</a:t>
            </a:r>
          </a:p>
          <a:p>
            <a:pPr lvl="0"/>
            <a:endParaRPr lang="uk-UA" sz="2800" b="1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uk-UA" sz="2800" b="1" dirty="0" smtClean="0">
                <a:latin typeface="Arial" pitchFamily="34" charset="0"/>
                <a:cs typeface="Arial" pitchFamily="34" charset="0"/>
              </a:rPr>
              <a:t>- висловлювати власні судження щодо порушення прав дитини в сім’ї. 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6342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04664"/>
            <a:ext cx="9144001" cy="57606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5929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8680"/>
            <a:ext cx="9144000" cy="54726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3406642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0" y="5715000"/>
            <a:ext cx="9144000" cy="1143000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uk-UA" sz="2800" b="1" dirty="0" smtClean="0"/>
              <a:t>Окрім дітей, чиї батьки позбавлені батьківських прав, у нашій країні є багато дітей-сиріт, тобто тих, що з різних причин не мають батьків. 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 smtClean="0"/>
          </a:p>
        </p:txBody>
      </p:sp>
      <p:pic>
        <p:nvPicPr>
          <p:cNvPr id="14339" name="Picture 5" descr="C:\Users\1\Desktop\ПРАВО 1\Урок 22 Как государство защищает права детей\Урок 22 Как государство защищает права детей\Иллюстрации\сирот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54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10789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12776" y="1124744"/>
            <a:ext cx="8208912" cy="163121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/>
              <a:t> </a:t>
            </a:r>
            <a:r>
              <a:rPr lang="ru-RU" sz="2800" b="1" dirty="0" err="1" smtClean="0">
                <a:solidFill>
                  <a:schemeClr val="bg2">
                    <a:lumMod val="25000"/>
                  </a:schemeClr>
                </a:solidFill>
              </a:rPr>
              <a:t>Опіка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bg2">
                    <a:lumMod val="25000"/>
                  </a:schemeClr>
                </a:solidFill>
              </a:rPr>
              <a:t>чи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bg2">
                    <a:lumMod val="25000"/>
                  </a:schemeClr>
                </a:solidFill>
              </a:rPr>
              <a:t>піклування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— </a:t>
            </a:r>
            <a:r>
              <a:rPr lang="ru-RU" b="1" dirty="0" err="1">
                <a:latin typeface="Arial" pitchFamily="34" charset="0"/>
                <a:cs typeface="Arial" pitchFamily="34" charset="0"/>
              </a:rPr>
              <a:t>влаштування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err="1">
                <a:latin typeface="Arial" pitchFamily="34" charset="0"/>
                <a:cs typeface="Arial" pitchFamily="34" charset="0"/>
              </a:rPr>
              <a:t>дітей-сиріт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 та </a:t>
            </a:r>
            <a:r>
              <a:rPr lang="ru-RU" b="1" dirty="0" err="1">
                <a:latin typeface="Arial" pitchFamily="34" charset="0"/>
                <a:cs typeface="Arial" pitchFamily="34" charset="0"/>
              </a:rPr>
              <a:t>дітей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, </a:t>
            </a:r>
            <a:r>
              <a:rPr lang="ru-RU" b="1" dirty="0" err="1">
                <a:latin typeface="Arial" pitchFamily="34" charset="0"/>
                <a:cs typeface="Arial" pitchFamily="34" charset="0"/>
              </a:rPr>
              <a:t>позбавлених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err="1">
                <a:latin typeface="Arial" pitchFamily="34" charset="0"/>
                <a:cs typeface="Arial" pitchFamily="34" charset="0"/>
              </a:rPr>
              <a:t>батьківського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err="1">
                <a:latin typeface="Arial" pitchFamily="34" charset="0"/>
                <a:cs typeface="Arial" pitchFamily="34" charset="0"/>
              </a:rPr>
              <a:t>піклування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, в </a:t>
            </a:r>
            <a:r>
              <a:rPr lang="ru-RU" b="1" dirty="0" err="1">
                <a:latin typeface="Arial" pitchFamily="34" charset="0"/>
                <a:cs typeface="Arial" pitchFamily="34" charset="0"/>
              </a:rPr>
              <a:t>сім'ї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err="1">
                <a:latin typeface="Arial" pitchFamily="34" charset="0"/>
                <a:cs typeface="Arial" pitchFamily="34" charset="0"/>
              </a:rPr>
              <a:t>громадян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err="1">
                <a:latin typeface="Arial" pitchFamily="34" charset="0"/>
                <a:cs typeface="Arial" pitchFamily="34" charset="0"/>
              </a:rPr>
              <a:t>України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, </a:t>
            </a:r>
            <a:r>
              <a:rPr lang="ru-RU" b="1" dirty="0" err="1">
                <a:latin typeface="Arial" pitchFamily="34" charset="0"/>
                <a:cs typeface="Arial" pitchFamily="34" charset="0"/>
              </a:rPr>
              <a:t>які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err="1">
                <a:latin typeface="Arial" pitchFamily="34" charset="0"/>
                <a:cs typeface="Arial" pitchFamily="34" charset="0"/>
              </a:rPr>
              <a:t>перебувають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err="1">
                <a:latin typeface="Arial" pitchFamily="34" charset="0"/>
                <a:cs typeface="Arial" pitchFamily="34" charset="0"/>
              </a:rPr>
              <a:t>переважно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 в </a:t>
            </a:r>
            <a:r>
              <a:rPr lang="ru-RU" b="1" dirty="0" err="1">
                <a:latin typeface="Arial" pitchFamily="34" charset="0"/>
                <a:cs typeface="Arial" pitchFamily="34" charset="0"/>
              </a:rPr>
              <a:t>сімейних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, </a:t>
            </a:r>
            <a:r>
              <a:rPr lang="ru-RU" b="1" dirty="0" err="1">
                <a:latin typeface="Arial" pitchFamily="34" charset="0"/>
                <a:cs typeface="Arial" pitchFamily="34" charset="0"/>
              </a:rPr>
              <a:t>родинних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err="1">
                <a:latin typeface="Arial" pitchFamily="34" charset="0"/>
                <a:cs typeface="Arial" pitchFamily="34" charset="0"/>
              </a:rPr>
              <a:t>відносинах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err="1">
                <a:latin typeface="Arial" pitchFamily="34" charset="0"/>
                <a:cs typeface="Arial" pitchFamily="34" charset="0"/>
              </a:rPr>
              <a:t>із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err="1">
                <a:latin typeface="Arial" pitchFamily="34" charset="0"/>
                <a:cs typeface="Arial" pitchFamily="34" charset="0"/>
              </a:rPr>
              <a:t>цими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err="1">
                <a:latin typeface="Arial" pitchFamily="34" charset="0"/>
                <a:cs typeface="Arial" pitchFamily="34" charset="0"/>
              </a:rPr>
              <a:t>дітьми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 з метою </a:t>
            </a:r>
            <a:r>
              <a:rPr lang="ru-RU" b="1" dirty="0" err="1">
                <a:latin typeface="Arial" pitchFamily="34" charset="0"/>
                <a:cs typeface="Arial" pitchFamily="34" charset="0"/>
              </a:rPr>
              <a:t>забезпечення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err="1">
                <a:latin typeface="Arial" pitchFamily="34" charset="0"/>
                <a:cs typeface="Arial" pitchFamily="34" charset="0"/>
              </a:rPr>
              <a:t>їх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err="1">
                <a:latin typeface="Arial" pitchFamily="34" charset="0"/>
                <a:cs typeface="Arial" pitchFamily="34" charset="0"/>
              </a:rPr>
              <a:t>виховання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, </a:t>
            </a:r>
            <a:r>
              <a:rPr lang="ru-RU" b="1" dirty="0" err="1">
                <a:latin typeface="Arial" pitchFamily="34" charset="0"/>
                <a:cs typeface="Arial" pitchFamily="34" charset="0"/>
              </a:rPr>
              <a:t>освіти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, </a:t>
            </a:r>
            <a:r>
              <a:rPr lang="ru-RU" b="1" dirty="0" err="1">
                <a:latin typeface="Arial" pitchFamily="34" charset="0"/>
                <a:cs typeface="Arial" pitchFamily="34" charset="0"/>
              </a:rPr>
              <a:t>розвитку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, </a:t>
            </a:r>
            <a:r>
              <a:rPr lang="ru-RU" b="1" dirty="0" err="1">
                <a:latin typeface="Arial" pitchFamily="34" charset="0"/>
                <a:cs typeface="Arial" pitchFamily="34" charset="0"/>
              </a:rPr>
              <a:t>захисту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err="1">
                <a:latin typeface="Arial" pitchFamily="34" charset="0"/>
                <a:cs typeface="Arial" pitchFamily="34" charset="0"/>
              </a:rPr>
              <a:t>їх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 прав та </a:t>
            </a:r>
            <a:r>
              <a:rPr lang="ru-RU" b="1" dirty="0" err="1" smtClean="0">
                <a:latin typeface="Arial" pitchFamily="34" charset="0"/>
                <a:cs typeface="Arial" pitchFamily="34" charset="0"/>
              </a:rPr>
              <a:t>інтересів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.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9926" y="3140448"/>
            <a:ext cx="8151762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vi-VN" sz="2400" b="1" dirty="0" smtClean="0">
                <a:solidFill>
                  <a:schemeClr val="bg2">
                    <a:lumMod val="25000"/>
                  </a:schemeClr>
                </a:solidFill>
              </a:rPr>
              <a:t>Усино́влення (або удоче́ріння) </a:t>
            </a:r>
            <a:r>
              <a:rPr lang="vi-VN" dirty="0" smtClean="0"/>
              <a:t>—</a:t>
            </a:r>
            <a:r>
              <a:rPr lang="vi-VN" b="1" dirty="0" smtClean="0"/>
              <a:t>прийняття усиновлювачем у свою сім'ю особи на правах дочки чи сина, що здійснене на підставі рішення суду</a:t>
            </a:r>
            <a:r>
              <a:rPr lang="uk-UA" b="1" dirty="0" smtClean="0"/>
              <a:t>.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33686" y="4467897"/>
            <a:ext cx="8188002" cy="138499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</a:rPr>
              <a:t>Патронат — </a:t>
            </a:r>
            <a:r>
              <a:rPr lang="ru-RU" sz="2000" b="1" dirty="0" smtClean="0"/>
              <a:t>альтернативна форма </a:t>
            </a:r>
            <a:r>
              <a:rPr lang="ru-RU" sz="2000" b="1" dirty="0" err="1" smtClean="0"/>
              <a:t>влаштування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дитини</a:t>
            </a:r>
            <a:r>
              <a:rPr lang="ru-RU" sz="2000" b="1" dirty="0" smtClean="0"/>
              <a:t>, яка є сиротою </a:t>
            </a:r>
            <a:r>
              <a:rPr lang="ru-RU" sz="2000" b="1" dirty="0" err="1" smtClean="0"/>
              <a:t>або</a:t>
            </a:r>
            <a:r>
              <a:rPr lang="ru-RU" sz="2000" b="1" dirty="0" smtClean="0"/>
              <a:t> з </a:t>
            </a:r>
            <a:r>
              <a:rPr lang="ru-RU" sz="2000" b="1" dirty="0" err="1" smtClean="0"/>
              <a:t>інших</a:t>
            </a:r>
            <a:r>
              <a:rPr lang="ru-RU" sz="2000" b="1" dirty="0" smtClean="0"/>
              <a:t> причин </a:t>
            </a:r>
            <a:r>
              <a:rPr lang="ru-RU" sz="2000" b="1" dirty="0" err="1" smtClean="0"/>
              <a:t>позбавлена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батьківського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піклування</a:t>
            </a:r>
            <a:r>
              <a:rPr lang="ru-RU" sz="2000" b="1" dirty="0" smtClean="0"/>
              <a:t>, в </a:t>
            </a:r>
            <a:r>
              <a:rPr lang="ru-RU" sz="2000" b="1" dirty="0" err="1" smtClean="0"/>
              <a:t>сім'ю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іншої</a:t>
            </a:r>
            <a:r>
              <a:rPr lang="ru-RU" sz="2000" b="1" dirty="0" smtClean="0"/>
              <a:t> особи (патронатного </a:t>
            </a:r>
            <a:r>
              <a:rPr lang="ru-RU" sz="2000" b="1" dirty="0" err="1" smtClean="0"/>
              <a:t>вихователя</a:t>
            </a:r>
            <a:r>
              <a:rPr lang="ru-RU" sz="2000" b="1" dirty="0" smtClean="0"/>
              <a:t>) з метою </a:t>
            </a:r>
            <a:r>
              <a:rPr lang="ru-RU" sz="2000" b="1" dirty="0" err="1" smtClean="0"/>
              <a:t>сімейного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виховання</a:t>
            </a:r>
            <a:r>
              <a:rPr lang="ru-RU" sz="2000" b="1" dirty="0" smtClean="0"/>
              <a:t>.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30391" y="14585"/>
            <a:ext cx="82894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Працюємо</a:t>
            </a:r>
            <a:r>
              <a:rPr lang="ru-RU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400" b="1" cap="none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із</a:t>
            </a:r>
            <a:r>
              <a:rPr lang="ru-RU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400" b="1" cap="none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поняттями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365268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5458172" y="214313"/>
            <a:ext cx="3707904" cy="6643687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marL="182880" indent="0" algn="ctr">
              <a:buNone/>
            </a:pPr>
            <a:r>
              <a:rPr lang="uk-UA" sz="2400" b="1" dirty="0" smtClean="0">
                <a:effectLst/>
              </a:rPr>
              <a:t/>
            </a:r>
            <a:br>
              <a:rPr lang="uk-UA" sz="2400" b="1" dirty="0" smtClean="0">
                <a:effectLst/>
              </a:rPr>
            </a:br>
            <a:r>
              <a:rPr lang="uk-UA" sz="2400" b="1" dirty="0" smtClean="0">
                <a:effectLst/>
              </a:rPr>
              <a:t>Держава намагається надати цим дітям можливість виховуватись у сім’ї, тобто реалізувати право дитини на виховання в сім’ї. Одним із варіантів реалізації цього права є всиновлення — прийняття </a:t>
            </a:r>
            <a:r>
              <a:rPr lang="uk-UA" sz="2400" b="1" dirty="0" err="1" smtClean="0">
                <a:effectLst/>
              </a:rPr>
              <a:t>всиновлювачем</a:t>
            </a:r>
            <a:r>
              <a:rPr lang="uk-UA" sz="2400" b="1" dirty="0" smtClean="0">
                <a:effectLst/>
              </a:rPr>
              <a:t> до своєї сім’ї особи на правах дочки або сина, встановлене на підставі рішення суду.</a:t>
            </a:r>
            <a:r>
              <a:rPr lang="ru-RU" sz="2400" dirty="0" smtClean="0">
                <a:effectLst/>
              </a:rPr>
              <a:t/>
            </a:r>
            <a:br>
              <a:rPr lang="ru-RU" sz="2400" dirty="0" smtClean="0">
                <a:effectLst/>
              </a:rPr>
            </a:br>
            <a:endParaRPr lang="ru-RU" sz="2400" dirty="0" smtClean="0">
              <a:effectLst/>
            </a:endParaRPr>
          </a:p>
        </p:txBody>
      </p:sp>
      <p:pic>
        <p:nvPicPr>
          <p:cNvPr id="15363" name="Picture 5" descr="C:\Users\1\Desktop\ПРАВО 1\Урок 22 Как государство защищает права детей\Урок 22 Как государство защищает права детей\Иллюстрации\сирота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715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0986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920181116SlideId26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920181135SlideId26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920181216SlideId27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920181228SlideId27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920181237SlideId27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920181421SlideId27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920181253SlideId27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920181258SlideId276"/>
</p:tagLst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640</TotalTime>
  <Words>507</Words>
  <Application>Microsoft Office PowerPoint</Application>
  <PresentationFormat>Экран (4:3)</PresentationFormat>
  <Paragraphs>64</Paragraphs>
  <Slides>19</Slides>
  <Notes>0</Notes>
  <HiddenSlides>0</HiddenSlides>
  <MMClips>2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Воздушный поток</vt:lpstr>
      <vt:lpstr>Документ</vt:lpstr>
      <vt:lpstr>Палітра емоцій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Окрім дітей, чиї батьки позбавлені батьківських прав, у нашій країні є багато дітей-сиріт, тобто тих, що з різних причин не мають батьків.  </vt:lpstr>
      <vt:lpstr>Презентация PowerPoint</vt:lpstr>
      <vt:lpstr> Держава намагається надати цим дітям можливість виховуватись у сім’ї, тобто реалізувати право дитини на виховання в сім’ї. Одним із варіантів реалізації цього права є всиновлення — прийняття всиновлювачем до своєї сім’ї особи на правах дочки або сина, встановлене на підставі рішення суду. </vt:lpstr>
      <vt:lpstr>Всиновлювачем може бути повнолітня дієздатна особа, що старша за всиновлену дитину не менше ніж на 5 років; подружжя або, за рішенням суду, особи, що проживають сім’єю. Дитина відповідно до її віку дає згоду на усиновлення, має бути проінформована щодо правових наслідків усиновлення. Рішення про всиновлення приймається судом. </vt:lpstr>
      <vt:lpstr>Над дітьми, що залишились без батьківського піклування, встановлюється опіка або піклування. Опіка встановлюється над дітьми у віці до 14 років, над дітьми у віці з 14 до  18 років встановлюється піклування.   </vt:lpstr>
      <vt:lpstr> Опікуном  або  піклувальником  може  бути  повнолітня дієздатна особа, здатна виховувати дитину та піклуватися про неї; адміністрація дитячого або медичного закладу, де дитина постійно перебуває.  </vt:lpstr>
      <vt:lpstr>Рішення про призначення опікунів та піклувальників приймають державні органи опіки та піклування або суди. Ці ж органи здійснюють контроль за дотриманням умов опіки та піклування.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Oksana</dc:creator>
  <cp:lastModifiedBy>Oksana</cp:lastModifiedBy>
  <cp:revision>29</cp:revision>
  <dcterms:created xsi:type="dcterms:W3CDTF">2015-02-04T14:57:13Z</dcterms:created>
  <dcterms:modified xsi:type="dcterms:W3CDTF">2015-02-05T02:13:16Z</dcterms:modified>
</cp:coreProperties>
</file>