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7" r:id="rId2"/>
    <p:sldId id="276" r:id="rId3"/>
    <p:sldId id="275" r:id="rId4"/>
    <p:sldId id="256" r:id="rId5"/>
    <p:sldId id="257" r:id="rId6"/>
    <p:sldId id="260" r:id="rId7"/>
    <p:sldId id="268" r:id="rId8"/>
    <p:sldId id="278" r:id="rId9"/>
    <p:sldId id="279" r:id="rId10"/>
    <p:sldId id="280" r:id="rId11"/>
    <p:sldId id="281" r:id="rId12"/>
    <p:sldId id="282" r:id="rId13"/>
    <p:sldId id="272" r:id="rId14"/>
    <p:sldId id="283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0E1417-63B4-4B5D-BB58-6CB3E354B50E}" type="doc">
      <dgm:prSet loTypeId="urn:microsoft.com/office/officeart/2005/8/layout/pyramid1" loCatId="pyramid" qsTypeId="urn:microsoft.com/office/officeart/2005/8/quickstyle/simple1" qsCatId="simple" csTypeId="urn:microsoft.com/office/officeart/2005/8/colors/colorful1" csCatId="colorful" phldr="1"/>
      <dgm:spPr/>
    </dgm:pt>
    <dgm:pt modelId="{7F9D614E-4E84-49F3-AC59-18DB796381F9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C4EAE776-5A6D-4FFA-86AF-350A973CA09D}" type="parTrans" cxnId="{BC594019-55F6-4503-A46E-E89B660A3AD2}">
      <dgm:prSet/>
      <dgm:spPr/>
      <dgm:t>
        <a:bodyPr/>
        <a:lstStyle/>
        <a:p>
          <a:endParaRPr lang="ru-RU"/>
        </a:p>
      </dgm:t>
    </dgm:pt>
    <dgm:pt modelId="{D016A739-B051-40DE-B5A7-43C4D8639418}" type="sibTrans" cxnId="{BC594019-55F6-4503-A46E-E89B660A3AD2}">
      <dgm:prSet/>
      <dgm:spPr/>
      <dgm:t>
        <a:bodyPr/>
        <a:lstStyle/>
        <a:p>
          <a:endParaRPr lang="ru-RU"/>
        </a:p>
      </dgm:t>
    </dgm:pt>
    <dgm:pt modelId="{661725DD-3C53-4543-A0AB-930ED7C033F6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CA0A5400-EA87-441E-A91A-1EF0603BE96F}" type="parTrans" cxnId="{460D514D-1668-47AD-8BE5-E505B394956C}">
      <dgm:prSet/>
      <dgm:spPr/>
      <dgm:t>
        <a:bodyPr/>
        <a:lstStyle/>
        <a:p>
          <a:endParaRPr lang="ru-RU"/>
        </a:p>
      </dgm:t>
    </dgm:pt>
    <dgm:pt modelId="{B3E6DD9C-E9BF-497A-9FDD-25DB37F70C1C}" type="sibTrans" cxnId="{460D514D-1668-47AD-8BE5-E505B394956C}">
      <dgm:prSet/>
      <dgm:spPr/>
      <dgm:t>
        <a:bodyPr/>
        <a:lstStyle/>
        <a:p>
          <a:endParaRPr lang="ru-RU"/>
        </a:p>
      </dgm:t>
    </dgm:pt>
    <dgm:pt modelId="{C9D72999-0D2B-44C5-B044-1823E0FDE879}">
      <dgm:prSet phldrT="[Текст]"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836A13C9-D187-4D61-98A6-C2C3A021CD77}" type="parTrans" cxnId="{78C147C0-21EE-445C-AFEA-A86A9DD58C99}">
      <dgm:prSet/>
      <dgm:spPr/>
      <dgm:t>
        <a:bodyPr/>
        <a:lstStyle/>
        <a:p>
          <a:endParaRPr lang="ru-RU"/>
        </a:p>
      </dgm:t>
    </dgm:pt>
    <dgm:pt modelId="{F84CEDC9-EA2A-4E39-9CCF-85D7FC9EEAEF}" type="sibTrans" cxnId="{78C147C0-21EE-445C-AFEA-A86A9DD58C99}">
      <dgm:prSet/>
      <dgm:spPr/>
      <dgm:t>
        <a:bodyPr/>
        <a:lstStyle/>
        <a:p>
          <a:endParaRPr lang="ru-RU"/>
        </a:p>
      </dgm:t>
    </dgm:pt>
    <dgm:pt modelId="{4B51CCAD-15C5-4E40-8BF8-81B0B64B7DEA}" type="pres">
      <dgm:prSet presAssocID="{980E1417-63B4-4B5D-BB58-6CB3E354B50E}" presName="Name0" presStyleCnt="0">
        <dgm:presLayoutVars>
          <dgm:dir/>
          <dgm:animLvl val="lvl"/>
          <dgm:resizeHandles val="exact"/>
        </dgm:presLayoutVars>
      </dgm:prSet>
      <dgm:spPr/>
    </dgm:pt>
    <dgm:pt modelId="{FF992F1D-98EF-4854-AA53-C84A87921981}" type="pres">
      <dgm:prSet presAssocID="{7F9D614E-4E84-49F3-AC59-18DB796381F9}" presName="Name8" presStyleCnt="0"/>
      <dgm:spPr/>
    </dgm:pt>
    <dgm:pt modelId="{540C0AA4-BC47-4A24-A72F-61F5671B131C}" type="pres">
      <dgm:prSet presAssocID="{7F9D614E-4E84-49F3-AC59-18DB796381F9}" presName="level" presStyleLbl="node1" presStyleIdx="0" presStyleCnt="3" custLinFactNeighborX="0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A2821-9E6A-4F8E-B8D2-DF6597D92966}" type="pres">
      <dgm:prSet presAssocID="{7F9D614E-4E84-49F3-AC59-18DB796381F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B2532-ACAE-4178-B47F-275797AF45CC}" type="pres">
      <dgm:prSet presAssocID="{661725DD-3C53-4543-A0AB-930ED7C033F6}" presName="Name8" presStyleCnt="0"/>
      <dgm:spPr/>
    </dgm:pt>
    <dgm:pt modelId="{90CDAB04-2826-4ECE-9A6B-7969DAD303E9}" type="pres">
      <dgm:prSet presAssocID="{661725DD-3C53-4543-A0AB-930ED7C033F6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8AFDC-0B22-46C1-8C9E-B39AA1B5802A}" type="pres">
      <dgm:prSet presAssocID="{661725DD-3C53-4543-A0AB-930ED7C033F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02354-8FF8-4A1D-9BCE-798136C93B72}" type="pres">
      <dgm:prSet presAssocID="{C9D72999-0D2B-44C5-B044-1823E0FDE879}" presName="Name8" presStyleCnt="0"/>
      <dgm:spPr/>
    </dgm:pt>
    <dgm:pt modelId="{75726CA8-AFDF-4FC7-A60D-C51C6BCB1C4D}" type="pres">
      <dgm:prSet presAssocID="{C9D72999-0D2B-44C5-B044-1823E0FDE879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3700A-13D9-4E42-9D24-EE8472B9C00A}" type="pres">
      <dgm:prSet presAssocID="{C9D72999-0D2B-44C5-B044-1823E0FDE87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AC0F5A-FB8F-4A78-B7C6-D52B86D9830D}" type="presOf" srcId="{7F9D614E-4E84-49F3-AC59-18DB796381F9}" destId="{540C0AA4-BC47-4A24-A72F-61F5671B131C}" srcOrd="0" destOrd="0" presId="urn:microsoft.com/office/officeart/2005/8/layout/pyramid1"/>
    <dgm:cxn modelId="{EFB8E317-3580-4F3A-99D0-CA1D1527626F}" type="presOf" srcId="{661725DD-3C53-4543-A0AB-930ED7C033F6}" destId="{90CDAB04-2826-4ECE-9A6B-7969DAD303E9}" srcOrd="0" destOrd="0" presId="urn:microsoft.com/office/officeart/2005/8/layout/pyramid1"/>
    <dgm:cxn modelId="{460D514D-1668-47AD-8BE5-E505B394956C}" srcId="{980E1417-63B4-4B5D-BB58-6CB3E354B50E}" destId="{661725DD-3C53-4543-A0AB-930ED7C033F6}" srcOrd="1" destOrd="0" parTransId="{CA0A5400-EA87-441E-A91A-1EF0603BE96F}" sibTransId="{B3E6DD9C-E9BF-497A-9FDD-25DB37F70C1C}"/>
    <dgm:cxn modelId="{BC594019-55F6-4503-A46E-E89B660A3AD2}" srcId="{980E1417-63B4-4B5D-BB58-6CB3E354B50E}" destId="{7F9D614E-4E84-49F3-AC59-18DB796381F9}" srcOrd="0" destOrd="0" parTransId="{C4EAE776-5A6D-4FFA-86AF-350A973CA09D}" sibTransId="{D016A739-B051-40DE-B5A7-43C4D8639418}"/>
    <dgm:cxn modelId="{57CDD598-2999-41DF-93D8-23860B72C2B5}" type="presOf" srcId="{980E1417-63B4-4B5D-BB58-6CB3E354B50E}" destId="{4B51CCAD-15C5-4E40-8BF8-81B0B64B7DEA}" srcOrd="0" destOrd="0" presId="urn:microsoft.com/office/officeart/2005/8/layout/pyramid1"/>
    <dgm:cxn modelId="{69BDD7AE-88AF-423A-8BA0-A770B672459E}" type="presOf" srcId="{C9D72999-0D2B-44C5-B044-1823E0FDE879}" destId="{C6F3700A-13D9-4E42-9D24-EE8472B9C00A}" srcOrd="1" destOrd="0" presId="urn:microsoft.com/office/officeart/2005/8/layout/pyramid1"/>
    <dgm:cxn modelId="{4D76DCDD-7300-4C81-80DC-D29F95AB520D}" type="presOf" srcId="{7F9D614E-4E84-49F3-AC59-18DB796381F9}" destId="{FBCA2821-9E6A-4F8E-B8D2-DF6597D92966}" srcOrd="1" destOrd="0" presId="urn:microsoft.com/office/officeart/2005/8/layout/pyramid1"/>
    <dgm:cxn modelId="{78C147C0-21EE-445C-AFEA-A86A9DD58C99}" srcId="{980E1417-63B4-4B5D-BB58-6CB3E354B50E}" destId="{C9D72999-0D2B-44C5-B044-1823E0FDE879}" srcOrd="2" destOrd="0" parTransId="{836A13C9-D187-4D61-98A6-C2C3A021CD77}" sibTransId="{F84CEDC9-EA2A-4E39-9CCF-85D7FC9EEAEF}"/>
    <dgm:cxn modelId="{9A51F7B5-3995-4F66-8D34-4F3817359626}" type="presOf" srcId="{661725DD-3C53-4543-A0AB-930ED7C033F6}" destId="{7F58AFDC-0B22-46C1-8C9E-B39AA1B5802A}" srcOrd="1" destOrd="0" presId="urn:microsoft.com/office/officeart/2005/8/layout/pyramid1"/>
    <dgm:cxn modelId="{7D5ED3AB-4B87-49EB-BCF8-5C63D4A91ABF}" type="presOf" srcId="{C9D72999-0D2B-44C5-B044-1823E0FDE879}" destId="{75726CA8-AFDF-4FC7-A60D-C51C6BCB1C4D}" srcOrd="0" destOrd="0" presId="urn:microsoft.com/office/officeart/2005/8/layout/pyramid1"/>
    <dgm:cxn modelId="{C8FD6704-FFF6-4A46-A8C8-52CB379F5F79}" type="presParOf" srcId="{4B51CCAD-15C5-4E40-8BF8-81B0B64B7DEA}" destId="{FF992F1D-98EF-4854-AA53-C84A87921981}" srcOrd="0" destOrd="0" presId="urn:microsoft.com/office/officeart/2005/8/layout/pyramid1"/>
    <dgm:cxn modelId="{FCBDDD5B-4993-4D1A-83A4-8C019FA20F2F}" type="presParOf" srcId="{FF992F1D-98EF-4854-AA53-C84A87921981}" destId="{540C0AA4-BC47-4A24-A72F-61F5671B131C}" srcOrd="0" destOrd="0" presId="urn:microsoft.com/office/officeart/2005/8/layout/pyramid1"/>
    <dgm:cxn modelId="{A6368856-00F3-4349-90B4-A8F9B124AB0D}" type="presParOf" srcId="{FF992F1D-98EF-4854-AA53-C84A87921981}" destId="{FBCA2821-9E6A-4F8E-B8D2-DF6597D92966}" srcOrd="1" destOrd="0" presId="urn:microsoft.com/office/officeart/2005/8/layout/pyramid1"/>
    <dgm:cxn modelId="{C3312F83-F4B4-471F-A7FF-F462259E4D88}" type="presParOf" srcId="{4B51CCAD-15C5-4E40-8BF8-81B0B64B7DEA}" destId="{F65B2532-ACAE-4178-B47F-275797AF45CC}" srcOrd="1" destOrd="0" presId="urn:microsoft.com/office/officeart/2005/8/layout/pyramid1"/>
    <dgm:cxn modelId="{194339E4-C046-4E5A-BEA9-FC35870ECA76}" type="presParOf" srcId="{F65B2532-ACAE-4178-B47F-275797AF45CC}" destId="{90CDAB04-2826-4ECE-9A6B-7969DAD303E9}" srcOrd="0" destOrd="0" presId="urn:microsoft.com/office/officeart/2005/8/layout/pyramid1"/>
    <dgm:cxn modelId="{46823413-2D41-47CF-B260-7AD4E531D9F6}" type="presParOf" srcId="{F65B2532-ACAE-4178-B47F-275797AF45CC}" destId="{7F58AFDC-0B22-46C1-8C9E-B39AA1B5802A}" srcOrd="1" destOrd="0" presId="urn:microsoft.com/office/officeart/2005/8/layout/pyramid1"/>
    <dgm:cxn modelId="{B9EBD1AC-1D15-49ED-8F84-D953DF98B59D}" type="presParOf" srcId="{4B51CCAD-15C5-4E40-8BF8-81B0B64B7DEA}" destId="{C5602354-8FF8-4A1D-9BCE-798136C93B72}" srcOrd="2" destOrd="0" presId="urn:microsoft.com/office/officeart/2005/8/layout/pyramid1"/>
    <dgm:cxn modelId="{49F9DA0C-1AD0-4951-89B1-E2B7966AF223}" type="presParOf" srcId="{C5602354-8FF8-4A1D-9BCE-798136C93B72}" destId="{75726CA8-AFDF-4FC7-A60D-C51C6BCB1C4D}" srcOrd="0" destOrd="0" presId="urn:microsoft.com/office/officeart/2005/8/layout/pyramid1"/>
    <dgm:cxn modelId="{085A746D-631D-4191-AAB7-F878352A3061}" type="presParOf" srcId="{C5602354-8FF8-4A1D-9BCE-798136C93B72}" destId="{C6F3700A-13D9-4E42-9D24-EE8472B9C00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C0AA4-BC47-4A24-A72F-61F5671B131C}">
      <dsp:nvSpPr>
        <dsp:cNvPr id="0" name=""/>
        <dsp:cNvSpPr/>
      </dsp:nvSpPr>
      <dsp:spPr>
        <a:xfrm>
          <a:off x="2032000" y="0"/>
          <a:ext cx="2032000" cy="1354666"/>
        </a:xfrm>
        <a:prstGeom prst="trapezoid">
          <a:avLst>
            <a:gd name="adj" fmla="val 7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1</a:t>
          </a:r>
          <a:endParaRPr lang="ru-RU" sz="6500" kern="1200" dirty="0"/>
        </a:p>
      </dsp:txBody>
      <dsp:txXfrm>
        <a:off x="2032000" y="0"/>
        <a:ext cx="2032000" cy="1354666"/>
      </dsp:txXfrm>
    </dsp:sp>
    <dsp:sp modelId="{90CDAB04-2826-4ECE-9A6B-7969DAD303E9}">
      <dsp:nvSpPr>
        <dsp:cNvPr id="0" name=""/>
        <dsp:cNvSpPr/>
      </dsp:nvSpPr>
      <dsp:spPr>
        <a:xfrm>
          <a:off x="1015999" y="1354666"/>
          <a:ext cx="4064000" cy="1354666"/>
        </a:xfrm>
        <a:prstGeom prst="trapezoid">
          <a:avLst>
            <a:gd name="adj" fmla="val 7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2</a:t>
          </a:r>
          <a:endParaRPr lang="ru-RU" sz="6500" kern="1200" dirty="0"/>
        </a:p>
      </dsp:txBody>
      <dsp:txXfrm>
        <a:off x="1727199" y="1354666"/>
        <a:ext cx="2641600" cy="1354666"/>
      </dsp:txXfrm>
    </dsp:sp>
    <dsp:sp modelId="{75726CA8-AFDF-4FC7-A60D-C51C6BCB1C4D}">
      <dsp:nvSpPr>
        <dsp:cNvPr id="0" name=""/>
        <dsp:cNvSpPr/>
      </dsp:nvSpPr>
      <dsp:spPr>
        <a:xfrm>
          <a:off x="0" y="2709333"/>
          <a:ext cx="6096000" cy="1354666"/>
        </a:xfrm>
        <a:prstGeom prst="trapezoid">
          <a:avLst>
            <a:gd name="adj" fmla="val 7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3</a:t>
          </a:r>
          <a:endParaRPr lang="ru-RU" sz="6500" kern="1200" dirty="0"/>
        </a:p>
      </dsp:txBody>
      <dsp:txXfrm>
        <a:off x="1066799" y="2709333"/>
        <a:ext cx="3962400" cy="1354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906453-97FD-4694-B992-B63C2FE1AF7E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582FCD-26DA-4EEA-B5A9-BBC73C7914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ingapps.org/watch?v=pvkgjd0mj1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ingapps.org/watch?v=p7w9azbe317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590"/>
            <a:ext cx="7128792" cy="681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04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" y="107449"/>
            <a:ext cx="8773988" cy="67403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За </a:t>
            </a:r>
            <a:r>
              <a:rPr lang="ru-RU" sz="2400" b="1" dirty="0" err="1">
                <a:solidFill>
                  <a:srgbClr val="FF0000"/>
                </a:solidFill>
              </a:rPr>
              <a:t>скоєння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адміністративних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правопорушень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щодо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неповнолітніх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віком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від</a:t>
            </a:r>
            <a:r>
              <a:rPr lang="ru-RU" sz="2400" b="1" dirty="0">
                <a:solidFill>
                  <a:srgbClr val="FF0000"/>
                </a:solidFill>
              </a:rPr>
              <a:t> 16 до 18 </a:t>
            </a:r>
            <a:r>
              <a:rPr lang="ru-RU" sz="2400" b="1" dirty="0" err="1">
                <a:solidFill>
                  <a:srgbClr val="FF0000"/>
                </a:solidFill>
              </a:rPr>
              <a:t>років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можуть</a:t>
            </a:r>
            <a:r>
              <a:rPr lang="ru-RU" sz="2400" b="1" dirty="0">
                <a:solidFill>
                  <a:srgbClr val="FF0000"/>
                </a:solidFill>
              </a:rPr>
              <a:t> бути </a:t>
            </a:r>
            <a:r>
              <a:rPr lang="ru-RU" sz="2400" b="1" dirty="0" err="1">
                <a:solidFill>
                  <a:srgbClr val="FF0000"/>
                </a:solidFill>
              </a:rPr>
              <a:t>застосовані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такі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методи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впливу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</a:p>
          <a:p>
            <a:pPr algn="just"/>
            <a:endParaRPr lang="ru-RU" sz="2400" b="1" dirty="0"/>
          </a:p>
          <a:p>
            <a:pPr marL="285750" indent="-285750">
              <a:buFontTx/>
              <a:buChar char="-"/>
            </a:pPr>
            <a:r>
              <a:rPr lang="ru-RU" sz="2800" b="1" dirty="0" err="1" smtClean="0"/>
              <a:t>зобов'язання</a:t>
            </a:r>
            <a:r>
              <a:rPr lang="ru-RU" sz="2800" b="1" dirty="0" smtClean="0"/>
              <a:t> </a:t>
            </a:r>
            <a:r>
              <a:rPr lang="ru-RU" sz="2800" b="1" dirty="0" err="1"/>
              <a:t>публічно</a:t>
            </a:r>
            <a:r>
              <a:rPr lang="ru-RU" sz="2800" b="1" dirty="0"/>
              <a:t> </a:t>
            </a:r>
            <a:r>
              <a:rPr lang="ru-RU" sz="2800" b="1" dirty="0" err="1"/>
              <a:t>або</a:t>
            </a:r>
            <a:r>
              <a:rPr lang="ru-RU" sz="2800" b="1" dirty="0"/>
              <a:t> в </a:t>
            </a:r>
            <a:r>
              <a:rPr lang="ru-RU" sz="2800" b="1" dirty="0" err="1"/>
              <a:t>іншій</a:t>
            </a:r>
            <a:r>
              <a:rPr lang="ru-RU" sz="2800" b="1" dirty="0"/>
              <a:t> </a:t>
            </a:r>
            <a:r>
              <a:rPr lang="ru-RU" sz="2800" b="1" dirty="0" err="1"/>
              <a:t>формі</a:t>
            </a:r>
            <a:r>
              <a:rPr lang="ru-RU" sz="2800" b="1" dirty="0"/>
              <a:t> </a:t>
            </a:r>
            <a:r>
              <a:rPr lang="ru-RU" sz="2800" b="1" dirty="0" err="1"/>
              <a:t>попросити</a:t>
            </a:r>
            <a:r>
              <a:rPr lang="ru-RU" sz="2800" b="1" dirty="0"/>
              <a:t> </a:t>
            </a:r>
            <a:r>
              <a:rPr lang="ru-RU" sz="2800" b="1" dirty="0" err="1"/>
              <a:t>вибачення</a:t>
            </a:r>
            <a:r>
              <a:rPr lang="ru-RU" sz="2800" b="1" dirty="0"/>
              <a:t> в </a:t>
            </a:r>
            <a:r>
              <a:rPr lang="ru-RU" sz="2800" b="1" dirty="0" err="1"/>
              <a:t>потерпілого</a:t>
            </a:r>
            <a:r>
              <a:rPr lang="ru-RU" sz="2800" b="1" dirty="0" smtClean="0"/>
              <a:t>;</a:t>
            </a:r>
          </a:p>
          <a:p>
            <a:pPr marL="285750" indent="-285750">
              <a:buFontTx/>
              <a:buChar char="-"/>
            </a:pPr>
            <a:endParaRPr lang="ru-RU" sz="2800" b="1" dirty="0"/>
          </a:p>
          <a:p>
            <a:pPr marL="285750" indent="-285750">
              <a:buFontTx/>
              <a:buChar char="-"/>
            </a:pPr>
            <a:r>
              <a:rPr lang="ru-RU" sz="2800" b="1" dirty="0" err="1" smtClean="0"/>
              <a:t>попередження</a:t>
            </a:r>
            <a:r>
              <a:rPr lang="ru-RU" sz="2800" b="1" dirty="0" smtClean="0"/>
              <a:t>;</a:t>
            </a:r>
          </a:p>
          <a:p>
            <a:pPr marL="285750" indent="-285750">
              <a:buFontTx/>
              <a:buChar char="-"/>
            </a:pPr>
            <a:endParaRPr lang="ru-RU" sz="2800" b="1" dirty="0"/>
          </a:p>
          <a:p>
            <a:pPr marL="285750" indent="-285750">
              <a:buFontTx/>
              <a:buChar char="-"/>
            </a:pPr>
            <a:r>
              <a:rPr lang="ru-RU" sz="2800" b="1" dirty="0" err="1" smtClean="0"/>
              <a:t>догана</a:t>
            </a:r>
            <a:r>
              <a:rPr lang="ru-RU" sz="2800" b="1" dirty="0" smtClean="0"/>
              <a:t> </a:t>
            </a:r>
            <a:r>
              <a:rPr lang="ru-RU" sz="2800" b="1" dirty="0" err="1"/>
              <a:t>або</a:t>
            </a:r>
            <a:r>
              <a:rPr lang="ru-RU" sz="2800" b="1" dirty="0"/>
              <a:t> </a:t>
            </a:r>
            <a:r>
              <a:rPr lang="ru-RU" sz="2800" b="1" dirty="0" err="1"/>
              <a:t>сувора</a:t>
            </a:r>
            <a:r>
              <a:rPr lang="ru-RU" sz="2800" b="1" dirty="0"/>
              <a:t> </a:t>
            </a:r>
            <a:r>
              <a:rPr lang="ru-RU" sz="2800" b="1" dirty="0" err="1"/>
              <a:t>догана</a:t>
            </a:r>
            <a:r>
              <a:rPr lang="ru-RU" sz="2800" b="1" dirty="0" smtClean="0"/>
              <a:t>;</a:t>
            </a:r>
          </a:p>
          <a:p>
            <a:pPr marL="285750" indent="-285750">
              <a:buFontTx/>
              <a:buChar char="-"/>
            </a:pPr>
            <a:endParaRPr lang="ru-RU" sz="2800" b="1" dirty="0"/>
          </a:p>
          <a:p>
            <a:r>
              <a:rPr lang="ru-RU" sz="2800" b="1" dirty="0"/>
              <a:t>- </a:t>
            </a:r>
            <a:r>
              <a:rPr lang="ru-RU" sz="2800" b="1" dirty="0" err="1"/>
              <a:t>передання</a:t>
            </a:r>
            <a:r>
              <a:rPr lang="ru-RU" sz="2800" b="1" dirty="0"/>
              <a:t> </a:t>
            </a:r>
            <a:r>
              <a:rPr lang="ru-RU" sz="2800" b="1" dirty="0" err="1"/>
              <a:t>неповнолітнього</a:t>
            </a:r>
            <a:r>
              <a:rPr lang="ru-RU" sz="2800" b="1" dirty="0"/>
              <a:t> </a:t>
            </a:r>
            <a:r>
              <a:rPr lang="ru-RU" sz="2800" b="1" dirty="0" err="1"/>
              <a:t>під</a:t>
            </a:r>
            <a:r>
              <a:rPr lang="ru-RU" sz="2800" b="1" dirty="0"/>
              <a:t> </a:t>
            </a:r>
            <a:r>
              <a:rPr lang="ru-RU" sz="2800" b="1" dirty="0" err="1"/>
              <a:t>нагляд</a:t>
            </a:r>
            <a:r>
              <a:rPr lang="ru-RU" sz="2800" b="1" dirty="0"/>
              <a:t> батькам </a:t>
            </a:r>
            <a:r>
              <a:rPr lang="ru-RU" sz="2800" b="1" dirty="0" err="1"/>
              <a:t>або</a:t>
            </a:r>
            <a:r>
              <a:rPr lang="ru-RU" sz="2800" b="1" dirty="0"/>
              <a:t> особам, </a:t>
            </a:r>
            <a:r>
              <a:rPr lang="ru-RU" sz="2800" b="1" dirty="0" err="1"/>
              <a:t>які</a:t>
            </a:r>
            <a:r>
              <a:rPr lang="ru-RU" sz="2800" b="1" dirty="0"/>
              <a:t> </a:t>
            </a:r>
            <a:r>
              <a:rPr lang="ru-RU" sz="2800" b="1" dirty="0" err="1"/>
              <a:t>їх</a:t>
            </a:r>
            <a:r>
              <a:rPr lang="ru-RU" sz="2800" b="1" dirty="0"/>
              <a:t> </a:t>
            </a:r>
            <a:r>
              <a:rPr lang="ru-RU" sz="2800" b="1" dirty="0" err="1"/>
              <a:t>замінюють</a:t>
            </a:r>
            <a:r>
              <a:rPr lang="ru-RU" sz="2800" b="1" dirty="0"/>
              <a:t>, </a:t>
            </a:r>
            <a:r>
              <a:rPr lang="ru-RU" sz="2800" b="1" dirty="0" err="1"/>
              <a:t>чи</a:t>
            </a:r>
            <a:r>
              <a:rPr lang="ru-RU" sz="2800" b="1" dirty="0"/>
              <a:t> </a:t>
            </a:r>
            <a:r>
              <a:rPr lang="ru-RU" sz="2800" b="1" dirty="0" err="1"/>
              <a:t>під</a:t>
            </a:r>
            <a:r>
              <a:rPr lang="ru-RU" sz="2800" b="1" dirty="0"/>
              <a:t> </a:t>
            </a:r>
            <a:r>
              <a:rPr lang="ru-RU" sz="2800" b="1" dirty="0" err="1"/>
              <a:t>нагляд</a:t>
            </a:r>
            <a:r>
              <a:rPr lang="ru-RU" sz="2800" b="1" dirty="0"/>
              <a:t> </a:t>
            </a:r>
            <a:r>
              <a:rPr lang="ru-RU" sz="2800" b="1" dirty="0" err="1"/>
              <a:t>педагогічного</a:t>
            </a:r>
            <a:r>
              <a:rPr lang="ru-RU" sz="2800" b="1" dirty="0"/>
              <a:t> </a:t>
            </a:r>
            <a:r>
              <a:rPr lang="ru-RU" sz="2800" b="1" dirty="0" err="1"/>
              <a:t>або</a:t>
            </a:r>
            <a:r>
              <a:rPr lang="ru-RU" sz="2800" b="1" dirty="0"/>
              <a:t> трудового </a:t>
            </a:r>
            <a:r>
              <a:rPr lang="ru-RU" sz="2800" b="1" dirty="0" err="1"/>
              <a:t>колективу</a:t>
            </a:r>
            <a:r>
              <a:rPr lang="ru-RU" sz="2800" b="1" dirty="0"/>
              <a:t> за </a:t>
            </a:r>
            <a:r>
              <a:rPr lang="ru-RU" sz="2800" b="1" dirty="0" err="1"/>
              <a:t>їхньою</a:t>
            </a:r>
            <a:r>
              <a:rPr lang="ru-RU" sz="2800" b="1" dirty="0"/>
              <a:t> </a:t>
            </a:r>
            <a:r>
              <a:rPr lang="ru-RU" sz="2800" b="1" dirty="0" err="1"/>
              <a:t>згодою</a:t>
            </a:r>
            <a:r>
              <a:rPr lang="ru-RU" sz="2800" b="1" dirty="0"/>
              <a:t>, а </a:t>
            </a:r>
            <a:r>
              <a:rPr lang="ru-RU" sz="2800" b="1" dirty="0" err="1"/>
              <a:t>також</a:t>
            </a:r>
            <a:r>
              <a:rPr lang="ru-RU" sz="2800" b="1" dirty="0"/>
              <a:t> </a:t>
            </a:r>
            <a:r>
              <a:rPr lang="ru-RU" sz="2800" b="1" dirty="0" err="1"/>
              <a:t>окремим</a:t>
            </a:r>
            <a:r>
              <a:rPr lang="ru-RU" sz="2800" b="1" dirty="0"/>
              <a:t> </a:t>
            </a:r>
            <a:r>
              <a:rPr lang="ru-RU" sz="2800" b="1" dirty="0" err="1"/>
              <a:t>громадянам</a:t>
            </a:r>
            <a:r>
              <a:rPr lang="ru-RU" sz="2800" b="1" dirty="0"/>
              <a:t> на </a:t>
            </a:r>
            <a:r>
              <a:rPr lang="ru-RU" sz="2800" b="1" dirty="0" err="1"/>
              <a:t>їхнє</a:t>
            </a:r>
            <a:r>
              <a:rPr lang="ru-RU" sz="2800" b="1" dirty="0"/>
              <a:t> </a:t>
            </a:r>
            <a:r>
              <a:rPr lang="ru-RU" sz="2800" b="1" dirty="0" err="1"/>
              <a:t>прохання</a:t>
            </a:r>
            <a:r>
              <a:rPr lang="ru-RU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06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988840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hlinkClick r:id="rId2"/>
              </a:rPr>
              <a:t>http://LearningApps.org/watch?v=pvkgjd0mj17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8864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</a:rPr>
              <a:t>Вправа</a:t>
            </a:r>
            <a:r>
              <a:rPr lang="ru-RU" sz="4000" b="1" dirty="0" smtClean="0">
                <a:solidFill>
                  <a:srgbClr val="FF0000"/>
                </a:solidFill>
              </a:rPr>
              <a:t> « Перегони»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1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3247" y="188640"/>
            <a:ext cx="80188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Наповни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кошик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4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правовими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термінами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уроку</a:t>
            </a:r>
            <a:endParaRPr lang="ru-RU" sz="4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507" y="2718942"/>
            <a:ext cx="3418297" cy="41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10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153"/>
            <a:ext cx="9324528" cy="710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мелоді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696" y="47143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01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187" y="548680"/>
            <a:ext cx="2798637" cy="9645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Палітра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емоцій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5324" y="515418"/>
            <a:ext cx="2961017" cy="62225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замріяність,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співчуття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захоплення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спокій,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переживання,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радість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легенький смуток,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журба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розчарування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світла печаль,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умиротворення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інше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89" y="0"/>
            <a:ext cx="3690825" cy="673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 bwMode="auto">
          <a:xfrm>
            <a:off x="0" y="2276872"/>
            <a:ext cx="2303528" cy="304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uk-UA" sz="2500" dirty="0" smtClean="0">
                <a:solidFill>
                  <a:srgbClr val="FF0000"/>
                </a:solidFill>
              </a:rPr>
              <a:t>Із поданого переліку вражень, почуттів виберіть три слова, що відповідають вашому настрою в цю хвилину</a:t>
            </a:r>
            <a:r>
              <a:rPr lang="uk-UA" sz="2500" dirty="0">
                <a:solidFill>
                  <a:srgbClr val="FF0000"/>
                </a:solidFill>
              </a:rPr>
              <a:t>.</a:t>
            </a:r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3" name="kenny_g_-_the_mo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89901" y="5440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9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право\домашняя работа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03" y="2171525"/>
            <a:ext cx="3420123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smtClean="0">
                <a:latin typeface="Arial Black" pitchFamily="34" charset="0"/>
              </a:rPr>
              <a:t>ДОМАШНЄ ЗАВДАННЯ</a:t>
            </a:r>
            <a:endParaRPr lang="uk-UA" dirty="0" smtClean="0">
              <a:latin typeface="Arial Black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14313" y="866774"/>
            <a:ext cx="5557390" cy="5857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0070" indent="-514350" algn="just">
              <a:buFont typeface="Arial" pitchFamily="34" charset="0"/>
              <a:buAutoNum type="arabicPeriod"/>
              <a:defRPr/>
            </a:pPr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Опрацювати матеріал підручника</a:t>
            </a:r>
            <a:r>
              <a:rPr lang="uk-UA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(параграф 23)</a:t>
            </a:r>
          </a:p>
          <a:p>
            <a:pPr marL="45720" indent="0" algn="just">
              <a:buNone/>
              <a:defRPr/>
            </a:pPr>
            <a:endParaRPr lang="uk-UA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560070" indent="-514350" algn="just">
              <a:buFont typeface="Arial" pitchFamily="34" charset="0"/>
              <a:buAutoNum type="arabicPeriod" startAt="2"/>
              <a:defRPr/>
            </a:pP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Скласти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тест( 12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запитань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) по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темі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45720" indent="0" algn="just">
              <a:buNone/>
              <a:defRPr/>
            </a:pP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  <a:p>
            <a:pPr marL="560070" indent="-514350" algn="just">
              <a:buFont typeface="Arial" pitchFamily="34" charset="0"/>
              <a:buAutoNum type="arabicPeriod" startAt="2"/>
              <a:defRPr/>
            </a:pP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Наведіть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приклади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ситуацій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, у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яких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брали участь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ви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ваші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рідні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або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знайомі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bg2">
                    <a:lumMod val="10000"/>
                  </a:schemeClr>
                </a:solidFill>
              </a:rPr>
              <a:t>які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регулюються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нормами 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адміністративного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права</a:t>
            </a:r>
            <a:endParaRPr lang="uk-UA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Font typeface="Arial" pitchFamily="34" charset="0"/>
              <a:buNone/>
              <a:defRPr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4194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187" y="548680"/>
            <a:ext cx="2798637" cy="9645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Палітра</a:t>
            </a:r>
            <a:r>
              <a:rPr lang="ru-RU" sz="40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bg2">
                    <a:lumMod val="25000"/>
                  </a:schemeClr>
                </a:solidFill>
              </a:rPr>
              <a:t>емоцій</a:t>
            </a:r>
            <a:endParaRPr lang="ru-RU" sz="4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5324" y="515418"/>
            <a:ext cx="2961017" cy="62225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замріяність,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співчуття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захоплення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спокій,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переживання,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радість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легенький смуток,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журба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розчарування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світла печаль, </a:t>
            </a:r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умиротворення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інше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89" y="0"/>
            <a:ext cx="3690825" cy="673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 bwMode="auto">
          <a:xfrm>
            <a:off x="0" y="2276872"/>
            <a:ext cx="2303528" cy="304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uk-UA" sz="2500" dirty="0" smtClean="0">
                <a:solidFill>
                  <a:srgbClr val="FF0000"/>
                </a:solidFill>
              </a:rPr>
              <a:t>Із поданого переліку вражень, почуттів виберіть три слова, що відповідають вашому настрою в цю хвилину</a:t>
            </a:r>
            <a:r>
              <a:rPr lang="uk-UA" sz="2500" dirty="0">
                <a:solidFill>
                  <a:srgbClr val="FF0000"/>
                </a:solidFill>
              </a:rPr>
              <a:t>.</a:t>
            </a:r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3" name="kenny_g_-_the_momen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89901" y="5440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8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678" y="360512"/>
            <a:ext cx="722665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Склади </a:t>
            </a:r>
            <a:r>
              <a:rPr lang="uk-UA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пазл</a:t>
            </a:r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і дізнайся </a:t>
            </a:r>
          </a:p>
          <a:p>
            <a:pPr algn="ctr"/>
            <a:r>
              <a:rPr lang="uk-UA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тему уроку: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4668" y="234888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400" dirty="0">
                <a:solidFill>
                  <a:schemeClr val="tx2">
                    <a:lumMod val="75000"/>
                  </a:schemeClr>
                </a:solidFill>
                <a:hlinkClick r:id="rId2"/>
              </a:rPr>
              <a:t>http://LearningApps.org/watch?v=p7w9azbe317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7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037" y="404664"/>
            <a:ext cx="90959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« </a:t>
            </a:r>
            <a:r>
              <a:rPr lang="uk-UA" sz="66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  <a:latin typeface="Bookman Old Style" pitchFamily="18" charset="0"/>
              </a:rPr>
              <a:t>Адміністративні правопорушення»</a:t>
            </a:r>
            <a:endParaRPr lang="ru-RU" sz="6600" b="1" dirty="0">
              <a:ln>
                <a:solidFill>
                  <a:srgbClr val="FF0000"/>
                </a:solidFill>
              </a:ln>
              <a:solidFill>
                <a:srgbClr val="00B0F0"/>
              </a:solidFill>
              <a:latin typeface="Bookman Old Style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941" y="3358107"/>
            <a:ext cx="5012386" cy="294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4" y="3356992"/>
            <a:ext cx="4438063" cy="294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00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062" y="260648"/>
            <a:ext cx="87030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Очікуванні результати уроку</a:t>
            </a:r>
            <a:endParaRPr lang="ru-RU" sz="44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196057" y="1196752"/>
            <a:ext cx="8703024" cy="5472608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uk-UA" sz="28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buAutoNum type="arabicPeriod"/>
            </a:pPr>
            <a:r>
              <a:rPr lang="uk-UA" sz="2800" b="1" dirty="0" smtClean="0"/>
              <a:t>Поняття «Адміністративні правопорушення»</a:t>
            </a:r>
          </a:p>
          <a:p>
            <a:pPr lvl="0" fontAlgn="base"/>
            <a:endParaRPr lang="uk-UA" sz="2800" b="1" dirty="0" smtClean="0"/>
          </a:p>
          <a:p>
            <a:pPr lvl="0" fontAlgn="base"/>
            <a:r>
              <a:rPr lang="uk-UA" sz="2800" b="1" dirty="0" smtClean="0"/>
              <a:t>2.Ознаки  </a:t>
            </a:r>
            <a:r>
              <a:rPr lang="uk-UA" sz="2800" b="1" dirty="0"/>
              <a:t>адміністративного </a:t>
            </a:r>
            <a:r>
              <a:rPr lang="uk-UA" sz="2800" b="1" dirty="0" smtClean="0"/>
              <a:t>правопорушення.</a:t>
            </a:r>
          </a:p>
          <a:p>
            <a:pPr lvl="0" fontAlgn="base"/>
            <a:endParaRPr lang="ru-RU" sz="2800" b="1" dirty="0"/>
          </a:p>
          <a:p>
            <a:pPr lvl="0" fontAlgn="base"/>
            <a:r>
              <a:rPr lang="uk-UA" sz="2800" b="1" dirty="0" smtClean="0"/>
              <a:t>3.Види </a:t>
            </a:r>
            <a:r>
              <a:rPr lang="uk-UA" sz="2800" b="1" dirty="0"/>
              <a:t>адміністративних </a:t>
            </a:r>
            <a:r>
              <a:rPr lang="uk-UA" sz="2800" b="1" dirty="0" smtClean="0"/>
              <a:t>стягнень</a:t>
            </a:r>
          </a:p>
          <a:p>
            <a:pPr lvl="0" fontAlgn="base"/>
            <a:endParaRPr lang="ru-RU" sz="2800" b="1" dirty="0"/>
          </a:p>
          <a:p>
            <a:pPr lvl="0" fontAlgn="base"/>
            <a:r>
              <a:rPr lang="uk-UA" sz="2800" b="1" dirty="0" smtClean="0"/>
              <a:t>4. Адміністративна </a:t>
            </a:r>
            <a:r>
              <a:rPr lang="uk-UA" sz="2800" b="1" dirty="0"/>
              <a:t>відповідальність неповнолітніх</a:t>
            </a:r>
            <a:r>
              <a:rPr lang="uk-UA" sz="2800" b="1" dirty="0" smtClean="0"/>
              <a:t>.</a:t>
            </a:r>
          </a:p>
          <a:p>
            <a:pPr lvl="0" fontAlgn="base"/>
            <a:endParaRPr lang="uk-UA" sz="2800" b="1" dirty="0" smtClean="0"/>
          </a:p>
          <a:p>
            <a:pPr fontAlgn="base"/>
            <a:r>
              <a:rPr lang="uk-UA" sz="2800" b="1" dirty="0" smtClean="0"/>
              <a:t>5.</a:t>
            </a:r>
            <a:r>
              <a:rPr lang="uk-UA" sz="2800" b="1" dirty="0"/>
              <a:t> </a:t>
            </a:r>
            <a:r>
              <a:rPr lang="uk-UA" sz="2800" b="1" dirty="0" smtClean="0"/>
              <a:t>Розгляд </a:t>
            </a:r>
            <a:r>
              <a:rPr lang="uk-UA" sz="2800" b="1" dirty="0"/>
              <a:t>справи про адміністративні правопорушення.</a:t>
            </a:r>
            <a:endParaRPr lang="ru-RU" sz="2800" b="1" dirty="0"/>
          </a:p>
          <a:p>
            <a:pPr lvl="0" fontAlgn="base"/>
            <a:endParaRPr lang="ru-RU" sz="2800" dirty="0"/>
          </a:p>
          <a:p>
            <a:pPr lvl="0"/>
            <a:endParaRPr lang="uk-UA" sz="2800" b="1" u="sng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3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9928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>
                <a:solidFill>
                  <a:srgbClr val="FF0000"/>
                </a:solidFill>
              </a:rPr>
              <a:t>Адміністративне</a:t>
            </a:r>
            <a:r>
              <a:rPr lang="ru-RU" sz="3200" b="1" dirty="0">
                <a:solidFill>
                  <a:srgbClr val="FF0000"/>
                </a:solidFill>
              </a:rPr>
              <a:t> право </a:t>
            </a:r>
            <a:r>
              <a:rPr lang="ru-RU" sz="3200" dirty="0"/>
              <a:t>– </a:t>
            </a:r>
            <a:r>
              <a:rPr lang="ru-RU" sz="3200" dirty="0" err="1"/>
              <a:t>це</a:t>
            </a:r>
            <a:r>
              <a:rPr lang="ru-RU" sz="3200" dirty="0"/>
              <a:t> система </a:t>
            </a:r>
            <a:r>
              <a:rPr lang="ru-RU" sz="3200" dirty="0" err="1"/>
              <a:t>адміністративних</a:t>
            </a:r>
            <a:r>
              <a:rPr lang="ru-RU" sz="3200" dirty="0"/>
              <a:t> </a:t>
            </a:r>
            <a:r>
              <a:rPr lang="ru-RU" sz="3200" dirty="0" err="1"/>
              <a:t>правових</a:t>
            </a:r>
            <a:r>
              <a:rPr lang="ru-RU" sz="3200" dirty="0"/>
              <a:t> норм,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регулюють</a:t>
            </a:r>
            <a:r>
              <a:rPr lang="ru-RU" sz="3200" dirty="0"/>
              <a:t> і </a:t>
            </a:r>
            <a:r>
              <a:rPr lang="ru-RU" sz="3200" dirty="0" err="1"/>
              <a:t>охороняють</a:t>
            </a:r>
            <a:r>
              <a:rPr lang="ru-RU" sz="3200" dirty="0"/>
              <a:t> </a:t>
            </a:r>
            <a:r>
              <a:rPr lang="ru-RU" sz="3200" dirty="0" err="1"/>
              <a:t>особливе</a:t>
            </a:r>
            <a:r>
              <a:rPr lang="ru-RU" sz="3200" dirty="0"/>
              <a:t> коло </a:t>
            </a:r>
            <a:r>
              <a:rPr lang="ru-RU" sz="3200" dirty="0" err="1"/>
              <a:t>суспільних</a:t>
            </a:r>
            <a:r>
              <a:rPr lang="ru-RU" sz="3200" dirty="0"/>
              <a:t> </a:t>
            </a:r>
            <a:r>
              <a:rPr lang="ru-RU" sz="3200" dirty="0" err="1"/>
              <a:t>відносин</a:t>
            </a:r>
            <a:r>
              <a:rPr lang="ru-RU" sz="3200" dirty="0"/>
              <a:t> у </a:t>
            </a:r>
            <a:r>
              <a:rPr lang="ru-RU" sz="3200" dirty="0" err="1"/>
              <a:t>сфері</a:t>
            </a:r>
            <a:r>
              <a:rPr lang="ru-RU" sz="3200" dirty="0"/>
              <a:t> державного </a:t>
            </a:r>
            <a:r>
              <a:rPr lang="ru-RU" sz="3200" dirty="0" err="1"/>
              <a:t>управління</a:t>
            </a:r>
            <a:r>
              <a:rPr lang="ru-RU" sz="3200" dirty="0"/>
              <a:t>. </a:t>
            </a:r>
            <a:endParaRPr lang="ru-RU" sz="3200" dirty="0" smtClean="0"/>
          </a:p>
          <a:p>
            <a:pPr algn="just"/>
            <a:endParaRPr lang="ru-RU" sz="3200" dirty="0"/>
          </a:p>
          <a:p>
            <a:pPr algn="just"/>
            <a:r>
              <a:rPr lang="ru-RU" sz="3200" b="1" dirty="0" err="1" smtClean="0">
                <a:solidFill>
                  <a:srgbClr val="FF0000"/>
                </a:solidFill>
              </a:rPr>
              <a:t>Адміністративне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правопорушення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dirty="0"/>
              <a:t>(проступок) </a:t>
            </a:r>
            <a:r>
              <a:rPr lang="ru-RU" sz="3200" dirty="0" err="1"/>
              <a:t>це</a:t>
            </a:r>
            <a:r>
              <a:rPr lang="ru-RU" sz="3200" dirty="0"/>
              <a:t> – </a:t>
            </a:r>
            <a:r>
              <a:rPr lang="ru-RU" sz="3200" dirty="0" err="1"/>
              <a:t>протиправна</a:t>
            </a:r>
            <a:r>
              <a:rPr lang="ru-RU" sz="3200" dirty="0"/>
              <a:t> </a:t>
            </a:r>
            <a:r>
              <a:rPr lang="ru-RU" sz="3200" dirty="0" err="1"/>
              <a:t>винна</a:t>
            </a:r>
            <a:r>
              <a:rPr lang="ru-RU" sz="3200" dirty="0"/>
              <a:t> </a:t>
            </a:r>
            <a:r>
              <a:rPr lang="ru-RU" sz="3200" dirty="0" err="1"/>
              <a:t>дія</a:t>
            </a:r>
            <a:r>
              <a:rPr lang="ru-RU" sz="3200" dirty="0"/>
              <a:t>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бездіяльність</a:t>
            </a:r>
            <a:r>
              <a:rPr lang="ru-RU" sz="3200" dirty="0"/>
              <a:t> за яку </a:t>
            </a:r>
            <a:r>
              <a:rPr lang="ru-RU" sz="3200" dirty="0" err="1"/>
              <a:t>передбачено</a:t>
            </a:r>
            <a:r>
              <a:rPr lang="ru-RU" sz="3200" dirty="0"/>
              <a:t> </a:t>
            </a:r>
            <a:r>
              <a:rPr lang="ru-RU" sz="3200" dirty="0" err="1"/>
              <a:t>адміністративну</a:t>
            </a:r>
            <a:r>
              <a:rPr lang="ru-RU" sz="3200" dirty="0"/>
              <a:t> </a:t>
            </a:r>
            <a:r>
              <a:rPr lang="ru-RU" sz="3200" dirty="0" err="1"/>
              <a:t>відповідальність</a:t>
            </a:r>
            <a:r>
              <a:rPr lang="ru-RU" sz="3200" dirty="0"/>
              <a:t>. (</a:t>
            </a:r>
            <a:r>
              <a:rPr lang="ru-RU" sz="3200" dirty="0" err="1"/>
              <a:t>записуємо</a:t>
            </a:r>
            <a:r>
              <a:rPr lang="ru-RU" sz="3200" dirty="0"/>
              <a:t> в </a:t>
            </a:r>
            <a:r>
              <a:rPr lang="ru-RU" sz="3200" dirty="0" err="1"/>
              <a:t>зошити</a:t>
            </a:r>
            <a:r>
              <a:rPr lang="ru-RU" sz="3200" dirty="0"/>
              <a:t> </a:t>
            </a:r>
            <a:r>
              <a:rPr lang="ru-RU" sz="3200" dirty="0" err="1"/>
              <a:t>поняття</a:t>
            </a:r>
            <a:r>
              <a:rPr lang="ru-RU" sz="3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88592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9" y="764704"/>
            <a:ext cx="9002743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64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901641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98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 </a:t>
            </a:r>
            <a:r>
              <a:rPr lang="ru-RU" sz="2800" b="1" dirty="0" err="1">
                <a:solidFill>
                  <a:srgbClr val="FF0000"/>
                </a:solidFill>
              </a:rPr>
              <a:t>Складіть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піраміду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адміністративних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правопорушень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неповнолітніх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42039102"/>
              </p:ext>
            </p:extLst>
          </p:nvPr>
        </p:nvGraphicFramePr>
        <p:xfrm>
          <a:off x="1632012" y="17008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619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53SlideId2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920181258SlideId276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806</TotalTime>
  <Words>308</Words>
  <Application>Microsoft Office PowerPoint</Application>
  <PresentationFormat>Экран (4:3)</PresentationFormat>
  <Paragraphs>70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Палітра емоцій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Палітра емоцій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Oksana</dc:creator>
  <cp:lastModifiedBy>Oksana</cp:lastModifiedBy>
  <cp:revision>37</cp:revision>
  <dcterms:created xsi:type="dcterms:W3CDTF">2015-02-04T14:57:13Z</dcterms:created>
  <dcterms:modified xsi:type="dcterms:W3CDTF">2017-04-06T06:51:20Z</dcterms:modified>
</cp:coreProperties>
</file>