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slideLayouts/slideLayout14.xml" ContentType="application/vnd.openxmlformats-officedocument.presentationml.slideLayout+xml"/>
  <Override PartName="/ppt/theme/theme4.xml" ContentType="application/vnd.openxmlformats-officedocument.theme+xml"/>
  <Override PartName="/ppt/slideLayouts/slideLayout15.xml" ContentType="application/vnd.openxmlformats-officedocument.presentationml.slideLayout+xml"/>
  <Override PartName="/ppt/theme/theme5.xml" ContentType="application/vnd.openxmlformats-officedocument.theme+xml"/>
  <Override PartName="/ppt/slideLayouts/slideLayout16.xml" ContentType="application/vnd.openxmlformats-officedocument.presentationml.slideLayout+xml"/>
  <Override PartName="/ppt/theme/theme6.xml" ContentType="application/vnd.openxmlformats-officedocument.theme+xml"/>
  <Override PartName="/ppt/slideLayouts/slideLayout17.xml" ContentType="application/vnd.openxmlformats-officedocument.presentationml.slideLayout+xml"/>
  <Override PartName="/ppt/theme/theme7.xml" ContentType="application/vnd.openxmlformats-officedocument.theme+xml"/>
  <Override PartName="/ppt/slideLayouts/slideLayout18.xml" ContentType="application/vnd.openxmlformats-officedocument.presentationml.slideLayout+xml"/>
  <Override PartName="/ppt/theme/theme8.xml" ContentType="application/vnd.openxmlformats-officedocument.theme+xml"/>
  <Override PartName="/ppt/slideLayouts/slideLayout19.xml" ContentType="application/vnd.openxmlformats-officedocument.presentationml.slideLayout+xml"/>
  <Override PartName="/ppt/theme/theme9.xml" ContentType="application/vnd.openxmlformats-officedocument.theme+xml"/>
  <Override PartName="/ppt/slideLayouts/slideLayout20.xml" ContentType="application/vnd.openxmlformats-officedocument.presentationml.slideLayout+xml"/>
  <Override PartName="/ppt/theme/theme10.xml" ContentType="application/vnd.openxmlformats-officedocument.theme+xml"/>
  <Override PartName="/ppt/slideLayouts/slideLayout21.xml" ContentType="application/vnd.openxmlformats-officedocument.presentationml.slideLayout+xml"/>
  <Override PartName="/ppt/theme/theme11.xml" ContentType="application/vnd.openxmlformats-officedocument.theme+xml"/>
  <Override PartName="/ppt/slideLayouts/slideLayout22.xml" ContentType="application/vnd.openxmlformats-officedocument.presentationml.slideLayout+xml"/>
  <Override PartName="/ppt/theme/theme12.xml" ContentType="application/vnd.openxmlformats-officedocument.theme+xml"/>
  <Override PartName="/ppt/slideLayouts/slideLayout23.xml" ContentType="application/vnd.openxmlformats-officedocument.presentationml.slideLayout+xml"/>
  <Override PartName="/ppt/theme/theme13.xml" ContentType="application/vnd.openxmlformats-officedocument.theme+xml"/>
  <Override PartName="/ppt/slideLayouts/slideLayout24.xml" ContentType="application/vnd.openxmlformats-officedocument.presentationml.slideLayout+xml"/>
  <Override PartName="/ppt/theme/theme14.xml" ContentType="application/vnd.openxmlformats-officedocument.theme+xml"/>
  <Override PartName="/ppt/slideLayouts/slideLayout25.xml" ContentType="application/vnd.openxmlformats-officedocument.presentationml.slideLayout+xml"/>
  <Override PartName="/ppt/theme/theme15.xml" ContentType="application/vnd.openxmlformats-officedocument.theme+xml"/>
  <Override PartName="/ppt/slideLayouts/slideLayout26.xml" ContentType="application/vnd.openxmlformats-officedocument.presentationml.slideLayout+xml"/>
  <Override PartName="/ppt/theme/theme16.xml" ContentType="application/vnd.openxmlformats-officedocument.theme+xml"/>
  <Override PartName="/ppt/slideLayouts/slideLayout27.xml" ContentType="application/vnd.openxmlformats-officedocument.presentationml.slideLayout+xml"/>
  <Override PartName="/ppt/theme/theme17.xml" ContentType="application/vnd.openxmlformats-officedocument.theme+xml"/>
  <Override PartName="/ppt/theme/theme18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5" r:id="rId3"/>
    <p:sldMasterId id="2147483687" r:id="rId4"/>
    <p:sldMasterId id="2147483689" r:id="rId5"/>
    <p:sldMasterId id="2147483697" r:id="rId6"/>
    <p:sldMasterId id="2147483699" r:id="rId7"/>
    <p:sldMasterId id="2147483701" r:id="rId8"/>
    <p:sldMasterId id="2147483703" r:id="rId9"/>
    <p:sldMasterId id="2147483717" r:id="rId10"/>
    <p:sldMasterId id="2147483719" r:id="rId11"/>
    <p:sldMasterId id="2147483721" r:id="rId12"/>
    <p:sldMasterId id="2147483723" r:id="rId13"/>
    <p:sldMasterId id="2147483725" r:id="rId14"/>
    <p:sldMasterId id="2147483727" r:id="rId15"/>
    <p:sldMasterId id="2147483729" r:id="rId16"/>
    <p:sldMasterId id="2147483731" r:id="rId17"/>
  </p:sldMasterIdLst>
  <p:notesMasterIdLst>
    <p:notesMasterId r:id="rId44"/>
  </p:notesMasterIdLst>
  <p:sldIdLst>
    <p:sldId id="256" r:id="rId18"/>
    <p:sldId id="267" r:id="rId19"/>
    <p:sldId id="293" r:id="rId20"/>
    <p:sldId id="294" r:id="rId21"/>
    <p:sldId id="295" r:id="rId22"/>
    <p:sldId id="262" r:id="rId23"/>
    <p:sldId id="305" r:id="rId24"/>
    <p:sldId id="265" r:id="rId25"/>
    <p:sldId id="279" r:id="rId26"/>
    <p:sldId id="264" r:id="rId27"/>
    <p:sldId id="266" r:id="rId28"/>
    <p:sldId id="283" r:id="rId29"/>
    <p:sldId id="278" r:id="rId30"/>
    <p:sldId id="276" r:id="rId31"/>
    <p:sldId id="277" r:id="rId32"/>
    <p:sldId id="304" r:id="rId33"/>
    <p:sldId id="307" r:id="rId34"/>
    <p:sldId id="296" r:id="rId35"/>
    <p:sldId id="285" r:id="rId36"/>
    <p:sldId id="286" r:id="rId37"/>
    <p:sldId id="297" r:id="rId38"/>
    <p:sldId id="298" r:id="rId39"/>
    <p:sldId id="299" r:id="rId40"/>
    <p:sldId id="300" r:id="rId41"/>
    <p:sldId id="301" r:id="rId42"/>
    <p:sldId id="284" r:id="rId4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FF0066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1.xml"/><Relationship Id="rId26" Type="http://schemas.openxmlformats.org/officeDocument/2006/relationships/slide" Target="slides/slide9.xml"/><Relationship Id="rId39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4.xml"/><Relationship Id="rId34" Type="http://schemas.openxmlformats.org/officeDocument/2006/relationships/slide" Target="slides/slide17.xml"/><Relationship Id="rId42" Type="http://schemas.openxmlformats.org/officeDocument/2006/relationships/slide" Target="slides/slide25.xml"/><Relationship Id="rId47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8.xml"/><Relationship Id="rId33" Type="http://schemas.openxmlformats.org/officeDocument/2006/relationships/slide" Target="slides/slide16.xml"/><Relationship Id="rId38" Type="http://schemas.openxmlformats.org/officeDocument/2006/relationships/slide" Target="slides/slide21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" Target="slides/slide3.xml"/><Relationship Id="rId29" Type="http://schemas.openxmlformats.org/officeDocument/2006/relationships/slide" Target="slides/slide12.xml"/><Relationship Id="rId41" Type="http://schemas.openxmlformats.org/officeDocument/2006/relationships/slide" Target="slides/slide2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7.xml"/><Relationship Id="rId32" Type="http://schemas.openxmlformats.org/officeDocument/2006/relationships/slide" Target="slides/slide15.xml"/><Relationship Id="rId37" Type="http://schemas.openxmlformats.org/officeDocument/2006/relationships/slide" Target="slides/slide20.xml"/><Relationship Id="rId40" Type="http://schemas.openxmlformats.org/officeDocument/2006/relationships/slide" Target="slides/slide23.xml"/><Relationship Id="rId45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6.xml"/><Relationship Id="rId28" Type="http://schemas.openxmlformats.org/officeDocument/2006/relationships/slide" Target="slides/slide11.xml"/><Relationship Id="rId36" Type="http://schemas.openxmlformats.org/officeDocument/2006/relationships/slide" Target="slides/slide19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2.xml"/><Relationship Id="rId31" Type="http://schemas.openxmlformats.org/officeDocument/2006/relationships/slide" Target="slides/slide14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5.xml"/><Relationship Id="rId27" Type="http://schemas.openxmlformats.org/officeDocument/2006/relationships/slide" Target="slides/slide10.xml"/><Relationship Id="rId30" Type="http://schemas.openxmlformats.org/officeDocument/2006/relationships/slide" Target="slides/slide13.xml"/><Relationship Id="rId35" Type="http://schemas.openxmlformats.org/officeDocument/2006/relationships/slide" Target="slides/slide18.xml"/><Relationship Id="rId43" Type="http://schemas.openxmlformats.org/officeDocument/2006/relationships/slide" Target="slides/slide26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EC152E-7855-47B8-9662-4CC7F6601976}" type="datetimeFigureOut">
              <a:rPr lang="ru-RU" smtClean="0"/>
              <a:pPr/>
              <a:t>06.11.2019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B27B33-CBA4-4934-B5B6-359F3EA15F3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1200" b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1. </a:t>
            </a:r>
            <a:r>
              <a:rPr lang="uk-UA" sz="12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Вчинення злочину особою повторно та рецидив злочинів.</a:t>
            </a:r>
            <a:endParaRPr lang="uk-UA" sz="1200" b="1" dirty="0" smtClean="0">
              <a:solidFill>
                <a:schemeClr val="bg1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B27B33-CBA4-4934-B5B6-359F3EA15F3E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06.11.2019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9" name="Прямоугольник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1" name="Прямоугольник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2" name="Прямоугольник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56" name="Прямоугольник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5" name="Прямоугольник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6" name="Прямоугольник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7" name="Прямоугольник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олилиния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Полилиния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3" name="Полилиния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Полилиния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Полилиния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9" name="Полилиния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олилиния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1" name="Полилиния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Полилиния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3" name="Полилиния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4" name="Полилиния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5" name="Полилиния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6" name="Полилиния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7" name="Полилиния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Прямоугольник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Прямоугольник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06.11.2019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Прямоугольник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Прямоугольник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Прямоугольник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Прямоугольник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06.11.2019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06.11.2019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Группа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Прямая соединительная линия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grpSp>
        <p:nvGrpSpPr>
          <p:cNvPr id="14" name="Группа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Прямая соединительная линия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Группа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Прямая соединительная линия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06.11.2019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80DDFA-09CF-49AB-9EBF-3940BACE9169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6F1994-1F78-4F3A-AC03-D4956C1B681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363" y="612775"/>
            <a:ext cx="957262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srgbClr val="438086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srgbClr val="438086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B3CA90-B7AD-47C8-8730-E48B79BFB7C8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srgbClr val="438086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srgbClr val="438086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9CAD29-F877-46BF-BFE0-5D3BC3F37307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srgbClr val="438086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srgbClr val="438086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9CAD29-F877-46BF-BFE0-5D3BC3F37307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srgbClr val="438086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srgbClr val="438086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9CAD29-F877-46BF-BFE0-5D3BC3F37307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srgbClr val="438086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srgbClr val="438086"/>
              </a:solidFill>
            </a:endParaRPr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4BB095-5708-4E13-AD17-B68C83915CD0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srgbClr val="438086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srgbClr val="438086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9CAD29-F877-46BF-BFE0-5D3BC3F37307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srgbClr val="438086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srgbClr val="438086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9CAD29-F877-46BF-BFE0-5D3BC3F37307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white"/>
                </a:solidFill>
              </a:rPr>
              <a:pPr/>
              <a:t>06.11.2019</a:t>
            </a:fld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>
              <a:solidFill>
                <a:prstClr val="white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spd="slow">
    <p:newsflash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white"/>
                </a:solidFill>
              </a:rPr>
              <a:pPr/>
              <a:t>06.11.2019</a:t>
            </a:fld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>
              <a:solidFill>
                <a:prstClr val="white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spd="slow">
    <p:newsflash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white"/>
                </a:solidFill>
              </a:rPr>
              <a:pPr/>
              <a:t>06.11.2019</a:t>
            </a:fld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>
              <a:solidFill>
                <a:prstClr val="white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spd="slow">
    <p:newsflash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F23211-8662-41E5-8259-451B29F9B31B}" type="datetimeFigureOut">
              <a:rPr lang="ru-RU">
                <a:solidFill>
                  <a:srgbClr val="002060">
                    <a:shade val="50000"/>
                  </a:srgbClr>
                </a:solidFill>
              </a:rPr>
              <a:pPr>
                <a:defRPr/>
              </a:pPr>
              <a:t>06.11.2019</a:t>
            </a:fld>
            <a:endParaRPr lang="ru-RU">
              <a:solidFill>
                <a:srgbClr val="002060">
                  <a:shade val="50000"/>
                </a:srgb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2060">
                  <a:shade val="50000"/>
                </a:srgbClr>
              </a:solidFill>
            </a:endParaRPr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6F8C3C-B468-444F-AB97-05122FD4EFEC}" type="slidenum">
              <a:rPr lang="ru-RU">
                <a:solidFill>
                  <a:srgbClr val="002060">
                    <a:shade val="5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2060">
                  <a:shade val="5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F23211-8662-41E5-8259-451B29F9B31B}" type="datetimeFigureOut">
              <a:rPr lang="ru-RU">
                <a:solidFill>
                  <a:srgbClr val="002060">
                    <a:shade val="50000"/>
                  </a:srgbClr>
                </a:solidFill>
              </a:rPr>
              <a:pPr>
                <a:defRPr/>
              </a:pPr>
              <a:t>06.11.2019</a:t>
            </a:fld>
            <a:endParaRPr lang="ru-RU">
              <a:solidFill>
                <a:srgbClr val="002060">
                  <a:shade val="50000"/>
                </a:srgb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2060">
                  <a:shade val="50000"/>
                </a:srgbClr>
              </a:solidFill>
            </a:endParaRPr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6F8C3C-B468-444F-AB97-05122FD4EFEC}" type="slidenum">
              <a:rPr lang="ru-RU">
                <a:solidFill>
                  <a:srgbClr val="002060">
                    <a:shade val="5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2060">
                  <a:shade val="5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59058A-65EC-4C90-9BC9-1ED72BA0DF61}" type="datetimeFigureOut">
              <a:rPr lang="ru-RU">
                <a:solidFill>
                  <a:srgbClr val="002060">
                    <a:shade val="50000"/>
                  </a:srgbClr>
                </a:solidFill>
              </a:rPr>
              <a:pPr>
                <a:defRPr/>
              </a:pPr>
              <a:t>06.11.2019</a:t>
            </a:fld>
            <a:endParaRPr lang="ru-RU">
              <a:solidFill>
                <a:srgbClr val="002060">
                  <a:shade val="50000"/>
                </a:srgbClr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2060">
                  <a:shade val="50000"/>
                </a:srgbClr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CB9430-361A-4005-9950-24576BFFA34C}" type="slidenum">
              <a:rPr lang="ru-RU">
                <a:solidFill>
                  <a:srgbClr val="002060">
                    <a:shade val="5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2060">
                  <a:shade val="5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59058A-65EC-4C90-9BC9-1ED72BA0DF61}" type="datetimeFigureOut">
              <a:rPr lang="ru-RU">
                <a:solidFill>
                  <a:srgbClr val="002060">
                    <a:shade val="50000"/>
                  </a:srgbClr>
                </a:solidFill>
              </a:rPr>
              <a:pPr>
                <a:defRPr/>
              </a:pPr>
              <a:t>06.11.2019</a:t>
            </a:fld>
            <a:endParaRPr lang="ru-RU">
              <a:solidFill>
                <a:srgbClr val="002060">
                  <a:shade val="50000"/>
                </a:srgbClr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2060">
                  <a:shade val="50000"/>
                </a:srgbClr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CB9430-361A-4005-9950-24576BFFA34C}" type="slidenum">
              <a:rPr lang="ru-RU">
                <a:solidFill>
                  <a:srgbClr val="002060">
                    <a:shade val="5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2060">
                  <a:shade val="5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59058A-65EC-4C90-9BC9-1ED72BA0DF61}" type="datetimeFigureOut">
              <a:rPr lang="ru-RU">
                <a:solidFill>
                  <a:srgbClr val="002060">
                    <a:shade val="50000"/>
                  </a:srgbClr>
                </a:solidFill>
              </a:rPr>
              <a:pPr>
                <a:defRPr/>
              </a:pPr>
              <a:t>06.11.2019</a:t>
            </a:fld>
            <a:endParaRPr lang="ru-RU">
              <a:solidFill>
                <a:srgbClr val="002060">
                  <a:shade val="50000"/>
                </a:srgbClr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2060">
                  <a:shade val="50000"/>
                </a:srgbClr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CB9430-361A-4005-9950-24576BFFA34C}" type="slidenum">
              <a:rPr lang="ru-RU">
                <a:solidFill>
                  <a:srgbClr val="002060">
                    <a:shade val="5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2060">
                  <a:shade val="50000"/>
                </a:srgb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4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5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6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7.xml"/></Relationships>
</file>

<file path=ppt/slideMasters/_rels/slideMaster8.xml.rels><?xml version="1.0" encoding="UTF-8" standalone="yes"?>
<Relationships xmlns="http://schemas.openxmlformats.org/package/2006/relationships"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8.xml"/></Relationships>
</file>

<file path=ppt/slideMasters/_rels/slideMaster9.xml.rels><?xml version="1.0" encoding="UTF-8" standalone="yes"?>
<Relationships xmlns="http://schemas.openxmlformats.org/package/2006/relationships"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9.xml"/></Relationships>
</file>

<file path=ppt/slideMasters/_rels/slideMaster10.xml.rels><?xml version="1.0" encoding="UTF-8" standalone="yes"?>
<Relationships xmlns="http://schemas.openxmlformats.org/package/2006/relationships"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20.xml"/></Relationships>
</file>

<file path=ppt/slideMasters/_rels/slideMaster1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21.xml"/></Relationships>
</file>

<file path=ppt/slideMasters/_rels/slideMaster12.xml.rels><?xml version="1.0" encoding="UTF-8" standalone="yes"?>
<Relationships xmlns="http://schemas.openxmlformats.org/package/2006/relationships"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22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23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24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25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theme" Target="../theme/theme16.xml"/><Relationship Id="rId1" Type="http://schemas.openxmlformats.org/officeDocument/2006/relationships/slideLayout" Target="../slideLayouts/slideLayout26.xml"/></Relationships>
</file>

<file path=ppt/slideMasters/_rels/slideMaster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theme" Target="../theme/theme17.xml"/><Relationship Id="rId1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06.11.2019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F974532-9535-4FF2-9F71-5FD10C3ACA64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06.11.2019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4FAABB7-0445-46B1-89EF-3A8B6103BC46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0" y="366713"/>
            <a:ext cx="9144000" cy="8413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0" y="0"/>
            <a:ext cx="9144000" cy="3111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7975"/>
            <a:ext cx="9144000" cy="920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200" y="360363"/>
            <a:ext cx="3733800" cy="904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39738"/>
            <a:ext cx="3733800" cy="1809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025" y="496888"/>
            <a:ext cx="3063875" cy="28575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5263" y="-1588"/>
            <a:ext cx="57150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3988" y="-1588"/>
            <a:ext cx="28575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4938" y="-1588"/>
            <a:ext cx="9525" cy="620713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725" y="-1588"/>
            <a:ext cx="26988" cy="620713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400" y="0"/>
            <a:ext cx="55563" cy="585788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4125" y="0"/>
            <a:ext cx="7938" cy="585788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135" name="Заголовок 21"/>
          <p:cNvSpPr>
            <a:spLocks noGrp="1"/>
          </p:cNvSpPr>
          <p:nvPr>
            <p:ph type="title"/>
          </p:nvPr>
        </p:nvSpPr>
        <p:spPr bwMode="auto">
          <a:xfrm>
            <a:off x="457200" y="1143000"/>
            <a:ext cx="8229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5136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uk-UA">
              <a:solidFill>
                <a:srgbClr val="438086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uk-UA">
              <a:solidFill>
                <a:srgbClr val="438086"/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DFE3219-2A60-454C-BE62-A7284864CCD1}" type="slidenum">
              <a:rPr lang="uk-UA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eaLnBrk="0" fontAlgn="base" hangingPunct="0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2338" indent="-21907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13" indent="-20002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063" indent="-182563" algn="l" rtl="0" eaLnBrk="0" fontAlgn="base" hangingPunct="0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▫"/>
        <a:defRPr sz="2000" kern="1200">
          <a:solidFill>
            <a:srgbClr val="A04DA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0" y="366713"/>
            <a:ext cx="9144000" cy="8413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0" y="0"/>
            <a:ext cx="9144000" cy="3111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7975"/>
            <a:ext cx="9144000" cy="920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200" y="360363"/>
            <a:ext cx="3733800" cy="904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39738"/>
            <a:ext cx="3733800" cy="1809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025" y="496888"/>
            <a:ext cx="3063875" cy="28575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5263" y="-1588"/>
            <a:ext cx="57150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3988" y="-1588"/>
            <a:ext cx="28575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4938" y="-1588"/>
            <a:ext cx="9525" cy="620713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725" y="-1588"/>
            <a:ext cx="26988" cy="620713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400" y="0"/>
            <a:ext cx="55563" cy="585788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4125" y="0"/>
            <a:ext cx="7938" cy="585788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135" name="Заголовок 21"/>
          <p:cNvSpPr>
            <a:spLocks noGrp="1"/>
          </p:cNvSpPr>
          <p:nvPr>
            <p:ph type="title"/>
          </p:nvPr>
        </p:nvSpPr>
        <p:spPr bwMode="auto">
          <a:xfrm>
            <a:off x="457200" y="1143000"/>
            <a:ext cx="8229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5136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uk-UA">
              <a:solidFill>
                <a:srgbClr val="438086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uk-UA">
              <a:solidFill>
                <a:srgbClr val="438086"/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DFE3219-2A60-454C-BE62-A7284864CCD1}" type="slidenum">
              <a:rPr lang="uk-UA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eaLnBrk="0" fontAlgn="base" hangingPunct="0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2338" indent="-21907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13" indent="-20002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063" indent="-182563" algn="l" rtl="0" eaLnBrk="0" fontAlgn="base" hangingPunct="0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▫"/>
        <a:defRPr sz="2000" kern="1200">
          <a:solidFill>
            <a:srgbClr val="A04DA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0" y="366713"/>
            <a:ext cx="9144000" cy="8413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0" y="0"/>
            <a:ext cx="9144000" cy="3111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7975"/>
            <a:ext cx="9144000" cy="920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200" y="360363"/>
            <a:ext cx="3733800" cy="904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39738"/>
            <a:ext cx="3733800" cy="1809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025" y="496888"/>
            <a:ext cx="3063875" cy="28575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5263" y="-1588"/>
            <a:ext cx="57150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3988" y="-1588"/>
            <a:ext cx="28575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4938" y="-1588"/>
            <a:ext cx="9525" cy="620713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725" y="-1588"/>
            <a:ext cx="26988" cy="620713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400" y="0"/>
            <a:ext cx="55563" cy="585788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4125" y="0"/>
            <a:ext cx="7938" cy="585788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135" name="Заголовок 21"/>
          <p:cNvSpPr>
            <a:spLocks noGrp="1"/>
          </p:cNvSpPr>
          <p:nvPr>
            <p:ph type="title"/>
          </p:nvPr>
        </p:nvSpPr>
        <p:spPr bwMode="auto">
          <a:xfrm>
            <a:off x="457200" y="1143000"/>
            <a:ext cx="8229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5136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uk-UA">
              <a:solidFill>
                <a:srgbClr val="438086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uk-UA">
              <a:solidFill>
                <a:srgbClr val="438086"/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DFE3219-2A60-454C-BE62-A7284864CCD1}" type="slidenum">
              <a:rPr lang="uk-UA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eaLnBrk="0" fontAlgn="base" hangingPunct="0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2338" indent="-21907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13" indent="-20002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063" indent="-182563" algn="l" rtl="0" eaLnBrk="0" fontAlgn="base" hangingPunct="0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▫"/>
        <a:defRPr sz="2000" kern="1200">
          <a:solidFill>
            <a:srgbClr val="A04DA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0" y="366713"/>
            <a:ext cx="9144000" cy="8413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0" y="0"/>
            <a:ext cx="9144000" cy="3111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7975"/>
            <a:ext cx="9144000" cy="920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200" y="360363"/>
            <a:ext cx="3733800" cy="904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39738"/>
            <a:ext cx="3733800" cy="1809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025" y="496888"/>
            <a:ext cx="3063875" cy="28575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5263" y="-1588"/>
            <a:ext cx="57150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3988" y="-1588"/>
            <a:ext cx="28575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4938" y="-1588"/>
            <a:ext cx="9525" cy="620713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725" y="-1588"/>
            <a:ext cx="26988" cy="620713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400" y="0"/>
            <a:ext cx="55563" cy="585788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4125" y="0"/>
            <a:ext cx="7938" cy="585788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135" name="Заголовок 21"/>
          <p:cNvSpPr>
            <a:spLocks noGrp="1"/>
          </p:cNvSpPr>
          <p:nvPr>
            <p:ph type="title"/>
          </p:nvPr>
        </p:nvSpPr>
        <p:spPr bwMode="auto">
          <a:xfrm>
            <a:off x="457200" y="1143000"/>
            <a:ext cx="8229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5136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uk-UA">
              <a:solidFill>
                <a:srgbClr val="438086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uk-UA">
              <a:solidFill>
                <a:srgbClr val="438086"/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DFE3219-2A60-454C-BE62-A7284864CCD1}" type="slidenum">
              <a:rPr lang="uk-UA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eaLnBrk="0" fontAlgn="base" hangingPunct="0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2338" indent="-21907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13" indent="-20002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063" indent="-182563" algn="l" rtl="0" eaLnBrk="0" fontAlgn="base" hangingPunct="0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▫"/>
        <a:defRPr sz="2000" kern="1200">
          <a:solidFill>
            <a:srgbClr val="A04DA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0" y="366713"/>
            <a:ext cx="9144000" cy="8413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0" y="0"/>
            <a:ext cx="9144000" cy="3111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7975"/>
            <a:ext cx="9144000" cy="920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200" y="360363"/>
            <a:ext cx="3733800" cy="904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39738"/>
            <a:ext cx="3733800" cy="1809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025" y="496888"/>
            <a:ext cx="3063875" cy="28575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5263" y="-1588"/>
            <a:ext cx="57150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3988" y="-1588"/>
            <a:ext cx="28575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4938" y="-1588"/>
            <a:ext cx="9525" cy="620713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725" y="-1588"/>
            <a:ext cx="26988" cy="620713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400" y="0"/>
            <a:ext cx="55563" cy="585788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4125" y="0"/>
            <a:ext cx="7938" cy="585788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135" name="Заголовок 21"/>
          <p:cNvSpPr>
            <a:spLocks noGrp="1"/>
          </p:cNvSpPr>
          <p:nvPr>
            <p:ph type="title"/>
          </p:nvPr>
        </p:nvSpPr>
        <p:spPr bwMode="auto">
          <a:xfrm>
            <a:off x="457200" y="1143000"/>
            <a:ext cx="8229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5136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uk-UA">
              <a:solidFill>
                <a:srgbClr val="438086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uk-UA">
              <a:solidFill>
                <a:srgbClr val="438086"/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DFE3219-2A60-454C-BE62-A7284864CCD1}" type="slidenum">
              <a:rPr lang="uk-UA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eaLnBrk="0" fontAlgn="base" hangingPunct="0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2338" indent="-21907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13" indent="-20002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063" indent="-182563" algn="l" rtl="0" eaLnBrk="0" fontAlgn="base" hangingPunct="0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▫"/>
        <a:defRPr sz="2000" kern="1200">
          <a:solidFill>
            <a:srgbClr val="A04DA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0" y="366713"/>
            <a:ext cx="9144000" cy="8413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0" y="0"/>
            <a:ext cx="9144000" cy="3111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7975"/>
            <a:ext cx="9144000" cy="920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200" y="360363"/>
            <a:ext cx="3733800" cy="904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39738"/>
            <a:ext cx="3733800" cy="1809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025" y="496888"/>
            <a:ext cx="3063875" cy="28575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5263" y="-1588"/>
            <a:ext cx="57150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3988" y="-1588"/>
            <a:ext cx="28575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4938" y="-1588"/>
            <a:ext cx="9525" cy="620713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725" y="-1588"/>
            <a:ext cx="26988" cy="620713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400" y="0"/>
            <a:ext cx="55563" cy="585788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4125" y="0"/>
            <a:ext cx="7938" cy="585788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135" name="Заголовок 21"/>
          <p:cNvSpPr>
            <a:spLocks noGrp="1"/>
          </p:cNvSpPr>
          <p:nvPr>
            <p:ph type="title"/>
          </p:nvPr>
        </p:nvSpPr>
        <p:spPr bwMode="auto">
          <a:xfrm>
            <a:off x="457200" y="1143000"/>
            <a:ext cx="8229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5136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uk-UA">
              <a:solidFill>
                <a:srgbClr val="438086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uk-UA">
              <a:solidFill>
                <a:srgbClr val="438086"/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DFE3219-2A60-454C-BE62-A7284864CCD1}" type="slidenum">
              <a:rPr lang="uk-UA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eaLnBrk="0" fontAlgn="base" hangingPunct="0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2338" indent="-21907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13" indent="-20002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063" indent="-182563" algn="l" rtl="0" eaLnBrk="0" fontAlgn="base" hangingPunct="0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▫"/>
        <a:defRPr sz="2000" kern="1200">
          <a:solidFill>
            <a:srgbClr val="A04DA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0" y="366713"/>
            <a:ext cx="9144000" cy="8413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0" y="0"/>
            <a:ext cx="9144000" cy="3111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7975"/>
            <a:ext cx="9144000" cy="920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200" y="360363"/>
            <a:ext cx="3733800" cy="904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39738"/>
            <a:ext cx="3733800" cy="1809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025" y="496888"/>
            <a:ext cx="3063875" cy="28575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5263" y="-1588"/>
            <a:ext cx="57150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3988" y="-1588"/>
            <a:ext cx="28575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4938" y="-1588"/>
            <a:ext cx="9525" cy="620713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725" y="-1588"/>
            <a:ext cx="26988" cy="620713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400" y="0"/>
            <a:ext cx="55563" cy="585788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4125" y="0"/>
            <a:ext cx="7938" cy="585788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135" name="Заголовок 21"/>
          <p:cNvSpPr>
            <a:spLocks noGrp="1"/>
          </p:cNvSpPr>
          <p:nvPr>
            <p:ph type="title"/>
          </p:nvPr>
        </p:nvSpPr>
        <p:spPr bwMode="auto">
          <a:xfrm>
            <a:off x="457200" y="1143000"/>
            <a:ext cx="8229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5136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uk-UA">
              <a:solidFill>
                <a:srgbClr val="438086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uk-UA">
              <a:solidFill>
                <a:srgbClr val="438086"/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DFE3219-2A60-454C-BE62-A7284864CCD1}" type="slidenum">
              <a:rPr lang="uk-UA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eaLnBrk="0" fontAlgn="base" hangingPunct="0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2338" indent="-21907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13" indent="-20002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063" indent="-182563" algn="l" rtl="0" eaLnBrk="0" fontAlgn="base" hangingPunct="0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▫"/>
        <a:defRPr sz="2000" kern="1200">
          <a:solidFill>
            <a:srgbClr val="A04DA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prstClr val="white"/>
                </a:solidFill>
              </a:rPr>
              <a:pPr/>
              <a:t>06.11.2019</a:t>
            </a:fld>
            <a:endParaRPr lang="ru-RU">
              <a:solidFill>
                <a:prstClr val="white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>
              <a:solidFill>
                <a:prstClr val="white"/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>
              <a:solidFill>
                <a:prstClr val="white"/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18" r:id="rId1"/>
  </p:sldLayoutIdLst>
  <p:transition spd="slow">
    <p:newsflash/>
  </p:transition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prstClr val="white"/>
                </a:solidFill>
              </a:rPr>
              <a:pPr/>
              <a:t>06.11.2019</a:t>
            </a:fld>
            <a:endParaRPr lang="ru-RU">
              <a:solidFill>
                <a:prstClr val="white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>
              <a:solidFill>
                <a:prstClr val="white"/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>
              <a:solidFill>
                <a:prstClr val="white"/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0" r:id="rId1"/>
  </p:sldLayoutIdLst>
  <p:transition spd="slow">
    <p:newsflash/>
  </p:transition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prstClr val="white"/>
                </a:solidFill>
              </a:rPr>
              <a:pPr/>
              <a:t>06.11.2019</a:t>
            </a:fld>
            <a:endParaRPr lang="ru-RU">
              <a:solidFill>
                <a:prstClr val="white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>
              <a:solidFill>
                <a:prstClr val="white"/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>
              <a:solidFill>
                <a:prstClr val="white"/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2" r:id="rId1"/>
  </p:sldLayoutIdLst>
  <p:transition spd="slow">
    <p:newsflash/>
  </p:transition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b="0">
                <a:solidFill>
                  <a:schemeClr val="tx1">
                    <a:shade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10A3C92-A17F-456E-92FE-2E36575C5064}" type="datetimeFigureOut">
              <a:rPr lang="ru-RU">
                <a:solidFill>
                  <a:srgbClr val="002060">
                    <a:shade val="50000"/>
                  </a:srgbClr>
                </a:solidFill>
              </a:rPr>
              <a:pPr>
                <a:defRPr/>
              </a:pPr>
              <a:t>06.11.2019</a:t>
            </a:fld>
            <a:endParaRPr lang="ru-RU">
              <a:solidFill>
                <a:srgbClr val="002060">
                  <a:shade val="50000"/>
                </a:srgb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b="0">
                <a:solidFill>
                  <a:schemeClr val="tx1">
                    <a:shade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srgbClr val="002060">
                  <a:shade val="50000"/>
                </a:srgbClr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b="0">
                <a:solidFill>
                  <a:schemeClr val="tx1">
                    <a:shade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4817456-A1F9-4463-94BA-FBDEAC1DDFEC}" type="slidenum">
              <a:rPr lang="ru-RU">
                <a:solidFill>
                  <a:srgbClr val="002060">
                    <a:shade val="5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2060">
                  <a:shade val="50000"/>
                </a:srgbClr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4" r:id="rId1"/>
  </p:sldLayoutIdLst>
  <p:transition spd="med">
    <p:split orient="vert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9pPr>
    </p:titleStyle>
    <p:bodyStyle>
      <a:lvl1pPr marL="547688" indent="-411163" algn="l" rtl="0" eaLnBrk="0" fontAlgn="base" hangingPunct="0">
        <a:spcBef>
          <a:spcPct val="20000"/>
        </a:spcBef>
        <a:spcAft>
          <a:spcPct val="0"/>
        </a:spcAft>
        <a:buClr>
          <a:srgbClr val="001F5E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b="0">
                <a:solidFill>
                  <a:schemeClr val="tx1">
                    <a:shade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10A3C92-A17F-456E-92FE-2E36575C5064}" type="datetimeFigureOut">
              <a:rPr lang="ru-RU">
                <a:solidFill>
                  <a:srgbClr val="002060">
                    <a:shade val="50000"/>
                  </a:srgbClr>
                </a:solidFill>
              </a:rPr>
              <a:pPr>
                <a:defRPr/>
              </a:pPr>
              <a:t>06.11.2019</a:t>
            </a:fld>
            <a:endParaRPr lang="ru-RU">
              <a:solidFill>
                <a:srgbClr val="002060">
                  <a:shade val="50000"/>
                </a:srgb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b="0">
                <a:solidFill>
                  <a:schemeClr val="tx1">
                    <a:shade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srgbClr val="002060">
                  <a:shade val="50000"/>
                </a:srgbClr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b="0">
                <a:solidFill>
                  <a:schemeClr val="tx1">
                    <a:shade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4817456-A1F9-4463-94BA-FBDEAC1DDFEC}" type="slidenum">
              <a:rPr lang="ru-RU">
                <a:solidFill>
                  <a:srgbClr val="002060">
                    <a:shade val="5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2060">
                  <a:shade val="50000"/>
                </a:srgbClr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6" r:id="rId1"/>
  </p:sldLayoutIdLst>
  <p:transition spd="med">
    <p:split orient="vert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9pPr>
    </p:titleStyle>
    <p:bodyStyle>
      <a:lvl1pPr marL="547688" indent="-411163" algn="l" rtl="0" eaLnBrk="0" fontAlgn="base" hangingPunct="0">
        <a:spcBef>
          <a:spcPct val="20000"/>
        </a:spcBef>
        <a:spcAft>
          <a:spcPct val="0"/>
        </a:spcAft>
        <a:buClr>
          <a:srgbClr val="001F5E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b="0">
                <a:solidFill>
                  <a:schemeClr val="tx1">
                    <a:shade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10A3C92-A17F-456E-92FE-2E36575C5064}" type="datetimeFigureOut">
              <a:rPr lang="ru-RU">
                <a:solidFill>
                  <a:srgbClr val="002060">
                    <a:shade val="50000"/>
                  </a:srgbClr>
                </a:solidFill>
              </a:rPr>
              <a:pPr>
                <a:defRPr/>
              </a:pPr>
              <a:t>06.11.2019</a:t>
            </a:fld>
            <a:endParaRPr lang="ru-RU">
              <a:solidFill>
                <a:srgbClr val="002060">
                  <a:shade val="50000"/>
                </a:srgb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b="0">
                <a:solidFill>
                  <a:schemeClr val="tx1">
                    <a:shade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srgbClr val="002060">
                  <a:shade val="50000"/>
                </a:srgbClr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b="0">
                <a:solidFill>
                  <a:schemeClr val="tx1">
                    <a:shade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4817456-A1F9-4463-94BA-FBDEAC1DDFEC}" type="slidenum">
              <a:rPr lang="ru-RU">
                <a:solidFill>
                  <a:srgbClr val="002060">
                    <a:shade val="5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2060">
                  <a:shade val="50000"/>
                </a:srgbClr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8" r:id="rId1"/>
  </p:sldLayoutIdLst>
  <p:transition spd="med">
    <p:split orient="vert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9pPr>
    </p:titleStyle>
    <p:bodyStyle>
      <a:lvl1pPr marL="547688" indent="-411163" algn="l" rtl="0" eaLnBrk="0" fontAlgn="base" hangingPunct="0">
        <a:spcBef>
          <a:spcPct val="20000"/>
        </a:spcBef>
        <a:spcAft>
          <a:spcPct val="0"/>
        </a:spcAft>
        <a:buClr>
          <a:srgbClr val="001F5E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b="0">
                <a:solidFill>
                  <a:schemeClr val="tx1">
                    <a:shade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10A3C92-A17F-456E-92FE-2E36575C5064}" type="datetimeFigureOut">
              <a:rPr lang="ru-RU">
                <a:solidFill>
                  <a:srgbClr val="002060">
                    <a:shade val="50000"/>
                  </a:srgbClr>
                </a:solidFill>
              </a:rPr>
              <a:pPr>
                <a:defRPr/>
              </a:pPr>
              <a:t>06.11.2019</a:t>
            </a:fld>
            <a:endParaRPr lang="ru-RU">
              <a:solidFill>
                <a:srgbClr val="002060">
                  <a:shade val="50000"/>
                </a:srgb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b="0">
                <a:solidFill>
                  <a:schemeClr val="tx1">
                    <a:shade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srgbClr val="002060">
                  <a:shade val="50000"/>
                </a:srgbClr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b="0">
                <a:solidFill>
                  <a:schemeClr val="tx1">
                    <a:shade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4817456-A1F9-4463-94BA-FBDEAC1DDFEC}" type="slidenum">
              <a:rPr lang="ru-RU">
                <a:solidFill>
                  <a:srgbClr val="002060">
                    <a:shade val="5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2060">
                  <a:shade val="50000"/>
                </a:srgbClr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0" r:id="rId1"/>
  </p:sldLayoutIdLst>
  <p:transition spd="med">
    <p:split orient="vert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9pPr>
    </p:titleStyle>
    <p:bodyStyle>
      <a:lvl1pPr marL="547688" indent="-411163" algn="l" rtl="0" eaLnBrk="0" fontAlgn="base" hangingPunct="0">
        <a:spcBef>
          <a:spcPct val="20000"/>
        </a:spcBef>
        <a:spcAft>
          <a:spcPct val="0"/>
        </a:spcAft>
        <a:buClr>
          <a:srgbClr val="001F5E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b="0">
                <a:solidFill>
                  <a:schemeClr val="tx1">
                    <a:shade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10A3C92-A17F-456E-92FE-2E36575C5064}" type="datetimeFigureOut">
              <a:rPr lang="ru-RU">
                <a:solidFill>
                  <a:srgbClr val="002060">
                    <a:shade val="50000"/>
                  </a:srgbClr>
                </a:solidFill>
              </a:rPr>
              <a:pPr>
                <a:defRPr/>
              </a:pPr>
              <a:t>06.11.2019</a:t>
            </a:fld>
            <a:endParaRPr lang="ru-RU">
              <a:solidFill>
                <a:srgbClr val="002060">
                  <a:shade val="50000"/>
                </a:srgb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b="0">
                <a:solidFill>
                  <a:schemeClr val="tx1">
                    <a:shade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srgbClr val="002060">
                  <a:shade val="50000"/>
                </a:srgbClr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b="0">
                <a:solidFill>
                  <a:schemeClr val="tx1">
                    <a:shade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4817456-A1F9-4463-94BA-FBDEAC1DDFEC}" type="slidenum">
              <a:rPr lang="ru-RU">
                <a:solidFill>
                  <a:srgbClr val="002060">
                    <a:shade val="50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2060">
                  <a:shade val="50000"/>
                </a:srgbClr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2" r:id="rId1"/>
  </p:sldLayoutIdLst>
  <p:transition spd="med">
    <p:split orient="vert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9pPr>
    </p:titleStyle>
    <p:bodyStyle>
      <a:lvl1pPr marL="547688" indent="-411163" algn="l" rtl="0" eaLnBrk="0" fontAlgn="base" hangingPunct="0">
        <a:spcBef>
          <a:spcPct val="20000"/>
        </a:spcBef>
        <a:spcAft>
          <a:spcPct val="0"/>
        </a:spcAft>
        <a:buClr>
          <a:srgbClr val="001F5E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hyperlink" Target="http://uk.wikipedia.org/wiki/%D0%9F%D1%80%D0%B8%D0%BC%D1%83%D1%81" TargetMode="External"/><Relationship Id="rId7" Type="http://schemas.openxmlformats.org/officeDocument/2006/relationships/hyperlink" Target="http://uk.wikipedia.org/w/index.php?title=%D0%9F%D1%80%D0%B0%D0%B2%D0%B0&amp;action=edit&amp;redlink=1" TargetMode="External"/><Relationship Id="rId2" Type="http://schemas.openxmlformats.org/officeDocument/2006/relationships/hyperlink" Target="http://uk.wikipedia.org/wiki/%D0%94%D0%B5%D1%80%D0%B6%D0%B0%D0%B2%D0%B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k.wikipedia.org/wiki/%D0%97%D0%BB%D0%BE%D1%87%D0%B8%D0%BD" TargetMode="External"/><Relationship Id="rId5" Type="http://schemas.openxmlformats.org/officeDocument/2006/relationships/hyperlink" Target="http://uk.wikipedia.org/wiki/%D0%A1%D1%83%D0%B4" TargetMode="External"/><Relationship Id="rId4" Type="http://schemas.openxmlformats.org/officeDocument/2006/relationships/hyperlink" Target="http://uk.wikipedia.org/wiki/%D0%92%D0%B8%D1%80%D0%BE%D0%BA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4293096"/>
            <a:ext cx="7772400" cy="1975104"/>
          </a:xfrm>
        </p:spPr>
        <p:txBody>
          <a:bodyPr/>
          <a:lstStyle/>
          <a:p>
            <a:r>
              <a:rPr lang="uk-UA" sz="5400" dirty="0" smtClean="0"/>
              <a:t>Злочин і кримінальна  відповідальність </a:t>
            </a:r>
            <a:endParaRPr lang="ru-RU" sz="5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uk-UA" dirty="0" smtClean="0">
                <a:solidFill>
                  <a:schemeClr val="bg1">
                    <a:lumMod val="50000"/>
                    <a:lumOff val="50000"/>
                  </a:schemeClr>
                </a:solidFill>
              </a:rPr>
              <a:t> </a:t>
            </a:r>
            <a:endParaRPr lang="ru-RU" dirty="0">
              <a:solidFill>
                <a:schemeClr val="bg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4" name="Picture 28" descr="http://m.dozor.kharkov.ua/content/documents/11103/1110219/mainNews-210x210-772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616624" cy="4221088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s://upload.wikimedia.org/wikipedia/commons/1/13/Ukrainian_Criminal_Code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3914775" cy="4943476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283968" y="404664"/>
            <a:ext cx="4572000" cy="3600986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 Schoolbook" pitchFamily="18" charset="0"/>
              </a:rPr>
              <a:t>КРИМІНАЛЬНИЙ КОДЕКС  УКРАЇНИ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є основним законодавчим актом, </a:t>
            </a:r>
            <a:r>
              <a:rPr lang="uk-UA" sz="2000" b="1" dirty="0" smtClean="0">
                <a:solidFill>
                  <a:prstClr val="white"/>
                </a:solidFill>
                <a:latin typeface="Century Schoolbook" pitchFamily="18" charset="0"/>
              </a:rPr>
              <a:t> у якому встановлені підстави і принципи кримінальної відповідальності, злочинність і караність діянь, підстави звільнення від кримінальної відповідальності і покарання</a:t>
            </a:r>
            <a:r>
              <a:rPr lang="uk-UA" sz="2400" dirty="0" smtClean="0">
                <a:solidFill>
                  <a:prstClr val="white"/>
                </a:solidFill>
                <a:latin typeface="Century Schoolbook" pitchFamily="18" charset="0"/>
              </a:rPr>
              <a:t>.</a:t>
            </a:r>
            <a:endParaRPr lang="uk-UA" sz="24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Schoolbook" pitchFamily="18" charset="0"/>
            </a:endParaRPr>
          </a:p>
        </p:txBody>
      </p:sp>
      <p:pic>
        <p:nvPicPr>
          <p:cNvPr id="7" name="Picture 18" descr="http://mail.ua-reporter.com/sites/default/files/6-8-8-8-8807968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4365104"/>
            <a:ext cx="4950284" cy="2808312"/>
          </a:xfrm>
          <a:prstGeom prst="rect">
            <a:avLst/>
          </a:prstGeom>
          <a:noFill/>
          <a:effectLst>
            <a:softEdge rad="317500"/>
          </a:effectLst>
          <a:scene3d>
            <a:camera prst="perspectiveLeft"/>
            <a:lightRig rig="threePt" dir="t"/>
          </a:scene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715404" cy="1089804"/>
          </a:xfrm>
        </p:spPr>
        <p:txBody>
          <a:bodyPr>
            <a:normAutofit fontScale="90000"/>
          </a:bodyPr>
          <a:lstStyle/>
          <a:p>
            <a:r>
              <a:rPr lang="uk-UA" sz="3100" b="1" dirty="0" smtClean="0"/>
              <a:t>Кримінальний кодекс України поділяється на дві частини – Загальну й Особливу</a:t>
            </a:r>
            <a:endParaRPr lang="ru-RU" sz="31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600076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uk-UA" sz="1600" b="1" dirty="0" smtClean="0"/>
              <a:t> </a:t>
            </a:r>
          </a:p>
          <a:p>
            <a:pPr>
              <a:buNone/>
            </a:pPr>
            <a:r>
              <a:rPr lang="uk-UA" sz="1600" b="1" dirty="0" smtClean="0"/>
              <a:t> </a:t>
            </a:r>
            <a:r>
              <a:rPr lang="uk-UA" sz="2000" b="1" u="sng" dirty="0" smtClean="0"/>
              <a:t>ЗАГАЛЬНА ЧАСТИНА</a:t>
            </a:r>
            <a:r>
              <a:rPr lang="ru-RU" sz="2000" u="sng" dirty="0" smtClean="0"/>
              <a:t>:</a:t>
            </a:r>
          </a:p>
          <a:p>
            <a:pPr>
              <a:buNone/>
            </a:pPr>
            <a:r>
              <a:rPr lang="en-US" sz="1600" dirty="0" smtClean="0"/>
              <a:t>I. </a:t>
            </a:r>
            <a:r>
              <a:rPr lang="ru-RU" sz="1600" b="1" dirty="0" smtClean="0"/>
              <a:t>ЗАГАЛЬНІ ПОЛОЖЕННЯ</a:t>
            </a:r>
          </a:p>
          <a:p>
            <a:pPr>
              <a:buNone/>
            </a:pPr>
            <a:r>
              <a:rPr lang="en-US" sz="1600" b="1" dirty="0" smtClean="0"/>
              <a:t>II. </a:t>
            </a:r>
            <a:r>
              <a:rPr lang="ru-RU" sz="1600" b="1" dirty="0" smtClean="0"/>
              <a:t>ЗАКОН ПРО КРИМІНАЛЬНУ ВІДПОВІДАЛЬНІСТЬ</a:t>
            </a:r>
          </a:p>
          <a:p>
            <a:pPr>
              <a:buNone/>
            </a:pPr>
            <a:r>
              <a:rPr lang="en-US" sz="1600" b="1" dirty="0" smtClean="0"/>
              <a:t>III. </a:t>
            </a:r>
            <a:r>
              <a:rPr lang="ru-RU" sz="1600" b="1" dirty="0" smtClean="0"/>
              <a:t>ЗЛОЧИН, ЙОГО ВИДИ ТА СТАДІЇ</a:t>
            </a:r>
          </a:p>
          <a:p>
            <a:pPr>
              <a:buNone/>
            </a:pPr>
            <a:r>
              <a:rPr lang="en-US" sz="1600" b="1" dirty="0" smtClean="0"/>
              <a:t>IV. </a:t>
            </a:r>
            <a:r>
              <a:rPr lang="ru-RU" sz="1600" b="1" dirty="0" smtClean="0"/>
              <a:t>ОСОБА, ЯКА ПІДЛЯГАЄ КРИМІНАЛЬНІЙ ВІДПОВІДАЛЬНОСТІ (СУБ'ЄКТ ЗЛОЧИНУ)</a:t>
            </a:r>
          </a:p>
          <a:p>
            <a:pPr>
              <a:buNone/>
            </a:pPr>
            <a:r>
              <a:rPr lang="en-US" sz="1600" b="1" dirty="0" smtClean="0"/>
              <a:t>V. </a:t>
            </a:r>
            <a:r>
              <a:rPr lang="ru-RU" sz="1600" b="1" dirty="0" smtClean="0"/>
              <a:t>ВИНА ТА ЇЇ ФОРМИ</a:t>
            </a:r>
          </a:p>
          <a:p>
            <a:pPr>
              <a:buNone/>
            </a:pPr>
            <a:r>
              <a:rPr lang="en-US" sz="1600" b="1" dirty="0" smtClean="0"/>
              <a:t>VI. </a:t>
            </a:r>
            <a:r>
              <a:rPr lang="ru-RU" sz="1600" b="1" dirty="0" smtClean="0"/>
              <a:t>СПІВУЧАСТЬ У ЗЛОЧИНІ</a:t>
            </a:r>
          </a:p>
          <a:p>
            <a:pPr>
              <a:buNone/>
            </a:pPr>
            <a:r>
              <a:rPr lang="en-US" sz="1600" b="1" dirty="0" smtClean="0"/>
              <a:t>VII. </a:t>
            </a:r>
            <a:r>
              <a:rPr lang="ru-RU" sz="1600" b="1" dirty="0" smtClean="0"/>
              <a:t>ПОВТОРНІСТЬ, СУКУПНІСТЬ ТА РЕЦИДИВ ЗЛОЧИНІВ</a:t>
            </a:r>
          </a:p>
          <a:p>
            <a:pPr>
              <a:buNone/>
            </a:pPr>
            <a:r>
              <a:rPr lang="en-US" sz="1600" b="1" dirty="0" smtClean="0"/>
              <a:t>VIII. </a:t>
            </a:r>
            <a:r>
              <a:rPr lang="ru-RU" sz="1600" b="1" dirty="0" smtClean="0"/>
              <a:t>ОБСТАВИНИ, ЩО ВИКЛЮЧАЮТЬ ЗЛОЧИННІСТЬ ДІЯННЯ</a:t>
            </a:r>
          </a:p>
          <a:p>
            <a:pPr>
              <a:buNone/>
            </a:pPr>
            <a:r>
              <a:rPr lang="en-US" sz="1600" b="1" dirty="0" smtClean="0"/>
              <a:t>IX. </a:t>
            </a:r>
            <a:r>
              <a:rPr lang="ru-RU" sz="1600" b="1" dirty="0" smtClean="0"/>
              <a:t>ЗВІЛЬНЕННЯ ВІД КРИМІНАЛЬНОЇ ВІДПОВІДАЛЬНОСТІ</a:t>
            </a:r>
          </a:p>
          <a:p>
            <a:pPr>
              <a:buNone/>
            </a:pPr>
            <a:r>
              <a:rPr lang="en-US" sz="1600" b="1" dirty="0" smtClean="0"/>
              <a:t>X. </a:t>
            </a:r>
            <a:r>
              <a:rPr lang="ru-RU" sz="1600" b="1" dirty="0" smtClean="0"/>
              <a:t>ПОКАРАННЯ ТА ЙОГО ВИДИ</a:t>
            </a:r>
          </a:p>
          <a:p>
            <a:pPr>
              <a:buNone/>
            </a:pPr>
            <a:r>
              <a:rPr lang="en-US" sz="1600" b="1" dirty="0" smtClean="0"/>
              <a:t>XI. </a:t>
            </a:r>
            <a:r>
              <a:rPr lang="ru-RU" sz="1600" b="1" dirty="0" smtClean="0"/>
              <a:t>ПРИЗНАЧЕННЯ ПОКАРАННЯ</a:t>
            </a:r>
          </a:p>
          <a:p>
            <a:pPr>
              <a:buNone/>
            </a:pPr>
            <a:r>
              <a:rPr lang="en-US" sz="1600" b="1" dirty="0" smtClean="0"/>
              <a:t>XII. </a:t>
            </a:r>
            <a:r>
              <a:rPr lang="ru-RU" sz="1600" b="1" dirty="0" smtClean="0"/>
              <a:t>ЗВІЛЬНЕННЯ ВІД ПОКАРАННЯ ТА ЙОГО ВІДБУВАННЯ</a:t>
            </a:r>
          </a:p>
          <a:p>
            <a:pPr>
              <a:buNone/>
            </a:pPr>
            <a:r>
              <a:rPr lang="en-US" sz="1600" b="1" dirty="0" smtClean="0"/>
              <a:t>XIII. </a:t>
            </a:r>
            <a:r>
              <a:rPr lang="ru-RU" sz="1600" b="1" dirty="0" smtClean="0"/>
              <a:t>СУДИМІСТЬ</a:t>
            </a:r>
          </a:p>
          <a:p>
            <a:pPr>
              <a:buNone/>
            </a:pPr>
            <a:r>
              <a:rPr lang="en-US" sz="1600" b="1" dirty="0" smtClean="0"/>
              <a:t>XIV. </a:t>
            </a:r>
            <a:r>
              <a:rPr lang="ru-RU" sz="1600" b="1" dirty="0" smtClean="0"/>
              <a:t>ПРИМУСОВІ ЗАХОДИ МЕДИЧНОГО ХАРАКТЕРУ ТА ПРИМУСОВЕ ЛІКУВАННЯ</a:t>
            </a:r>
          </a:p>
          <a:p>
            <a:pPr>
              <a:buNone/>
            </a:pPr>
            <a:r>
              <a:rPr lang="en-US" sz="1600" b="1" dirty="0" smtClean="0"/>
              <a:t>XV. </a:t>
            </a:r>
            <a:r>
              <a:rPr lang="ru-RU" sz="1600" b="1" dirty="0" smtClean="0"/>
              <a:t>ОСОБЛИВОСТІ КРИМІНАЛЬНОЇ ВІДПОВІДАЛЬНОСТІ ТА ПОКАРАННЯ НЕПОВНОЛІТНІХ.</a:t>
            </a:r>
            <a:endParaRPr lang="ru-RU" sz="1600" b="1" dirty="0"/>
          </a:p>
        </p:txBody>
      </p:sp>
      <p:pic>
        <p:nvPicPr>
          <p:cNvPr id="7" name="Picture 2" descr="https://upload.wikimedia.org/wikipedia/commons/1/13/Ukrainian_Criminal_Code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41393" y="2852936"/>
            <a:ext cx="2402607" cy="2495204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3500438"/>
            <a:ext cx="8229600" cy="1399032"/>
          </a:xfrm>
        </p:spPr>
        <p:txBody>
          <a:bodyPr>
            <a:normAutofit/>
          </a:bodyPr>
          <a:lstStyle/>
          <a:p>
            <a:r>
              <a:rPr lang="ru-RU" sz="1600" dirty="0" smtClean="0"/>
              <a:t/>
            </a:r>
            <a:br>
              <a:rPr lang="ru-RU" sz="1600" dirty="0" smtClean="0"/>
            </a:br>
            <a:endParaRPr lang="ru-RU" sz="1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571480"/>
            <a:ext cx="8329642" cy="5883328"/>
          </a:xfrm>
        </p:spPr>
        <p:txBody>
          <a:bodyPr>
            <a:normAutofit fontScale="55000" lnSpcReduction="20000"/>
          </a:bodyPr>
          <a:lstStyle/>
          <a:p>
            <a:pPr marL="288000">
              <a:lnSpc>
                <a:spcPct val="120000"/>
              </a:lnSpc>
              <a:spcBef>
                <a:spcPts val="0"/>
              </a:spcBef>
              <a:buNone/>
            </a:pPr>
            <a:r>
              <a:rPr lang="uk-UA" sz="5100" b="1" dirty="0" smtClean="0"/>
              <a:t>  Особлива частина Кримінального кодексу України</a:t>
            </a:r>
            <a:r>
              <a:rPr lang="ru-RU" sz="3200" dirty="0" smtClean="0"/>
              <a:t>:</a:t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en-US" sz="4200" b="1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uk-UA" sz="4200" b="1" dirty="0" smtClean="0">
                <a:latin typeface="Times New Roman" pitchFamily="18" charset="0"/>
                <a:cs typeface="Times New Roman" pitchFamily="18" charset="0"/>
              </a:rPr>
              <a:t>Злочини проти основ національної безпеки України</a:t>
            </a:r>
            <a:br>
              <a:rPr lang="uk-UA" sz="4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4200" b="1" dirty="0" smtClean="0">
                <a:latin typeface="Times New Roman" pitchFamily="18" charset="0"/>
                <a:cs typeface="Times New Roman" pitchFamily="18" charset="0"/>
              </a:rPr>
              <a:t>ІІ. Злочини проти життя та здоров'я особи</a:t>
            </a:r>
            <a:br>
              <a:rPr lang="uk-UA" sz="4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4200" b="1" dirty="0" smtClean="0">
                <a:latin typeface="Times New Roman" pitchFamily="18" charset="0"/>
                <a:cs typeface="Times New Roman" pitchFamily="18" charset="0"/>
              </a:rPr>
              <a:t>ІІІ. Злочини проти волі, честі та гідності особи</a:t>
            </a:r>
            <a:br>
              <a:rPr lang="uk-UA" sz="4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4200" b="1" dirty="0" smtClean="0">
                <a:latin typeface="Times New Roman" pitchFamily="18" charset="0"/>
                <a:cs typeface="Times New Roman" pitchFamily="18" charset="0"/>
              </a:rPr>
              <a:t>ІУ. Злочини проти статевої свободи та статевої недоторканості особи</a:t>
            </a:r>
            <a:br>
              <a:rPr lang="uk-UA" sz="4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4200" b="1" dirty="0" smtClean="0">
                <a:latin typeface="Times New Roman" pitchFamily="18" charset="0"/>
                <a:cs typeface="Times New Roman" pitchFamily="18" charset="0"/>
              </a:rPr>
              <a:t>У. Злочини проти виборчих, трудових та інших особистих прав і свобод людини і громадянина</a:t>
            </a:r>
            <a:br>
              <a:rPr lang="uk-UA" sz="4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4200" b="1" dirty="0" smtClean="0">
                <a:latin typeface="Times New Roman" pitchFamily="18" charset="0"/>
                <a:cs typeface="Times New Roman" pitchFamily="18" charset="0"/>
              </a:rPr>
              <a:t>УІ. Злочини проти власності</a:t>
            </a:r>
            <a:br>
              <a:rPr lang="uk-UA" sz="4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4200" b="1" dirty="0" smtClean="0">
                <a:latin typeface="Times New Roman" pitchFamily="18" charset="0"/>
                <a:cs typeface="Times New Roman" pitchFamily="18" charset="0"/>
              </a:rPr>
              <a:t>УІІ. Злочини у сфері господарської діяльності</a:t>
            </a:r>
            <a:br>
              <a:rPr lang="uk-UA" sz="4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4200" b="1" dirty="0" smtClean="0">
                <a:latin typeface="Times New Roman" pitchFamily="18" charset="0"/>
                <a:cs typeface="Times New Roman" pitchFamily="18" charset="0"/>
              </a:rPr>
              <a:t>УІІІ. Злочини проти довкілля</a:t>
            </a:r>
            <a:br>
              <a:rPr lang="uk-UA" sz="4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4200" b="1" dirty="0" smtClean="0">
                <a:latin typeface="Times New Roman" pitchFamily="18" charset="0"/>
                <a:cs typeface="Times New Roman" pitchFamily="18" charset="0"/>
              </a:rPr>
              <a:t>ІХ. Злочини проти громадської безпеки</a:t>
            </a:r>
            <a:br>
              <a:rPr lang="uk-UA" sz="4200" b="1" dirty="0" smtClean="0">
                <a:latin typeface="Times New Roman" pitchFamily="18" charset="0"/>
                <a:cs typeface="Times New Roman" pitchFamily="18" charset="0"/>
              </a:rPr>
            </a:br>
            <a:endParaRPr lang="uk-UA" sz="42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https://upload.wikimedia.org/wikipedia/commons/1/13/Ukrainian_Criminal_Code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3789040"/>
            <a:ext cx="2771800" cy="306896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upload.wikimedia.org/wikipedia/commons/1/13/Ukrainian_Criminal_Code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3789040"/>
            <a:ext cx="2771800" cy="306896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252536" y="285728"/>
            <a:ext cx="9721080" cy="6887688"/>
          </a:xfrm>
        </p:spPr>
        <p:txBody>
          <a:bodyPr>
            <a:normAutofit fontScale="77500" lnSpcReduction="20000"/>
          </a:bodyPr>
          <a:lstStyle/>
          <a:p>
            <a:pPr marL="288000" indent="-288000">
              <a:lnSpc>
                <a:spcPct val="120000"/>
              </a:lnSpc>
              <a:spcBef>
                <a:spcPts val="0"/>
              </a:spcBef>
              <a:buNone/>
            </a:pP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uk-UA" sz="2900" b="1" dirty="0" smtClean="0">
                <a:latin typeface="Times New Roman" pitchFamily="18" charset="0"/>
                <a:cs typeface="Times New Roman" pitchFamily="18" charset="0"/>
              </a:rPr>
              <a:t>X. Злочини проти безпеки виробництва</a:t>
            </a:r>
            <a:br>
              <a:rPr lang="uk-UA" sz="29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900" b="1" dirty="0" smtClean="0">
                <a:latin typeface="Times New Roman" pitchFamily="18" charset="0"/>
                <a:cs typeface="Times New Roman" pitchFamily="18" charset="0"/>
              </a:rPr>
              <a:t>ХІ. Злочини проти безпеки руху та експлуатації транспорту</a:t>
            </a:r>
            <a:br>
              <a:rPr lang="uk-UA" sz="29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900" b="1" dirty="0" smtClean="0">
                <a:latin typeface="Times New Roman" pitchFamily="18" charset="0"/>
                <a:cs typeface="Times New Roman" pitchFamily="18" charset="0"/>
              </a:rPr>
              <a:t>ХІІ. Злочини проти громадського порядку та моральності</a:t>
            </a:r>
            <a:br>
              <a:rPr lang="uk-UA" sz="29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900" b="1" dirty="0" smtClean="0">
                <a:latin typeface="Times New Roman" pitchFamily="18" charset="0"/>
                <a:cs typeface="Times New Roman" pitchFamily="18" charset="0"/>
              </a:rPr>
              <a:t>ХІІІ. Злочини у сфері обігу наркотичних засобів, психотропних речовин, їх аналогів або прекурсорів та інші злочини проти здоров'я населення</a:t>
            </a:r>
            <a:br>
              <a:rPr lang="uk-UA" sz="29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900" b="1" dirty="0" smtClean="0">
                <a:latin typeface="Times New Roman" pitchFamily="18" charset="0"/>
                <a:cs typeface="Times New Roman" pitchFamily="18" charset="0"/>
              </a:rPr>
              <a:t>ХІУ. Злочини у сфері охорони державної таємниці, недоторканності державних кордонів, забезпечення призову та мобілізації</a:t>
            </a:r>
            <a:br>
              <a:rPr lang="uk-UA" sz="29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900" b="1" dirty="0" smtClean="0">
                <a:latin typeface="Times New Roman" pitchFamily="18" charset="0"/>
                <a:cs typeface="Times New Roman" pitchFamily="18" charset="0"/>
              </a:rPr>
              <a:t>ХУ. Злочини проти авторитету органів державної влади, органів місцевого самоврядування та об'єднань громадян</a:t>
            </a:r>
            <a:br>
              <a:rPr lang="uk-UA" sz="29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900" b="1" dirty="0" smtClean="0">
                <a:latin typeface="Times New Roman" pitchFamily="18" charset="0"/>
                <a:cs typeface="Times New Roman" pitchFamily="18" charset="0"/>
              </a:rPr>
              <a:t>ХУІ. Злочини у сфері використання електронно-обчислювальних машин (комп'ютерів), систем та комп'ютерних мереж і мереж електрозв'язку</a:t>
            </a:r>
            <a:br>
              <a:rPr lang="uk-UA" sz="29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900" b="1" dirty="0" smtClean="0">
                <a:latin typeface="Times New Roman" pitchFamily="18" charset="0"/>
                <a:cs typeface="Times New Roman" pitchFamily="18" charset="0"/>
              </a:rPr>
              <a:t>ХУІІ. Злочини у сфері службової діяльності та професійної </a:t>
            </a:r>
          </a:p>
          <a:p>
            <a:pPr marL="288000" indent="-288000">
              <a:lnSpc>
                <a:spcPct val="120000"/>
              </a:lnSpc>
              <a:spcBef>
                <a:spcPts val="0"/>
              </a:spcBef>
              <a:buNone/>
            </a:pPr>
            <a:r>
              <a:rPr lang="uk-UA" sz="2900" b="1" dirty="0" smtClean="0">
                <a:latin typeface="Times New Roman" pitchFamily="18" charset="0"/>
                <a:cs typeface="Times New Roman" pitchFamily="18" charset="0"/>
              </a:rPr>
              <a:t>    діяльності, пов'язаної з наданням публічних послуг</a:t>
            </a:r>
            <a:br>
              <a:rPr lang="uk-UA" sz="29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900" b="1" dirty="0" smtClean="0">
                <a:latin typeface="Times New Roman" pitchFamily="18" charset="0"/>
                <a:cs typeface="Times New Roman" pitchFamily="18" charset="0"/>
              </a:rPr>
              <a:t>ХУІІІ. Злочини проти правосуддя</a:t>
            </a:r>
            <a:br>
              <a:rPr lang="uk-UA" sz="29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900" b="1" dirty="0" smtClean="0">
                <a:latin typeface="Times New Roman" pitchFamily="18" charset="0"/>
                <a:cs typeface="Times New Roman" pitchFamily="18" charset="0"/>
              </a:rPr>
              <a:t>ХІХ. Злочини проти встановленого порядку несення військової </a:t>
            </a:r>
          </a:p>
          <a:p>
            <a:pPr marL="288000" indent="-288000">
              <a:lnSpc>
                <a:spcPct val="120000"/>
              </a:lnSpc>
              <a:spcBef>
                <a:spcPts val="0"/>
              </a:spcBef>
              <a:buNone/>
            </a:pPr>
            <a:r>
              <a:rPr lang="uk-UA" sz="2900" b="1" dirty="0" smtClean="0">
                <a:latin typeface="Times New Roman" pitchFamily="18" charset="0"/>
                <a:cs typeface="Times New Roman" pitchFamily="18" charset="0"/>
              </a:rPr>
              <a:t>    служби (військові злочини)</a:t>
            </a:r>
            <a:br>
              <a:rPr lang="uk-UA" sz="29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900" b="1" dirty="0" smtClean="0">
                <a:latin typeface="Times New Roman" pitchFamily="18" charset="0"/>
                <a:cs typeface="Times New Roman" pitchFamily="18" charset="0"/>
              </a:rPr>
              <a:t>ХХ. Злочини проти миру, безпеки людства та міжнародного правопорядку.</a:t>
            </a:r>
            <a:endParaRPr lang="uk-UA" sz="29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11960" y="404664"/>
            <a:ext cx="4532040" cy="914400"/>
          </a:xfrm>
        </p:spPr>
        <p:txBody>
          <a:bodyPr/>
          <a:lstStyle/>
          <a:p>
            <a:r>
              <a:rPr lang="uk-UA" sz="4400" dirty="0" smtClean="0"/>
              <a:t/>
            </a:r>
            <a:br>
              <a:rPr lang="uk-UA" sz="4400" dirty="0" smtClean="0"/>
            </a:br>
            <a:r>
              <a:rPr lang="uk-UA" sz="4400" dirty="0" smtClean="0"/>
              <a:t>Кримінальна відповідальність -</a:t>
            </a:r>
            <a:endParaRPr lang="ru-RU" sz="4400" dirty="0"/>
          </a:p>
        </p:txBody>
      </p:sp>
      <p:sp>
        <p:nvSpPr>
          <p:cNvPr id="10" name="Содержимое 9"/>
          <p:cNvSpPr txBox="1">
            <a:spLocks noGrp="1"/>
          </p:cNvSpPr>
          <p:nvPr>
            <p:ph idx="1"/>
          </p:nvPr>
        </p:nvSpPr>
        <p:spPr>
          <a:xfrm>
            <a:off x="395536" y="1964353"/>
            <a:ext cx="8568952" cy="3321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ru-RU" sz="3200" b="1" dirty="0" smtClean="0"/>
              <a:t>  </a:t>
            </a:r>
            <a:r>
              <a:rPr lang="ru-RU" sz="3200" dirty="0" smtClean="0"/>
              <a:t> 					</a:t>
            </a:r>
          </a:p>
          <a:p>
            <a:pPr>
              <a:buNone/>
            </a:pP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			</a:t>
            </a:r>
            <a:r>
              <a:rPr lang="ru-RU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вид </a:t>
            </a:r>
            <a:r>
              <a:rPr lang="ru-RU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юридичної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						</a:t>
            </a:r>
            <a:r>
              <a:rPr lang="ru-RU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відповідальності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яка полягає в обмеженні прав і свобод особи, яка вчинила злочин, визначена в обвинувальному вироку суду і здійснюється спеціальними уповноваженими органами.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 descr="http://vse-zdes.ua/media/k2/items/cache/3d10c9c21f6f61faeefd4aa27b190def_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2656"/>
            <a:ext cx="3528392" cy="288032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3968" y="908720"/>
            <a:ext cx="4572000" cy="51398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sz="3200" b="1" i="1" dirty="0" smtClean="0"/>
              <a:t>Особа вважається невинуватою у вчиненні злочину і не може бути піддана </a:t>
            </a:r>
            <a:r>
              <a:rPr lang="uk-UA" sz="3200" b="1" i="1" u="sng" dirty="0" smtClean="0"/>
              <a:t>кримінальному</a:t>
            </a:r>
            <a:r>
              <a:rPr lang="uk-UA" sz="3200" b="1" i="1" dirty="0" smtClean="0"/>
              <a:t> покаранню, доки її вину не буде доведено  у законному порядку і встановлено обвинувальним вироком  </a:t>
            </a:r>
            <a:r>
              <a:rPr lang="uk-UA" sz="4000" b="1" i="1" dirty="0" smtClean="0"/>
              <a:t>суду</a:t>
            </a:r>
            <a:endParaRPr lang="ru-RU" sz="4000" b="1" dirty="0"/>
          </a:p>
        </p:txBody>
      </p:sp>
      <p:pic>
        <p:nvPicPr>
          <p:cNvPr id="1028" name="Picture 4" descr="http://www.novzak.uz.ua/sites/default/files/styles/stattya/public/91de8053db53355ee8f30a2f4441e836.jpg?itok=UP0YBbr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04664"/>
            <a:ext cx="3960440" cy="37444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800" b="1" dirty="0" err="1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Криміна́льне</a:t>
            </a:r>
            <a:r>
              <a:rPr lang="uk-UA" sz="4800" b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 </a:t>
            </a:r>
            <a:r>
              <a:rPr lang="uk-UA" sz="4800" b="1" dirty="0" err="1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покара́ння</a:t>
            </a:r>
            <a:r>
              <a:rPr lang="uk-UA" sz="4800" b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 </a:t>
            </a:r>
            <a:r>
              <a:rPr lang="uk-UA" b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-</a:t>
            </a:r>
            <a:endParaRPr lang="ru-RU" b="1" dirty="0">
              <a:solidFill>
                <a:schemeClr val="bg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Содержимое 8"/>
          <p:cNvSpPr txBox="1">
            <a:spLocks noGrp="1"/>
          </p:cNvSpPr>
          <p:nvPr>
            <p:ph idx="1"/>
          </p:nvPr>
        </p:nvSpPr>
        <p:spPr>
          <a:xfrm>
            <a:off x="4067944" y="1783560"/>
            <a:ext cx="482453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uk-UA" sz="2800" b="1" dirty="0" smtClean="0"/>
              <a:t>   </a:t>
            </a:r>
            <a:r>
              <a:rPr lang="uk-UA" sz="2800" dirty="0" smtClean="0"/>
              <a:t> </a:t>
            </a:r>
            <a:r>
              <a:rPr lang="uk-UA" sz="2800" b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захід </a:t>
            </a:r>
            <a:r>
              <a:rPr lang="uk-UA" sz="2800" b="1" dirty="0" smtClean="0">
                <a:solidFill>
                  <a:schemeClr val="bg2">
                    <a:lumMod val="40000"/>
                    <a:lumOff val="60000"/>
                  </a:schemeClr>
                </a:solidFill>
                <a:hlinkClick r:id="rId2" tooltip="Держава"/>
              </a:rPr>
              <a:t>державного</a:t>
            </a:r>
            <a:r>
              <a:rPr lang="uk-UA" sz="2800" b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 </a:t>
            </a:r>
            <a:r>
              <a:rPr lang="uk-UA" sz="2800" b="1" dirty="0" smtClean="0">
                <a:solidFill>
                  <a:schemeClr val="bg2">
                    <a:lumMod val="40000"/>
                    <a:lumOff val="60000"/>
                  </a:schemeClr>
                </a:solidFill>
                <a:hlinkClick r:id="rId3" tooltip="Примус"/>
              </a:rPr>
              <a:t>примусу</a:t>
            </a:r>
            <a:r>
              <a:rPr lang="uk-UA" sz="2800" b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, що застосовується від імені </a:t>
            </a:r>
            <a:r>
              <a:rPr lang="uk-UA" sz="2800" b="1" dirty="0" smtClean="0">
                <a:solidFill>
                  <a:schemeClr val="bg2">
                    <a:lumMod val="40000"/>
                    <a:lumOff val="60000"/>
                  </a:schemeClr>
                </a:solidFill>
                <a:hlinkClick r:id="rId2" tooltip="Держава"/>
              </a:rPr>
              <a:t>держави</a:t>
            </a:r>
            <a:r>
              <a:rPr lang="uk-UA" sz="2800" b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 за </a:t>
            </a:r>
            <a:r>
              <a:rPr lang="uk-UA" sz="2800" b="1" dirty="0" smtClean="0">
                <a:solidFill>
                  <a:schemeClr val="bg2">
                    <a:lumMod val="40000"/>
                    <a:lumOff val="60000"/>
                  </a:schemeClr>
                </a:solidFill>
                <a:hlinkClick r:id="rId4" tooltip="Вирок"/>
              </a:rPr>
              <a:t>вироком</a:t>
            </a:r>
            <a:r>
              <a:rPr lang="uk-UA" sz="2800" b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 </a:t>
            </a:r>
            <a:r>
              <a:rPr lang="uk-UA" sz="2800" b="1" dirty="0" smtClean="0">
                <a:solidFill>
                  <a:schemeClr val="bg2">
                    <a:lumMod val="40000"/>
                    <a:lumOff val="60000"/>
                  </a:schemeClr>
                </a:solidFill>
                <a:hlinkClick r:id="rId5" tooltip="Суд"/>
              </a:rPr>
              <a:t>суду</a:t>
            </a:r>
            <a:r>
              <a:rPr lang="uk-UA" sz="2800" b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 до особи, яка вчинила </a:t>
            </a:r>
            <a:r>
              <a:rPr lang="uk-UA" sz="2800" b="1" dirty="0" smtClean="0">
                <a:solidFill>
                  <a:schemeClr val="bg2">
                    <a:lumMod val="40000"/>
                    <a:lumOff val="60000"/>
                  </a:schemeClr>
                </a:solidFill>
                <a:hlinkClick r:id="rId6" tooltip="Злочин"/>
              </a:rPr>
              <a:t>злочин</a:t>
            </a:r>
            <a:r>
              <a:rPr lang="uk-UA" sz="2800" b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, і полягає в передбаченому кримінальним законом обмеженні </a:t>
            </a:r>
            <a:r>
              <a:rPr lang="uk-UA" sz="2800" b="1" dirty="0" smtClean="0">
                <a:solidFill>
                  <a:schemeClr val="bg2">
                    <a:lumMod val="40000"/>
                    <a:lumOff val="60000"/>
                  </a:schemeClr>
                </a:solidFill>
                <a:hlinkClick r:id="rId7" tooltip="Права (ще не написана)"/>
              </a:rPr>
              <a:t>прав</a:t>
            </a:r>
            <a:r>
              <a:rPr lang="uk-UA" sz="2800" b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 і свобод засудженого.</a:t>
            </a:r>
            <a:endParaRPr lang="uk-UA" sz="2800" b="1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10" name="Picture 12" descr="http://www.arhnet.info/files/imagecache/i_anews_big/138487026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1520" y="1844824"/>
            <a:ext cx="3960440" cy="460851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332656"/>
            <a:ext cx="8229600" cy="981075"/>
          </a:xfrm>
        </p:spPr>
        <p:txBody>
          <a:bodyPr/>
          <a:lstStyle/>
          <a:p>
            <a:pPr eaLnBrk="1" hangingPunct="1"/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Кримінальне покарання -</a:t>
            </a:r>
          </a:p>
        </p:txBody>
      </p:sp>
      <p:sp>
        <p:nvSpPr>
          <p:cNvPr id="98307" name="Rectangle 3"/>
          <p:cNvSpPr>
            <a:spLocks noGrp="1" noChangeArrowheads="1"/>
          </p:cNvSpPr>
          <p:nvPr>
            <p:ph idx="1"/>
          </p:nvPr>
        </p:nvSpPr>
        <p:spPr>
          <a:xfrm>
            <a:off x="251520" y="1412875"/>
            <a:ext cx="8208912" cy="4718050"/>
          </a:xfrm>
        </p:spPr>
        <p:txBody>
          <a:bodyPr/>
          <a:lstStyle/>
          <a:p>
            <a:pPr marL="0" indent="0" eaLnBrk="1" hangingPunct="1">
              <a:spcBef>
                <a:spcPts val="0"/>
              </a:spcBef>
              <a:buNone/>
            </a:pPr>
            <a:r>
              <a:rPr lang="uk-UA" sz="3600" b="1" dirty="0" smtClean="0">
                <a:latin typeface="Arial" pitchFamily="34" charset="0"/>
              </a:rPr>
              <a:t>засіб державного </a:t>
            </a:r>
          </a:p>
          <a:p>
            <a:pPr marL="0" indent="0" eaLnBrk="1" hangingPunct="1">
              <a:spcBef>
                <a:spcPts val="0"/>
              </a:spcBef>
              <a:buNone/>
            </a:pPr>
            <a:r>
              <a:rPr lang="uk-UA" sz="3600" b="1" dirty="0" smtClean="0">
                <a:latin typeface="Arial" pitchFamily="34" charset="0"/>
              </a:rPr>
              <a:t>примусу, що </a:t>
            </a:r>
          </a:p>
          <a:p>
            <a:pPr marL="0" indent="0" eaLnBrk="1" hangingPunct="1">
              <a:spcBef>
                <a:spcPts val="0"/>
              </a:spcBef>
              <a:buNone/>
            </a:pPr>
            <a:r>
              <a:rPr lang="uk-UA" sz="3600" b="1" dirty="0" smtClean="0">
                <a:latin typeface="Arial" pitchFamily="34" charset="0"/>
              </a:rPr>
              <a:t>застосовується </a:t>
            </a:r>
          </a:p>
          <a:p>
            <a:pPr marL="0" indent="0" eaLnBrk="1" hangingPunct="1">
              <a:spcBef>
                <a:spcPts val="0"/>
              </a:spcBef>
              <a:buNone/>
            </a:pPr>
            <a:r>
              <a:rPr lang="uk-UA" sz="3600" b="1" dirty="0" smtClean="0">
                <a:latin typeface="Arial" pitchFamily="34" charset="0"/>
              </a:rPr>
              <a:t>судом із винесенням </a:t>
            </a:r>
          </a:p>
          <a:p>
            <a:pPr marL="0" indent="0" eaLnBrk="1" hangingPunct="1">
              <a:spcBef>
                <a:spcPts val="0"/>
              </a:spcBef>
              <a:buNone/>
            </a:pPr>
            <a:r>
              <a:rPr lang="uk-UA" sz="3600" b="1" dirty="0" smtClean="0">
                <a:latin typeface="Arial" pitchFamily="34" charset="0"/>
              </a:rPr>
              <a:t>вироку щодо особи, </a:t>
            </a:r>
          </a:p>
          <a:p>
            <a:pPr marL="0" indent="0" eaLnBrk="1" hangingPunct="1">
              <a:spcBef>
                <a:spcPts val="0"/>
              </a:spcBef>
              <a:buNone/>
            </a:pPr>
            <a:r>
              <a:rPr lang="uk-UA" sz="3600" b="1" dirty="0" smtClean="0">
                <a:latin typeface="Arial" pitchFamily="34" charset="0"/>
              </a:rPr>
              <a:t>яка вчинила злочин. </a:t>
            </a:r>
          </a:p>
          <a:p>
            <a:pPr marL="0" indent="0" eaLnBrk="1" hangingPunct="1">
              <a:spcBef>
                <a:spcPts val="0"/>
              </a:spcBef>
              <a:buNone/>
            </a:pPr>
            <a:r>
              <a:rPr lang="uk-UA" sz="3600" b="1" dirty="0" smtClean="0">
                <a:latin typeface="Arial" pitchFamily="34" charset="0"/>
              </a:rPr>
              <a:t>	 </a:t>
            </a:r>
            <a:endParaRPr lang="en-US" sz="3600" b="1" dirty="0" smtClean="0">
              <a:latin typeface="Arial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uk-UA" sz="3600" dirty="0" smtClean="0">
                <a:latin typeface="Arial" pitchFamily="34" charset="0"/>
              </a:rPr>
              <a:t> </a:t>
            </a:r>
            <a:endParaRPr lang="en-US" sz="3600" dirty="0" smtClean="0">
              <a:latin typeface="Arial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uk-UA" sz="3600" dirty="0" smtClean="0">
              <a:latin typeface="Arial" pitchFamily="34" charset="0"/>
            </a:endParaRPr>
          </a:p>
        </p:txBody>
      </p:sp>
      <p:pic>
        <p:nvPicPr>
          <p:cNvPr id="4" name="Picture 2" descr="http://centavrus.ru/wp-content/uploads/2013/07/%D1%82%D1%8E%D1%80%D1%8C%D0%BC%D0%B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2348880"/>
            <a:ext cx="3888432" cy="331236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39552" y="404664"/>
          <a:ext cx="8204448" cy="2188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48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348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348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00120">
                <a:tc gridSpan="3">
                  <a:txBody>
                    <a:bodyPr/>
                    <a:lstStyle/>
                    <a:p>
                      <a:r>
                        <a:rPr lang="uk-UA" sz="4400" b="1" cap="none" spc="0" dirty="0" smtClean="0">
                          <a:ln w="1905"/>
                          <a:gradFill>
                            <a:gsLst>
                              <a:gs pos="0">
                                <a:schemeClr val="accent6">
                                  <a:shade val="20000"/>
                                  <a:satMod val="200000"/>
                                </a:schemeClr>
                              </a:gs>
                              <a:gs pos="78000">
                                <a:schemeClr val="accent6">
                                  <a:tint val="90000"/>
                                  <a:shade val="89000"/>
                                  <a:satMod val="220000"/>
                                </a:schemeClr>
                              </a:gs>
                              <a:gs pos="100000">
                                <a:schemeClr val="accent6">
                                  <a:tint val="12000"/>
                                  <a:satMod val="25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Мета покарання </a:t>
                      </a:r>
                      <a:endParaRPr lang="ru-RU" sz="4400" b="1" cap="none" spc="0" dirty="0">
                        <a:ln w="1905"/>
                        <a:gradFill>
                          <a:gsLst>
                            <a:gs pos="0">
                              <a:schemeClr val="accent6">
                                <a:shade val="20000"/>
                                <a:satMod val="200000"/>
                              </a:schemeClr>
                            </a:gs>
                            <a:gs pos="78000">
                              <a:schemeClr val="accent6">
                                <a:tint val="90000"/>
                                <a:shade val="89000"/>
                                <a:satMod val="220000"/>
                              </a:schemeClr>
                            </a:gs>
                            <a:gs pos="100000">
                              <a:schemeClr val="accent6">
                                <a:tint val="12000"/>
                                <a:satMod val="25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k-UA" sz="2400" b="1" dirty="0" smtClean="0"/>
                        <a:t>Кара за скоєне </a:t>
                      </a:r>
                      <a:endParaRPr lang="ru-RU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2400" b="1" dirty="0" smtClean="0"/>
                        <a:t>Перевиховання злочинця</a:t>
                      </a:r>
                      <a:r>
                        <a:rPr lang="uk-UA" sz="2400" b="1" baseline="0" dirty="0" smtClean="0"/>
                        <a:t> </a:t>
                      </a:r>
                      <a:endParaRPr lang="ru-RU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2400" b="1" dirty="0" smtClean="0"/>
                        <a:t>Попередження</a:t>
                      </a:r>
                      <a:r>
                        <a:rPr lang="uk-UA" sz="2400" b="1" baseline="0" dirty="0" smtClean="0"/>
                        <a:t>  скоєння нових злочинів </a:t>
                      </a:r>
                      <a:endParaRPr lang="ru-RU" sz="24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5868144" y="2852936"/>
          <a:ext cx="2855640" cy="11798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556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78852">
                <a:tc>
                  <a:txBody>
                    <a:bodyPr/>
                    <a:lstStyle/>
                    <a:p>
                      <a:r>
                        <a:rPr lang="uk-UA" sz="2000" b="1" dirty="0" smtClean="0">
                          <a:solidFill>
                            <a:schemeClr val="bg1"/>
                          </a:solidFill>
                        </a:rPr>
                        <a:t>Самим злочинцем </a:t>
                      </a:r>
                    </a:p>
                    <a:p>
                      <a:r>
                        <a:rPr lang="uk-UA" sz="2000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endParaRPr lang="ru-RU" sz="20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8852">
                <a:tc>
                  <a:txBody>
                    <a:bodyPr/>
                    <a:lstStyle/>
                    <a:p>
                      <a:r>
                        <a:rPr lang="uk-UA" sz="2000" b="1" dirty="0" smtClean="0"/>
                        <a:t>Іншими особами  </a:t>
                      </a:r>
                      <a:endParaRPr lang="ru-RU" sz="2000" b="1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Стрелка вниз 5"/>
          <p:cNvSpPr/>
          <p:nvPr/>
        </p:nvSpPr>
        <p:spPr>
          <a:xfrm>
            <a:off x="7956376" y="2204864"/>
            <a:ext cx="648072" cy="864096"/>
          </a:xfrm>
          <a:prstGeom prst="downArrow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8" name="Рисунок 7" descr="f1_24burg133788387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32040" y="4317137"/>
            <a:ext cx="3694894" cy="2155844"/>
          </a:xfrm>
          <a:prstGeom prst="rect">
            <a:avLst/>
          </a:prstGeom>
        </p:spPr>
      </p:pic>
      <p:pic>
        <p:nvPicPr>
          <p:cNvPr id="7" name="Picture 2" descr="http://timenews.in.ua/wp-content/uploads/2014/04/1340977804_pres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140968"/>
            <a:ext cx="4176464" cy="33123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23528" y="476671"/>
          <a:ext cx="8604448" cy="60329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022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022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24323">
                <a:tc gridSpan="2">
                  <a:txBody>
                    <a:bodyPr/>
                    <a:lstStyle/>
                    <a:p>
                      <a:r>
                        <a:rPr lang="uk-UA" sz="3600" dirty="0" smtClean="0"/>
                        <a:t>   </a:t>
                      </a:r>
                      <a:r>
                        <a:rPr lang="uk-UA" sz="3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Види кримінальних покарань</a:t>
                      </a:r>
                      <a:endParaRPr lang="ru-RU" sz="36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02701">
                <a:tc>
                  <a:txBody>
                    <a:bodyPr/>
                    <a:lstStyle/>
                    <a:p>
                      <a:r>
                        <a:rPr lang="uk-UA" sz="2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Довічне позбавлення волі </a:t>
                      </a:r>
                      <a:endParaRPr lang="ru-RU" sz="2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2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Позбавлення волі на певний час</a:t>
                      </a:r>
                      <a:endParaRPr lang="ru-RU" sz="2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5219">
                <a:tc>
                  <a:txBody>
                    <a:bodyPr/>
                    <a:lstStyle/>
                    <a:p>
                      <a:r>
                        <a:rPr lang="uk-UA" sz="2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Обмеження волі </a:t>
                      </a:r>
                      <a:endParaRPr lang="ru-RU" sz="2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2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Виправні роботи</a:t>
                      </a:r>
                      <a:endParaRPr lang="ru-RU" sz="2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5219">
                <a:tc>
                  <a:txBody>
                    <a:bodyPr/>
                    <a:lstStyle/>
                    <a:p>
                      <a:r>
                        <a:rPr lang="uk-UA" sz="2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Громадські роботи</a:t>
                      </a:r>
                      <a:endParaRPr lang="ru-RU" sz="2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2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Штраф</a:t>
                      </a:r>
                      <a:endParaRPr lang="ru-RU" sz="2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98250">
                <a:tc>
                  <a:txBody>
                    <a:bodyPr/>
                    <a:lstStyle/>
                    <a:p>
                      <a:r>
                        <a:rPr lang="uk-UA" sz="2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Конфіскація майна </a:t>
                      </a:r>
                      <a:endParaRPr lang="ru-RU" sz="2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Позбавлення права займати</a:t>
                      </a:r>
                      <a:r>
                        <a:rPr lang="uk-UA" sz="2000" b="1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певні посади чи займатися певною діяльністю</a:t>
                      </a:r>
                      <a:endParaRPr lang="ru-RU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98250">
                <a:tc>
                  <a:txBody>
                    <a:bodyPr/>
                    <a:lstStyle/>
                    <a:p>
                      <a:r>
                        <a:rPr lang="uk-UA" sz="2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Позбавлення військового звання, чину,</a:t>
                      </a:r>
                      <a:r>
                        <a:rPr lang="uk-UA" sz="2400" b="1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рангу </a:t>
                      </a:r>
                      <a:endParaRPr lang="ru-RU" sz="2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Тримання військовослужбовця в дисциплінарному батальйоні </a:t>
                      </a:r>
                      <a:endParaRPr lang="ru-RU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02701">
                <a:tc>
                  <a:txBody>
                    <a:bodyPr/>
                    <a:lstStyle/>
                    <a:p>
                      <a:r>
                        <a:rPr lang="uk-UA" sz="2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Службові обмеження для військовослужбовців</a:t>
                      </a:r>
                      <a:endParaRPr lang="ru-RU" sz="2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2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Арешт</a:t>
                      </a:r>
                      <a:endParaRPr lang="ru-RU" sz="2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5" name="Picture 4" descr="http://farm2.static.flickr.com/1205/861321715_bf69d393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4653136"/>
            <a:ext cx="3635896" cy="2492896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188640"/>
            <a:ext cx="8229600" cy="69215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Види </a:t>
            </a:r>
            <a:r>
              <a:rPr lang="uk-UA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покарань (групи)</a:t>
            </a:r>
            <a:endParaRPr lang="uk-UA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4" name="Picture 22" descr="http://www.grani.lv/uploads/posts/2010-09/1285749998_b9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14950" y="3501008"/>
            <a:ext cx="3829050" cy="3061692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10595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908720"/>
            <a:ext cx="8280920" cy="5472608"/>
          </a:xfrm>
        </p:spPr>
        <p:txBody>
          <a:bodyPr>
            <a:normAutofit fontScale="32500" lnSpcReduction="20000"/>
          </a:bodyPr>
          <a:lstStyle/>
          <a:p>
            <a:pPr marL="0" indent="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uk-UA" sz="6200" b="1" u="sng" dirty="0">
                <a:solidFill>
                  <a:schemeClr val="bg1"/>
                </a:solidFill>
              </a:rPr>
              <a:t>Основні покарання</a:t>
            </a:r>
            <a:r>
              <a:rPr lang="uk-UA" sz="6200" b="1" dirty="0">
                <a:solidFill>
                  <a:schemeClr val="bg1"/>
                </a:solidFill>
              </a:rPr>
              <a:t>: арешт</a:t>
            </a:r>
            <a:r>
              <a:rPr lang="en-US" sz="6200" b="1" dirty="0">
                <a:solidFill>
                  <a:schemeClr val="bg1"/>
                </a:solidFill>
              </a:rPr>
              <a:t>, </a:t>
            </a:r>
            <a:r>
              <a:rPr lang="uk-UA" sz="6200" b="1" dirty="0">
                <a:solidFill>
                  <a:schemeClr val="bg1"/>
                </a:solidFill>
              </a:rPr>
              <a:t>позбавлення волі на певний строк, довічне позбавлення волі, обмеження волі</a:t>
            </a:r>
            <a:r>
              <a:rPr lang="en-US" sz="6200" b="1" dirty="0">
                <a:solidFill>
                  <a:schemeClr val="bg1"/>
                </a:solidFill>
              </a:rPr>
              <a:t>,</a:t>
            </a:r>
            <a:r>
              <a:rPr lang="uk-UA" sz="6200" b="1" dirty="0">
                <a:solidFill>
                  <a:schemeClr val="bg1"/>
                </a:solidFill>
              </a:rPr>
              <a:t> виправні роботи</a:t>
            </a:r>
            <a:r>
              <a:rPr lang="en-US" sz="6200" b="1" dirty="0">
                <a:solidFill>
                  <a:schemeClr val="bg1"/>
                </a:solidFill>
              </a:rPr>
              <a:t>, </a:t>
            </a:r>
            <a:r>
              <a:rPr lang="uk-UA" sz="6200" b="1" dirty="0">
                <a:solidFill>
                  <a:schemeClr val="bg1"/>
                </a:solidFill>
              </a:rPr>
              <a:t>позбавлення права обіймати певні посади або на якийсь вид діяльності</a:t>
            </a:r>
            <a:r>
              <a:rPr lang="en-US" sz="6200" b="1" dirty="0">
                <a:solidFill>
                  <a:schemeClr val="bg1"/>
                </a:solidFill>
              </a:rPr>
              <a:t>,</a:t>
            </a:r>
            <a:r>
              <a:rPr lang="uk-UA" sz="6200" b="1" dirty="0">
                <a:solidFill>
                  <a:schemeClr val="bg1"/>
                </a:solidFill>
              </a:rPr>
              <a:t> штраф. </a:t>
            </a:r>
            <a:endParaRPr lang="en-US" sz="6200" b="1" dirty="0">
              <a:solidFill>
                <a:schemeClr val="bg1"/>
              </a:solidFill>
            </a:endParaRPr>
          </a:p>
          <a:p>
            <a:pPr marL="365760" indent="-256032" eaLnBrk="1" fontAlgn="auto" hangingPunct="1">
              <a:lnSpc>
                <a:spcPct val="80000"/>
              </a:lnSpc>
              <a:spcAft>
                <a:spcPts val="0"/>
              </a:spcAft>
              <a:buClr>
                <a:schemeClr val="accent3"/>
              </a:buClr>
              <a:buNone/>
              <a:defRPr/>
            </a:pPr>
            <a:endParaRPr lang="uk-UA" sz="6200" b="1" dirty="0">
              <a:solidFill>
                <a:schemeClr val="bg1"/>
              </a:solidFill>
            </a:endParaRPr>
          </a:p>
          <a:p>
            <a:pPr marL="0" indent="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uk-UA" sz="6200" b="1" u="sng" dirty="0" smtClean="0">
                <a:solidFill>
                  <a:schemeClr val="bg1"/>
                </a:solidFill>
              </a:rPr>
              <a:t>Додаткові </a:t>
            </a:r>
            <a:r>
              <a:rPr lang="uk-UA" sz="6200" b="1" u="sng" dirty="0">
                <a:solidFill>
                  <a:schemeClr val="bg1"/>
                </a:solidFill>
              </a:rPr>
              <a:t>покарання</a:t>
            </a:r>
            <a:r>
              <a:rPr lang="uk-UA" sz="6200" b="1" dirty="0">
                <a:solidFill>
                  <a:schemeClr val="bg1"/>
                </a:solidFill>
              </a:rPr>
              <a:t>: конфіскація майна; позбавлення військового, спеціального звання, рангу, чину, кваліфікаційного класу; позбавлення батьківських прав згідно </a:t>
            </a:r>
            <a:r>
              <a:rPr lang="uk-UA" sz="6200" b="1" dirty="0" smtClean="0">
                <a:solidFill>
                  <a:schemeClr val="bg1"/>
                </a:solidFill>
              </a:rPr>
              <a:t>із  законодавством України.</a:t>
            </a:r>
            <a:endParaRPr lang="en-US" sz="6200" b="1" dirty="0">
              <a:solidFill>
                <a:schemeClr val="bg1"/>
              </a:solidFill>
            </a:endParaRPr>
          </a:p>
          <a:p>
            <a:pPr marL="365760" indent="-256032" eaLnBrk="1" fontAlgn="auto" hangingPunct="1">
              <a:lnSpc>
                <a:spcPct val="80000"/>
              </a:lnSpc>
              <a:spcAft>
                <a:spcPts val="0"/>
              </a:spcAft>
              <a:buClr>
                <a:schemeClr val="accent3"/>
              </a:buClr>
              <a:buNone/>
              <a:defRPr/>
            </a:pPr>
            <a:endParaRPr lang="en-US" sz="6200" b="1" dirty="0">
              <a:solidFill>
                <a:schemeClr val="bg1"/>
              </a:solidFill>
            </a:endParaRPr>
          </a:p>
          <a:p>
            <a:pPr marL="365760" indent="-256032" eaLnBrk="1" fontAlgn="auto" hangingPunct="1">
              <a:lnSpc>
                <a:spcPct val="120000"/>
              </a:lnSpc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uk-UA" sz="6200" b="1" i="1" dirty="0">
                <a:solidFill>
                  <a:schemeClr val="bg1"/>
                </a:solidFill>
              </a:rPr>
              <a:t>Позбавлення права обіймати </a:t>
            </a:r>
            <a:endParaRPr lang="uk-UA" sz="6200" b="1" i="1" dirty="0" smtClean="0">
              <a:solidFill>
                <a:schemeClr val="bg1"/>
              </a:solidFill>
            </a:endParaRPr>
          </a:p>
          <a:p>
            <a:pPr marL="365760" indent="-256032" eaLnBrk="1" fontAlgn="auto" hangingPunct="1">
              <a:lnSpc>
                <a:spcPct val="120000"/>
              </a:lnSpc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uk-UA" sz="6200" b="1" i="1" dirty="0" smtClean="0">
                <a:solidFill>
                  <a:schemeClr val="bg1"/>
                </a:solidFill>
              </a:rPr>
              <a:t>певні </a:t>
            </a:r>
            <a:r>
              <a:rPr lang="uk-UA" sz="6200" b="1" i="1" dirty="0">
                <a:solidFill>
                  <a:schemeClr val="bg1"/>
                </a:solidFill>
              </a:rPr>
              <a:t>посади або на якийсь </a:t>
            </a:r>
            <a:endParaRPr lang="uk-UA" sz="6200" b="1" i="1" dirty="0" smtClean="0">
              <a:solidFill>
                <a:schemeClr val="bg1"/>
              </a:solidFill>
            </a:endParaRPr>
          </a:p>
          <a:p>
            <a:pPr marL="365760" indent="-256032" eaLnBrk="1" fontAlgn="auto" hangingPunct="1">
              <a:lnSpc>
                <a:spcPct val="120000"/>
              </a:lnSpc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uk-UA" sz="6200" b="1" i="1" dirty="0" smtClean="0">
                <a:solidFill>
                  <a:schemeClr val="bg1"/>
                </a:solidFill>
              </a:rPr>
              <a:t>вид </a:t>
            </a:r>
            <a:r>
              <a:rPr lang="uk-UA" sz="6200" b="1" i="1" dirty="0">
                <a:solidFill>
                  <a:schemeClr val="bg1"/>
                </a:solidFill>
              </a:rPr>
              <a:t>діяльності та штраф </a:t>
            </a:r>
            <a:endParaRPr lang="uk-UA" sz="6200" b="1" i="1" dirty="0" smtClean="0">
              <a:solidFill>
                <a:schemeClr val="bg1"/>
              </a:solidFill>
            </a:endParaRPr>
          </a:p>
          <a:p>
            <a:pPr marL="365760" indent="-256032" eaLnBrk="1" fontAlgn="auto" hangingPunct="1">
              <a:lnSpc>
                <a:spcPct val="120000"/>
              </a:lnSpc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uk-UA" sz="6200" b="1" i="1" dirty="0" smtClean="0">
                <a:solidFill>
                  <a:schemeClr val="bg1"/>
                </a:solidFill>
              </a:rPr>
              <a:t>можуть </a:t>
            </a:r>
            <a:r>
              <a:rPr lang="uk-UA" sz="6200" b="1" i="1" dirty="0">
                <a:solidFill>
                  <a:schemeClr val="bg1"/>
                </a:solidFill>
              </a:rPr>
              <a:t>застосовуватися </a:t>
            </a:r>
            <a:endParaRPr lang="uk-UA" sz="6200" b="1" i="1" dirty="0" smtClean="0">
              <a:solidFill>
                <a:schemeClr val="bg1"/>
              </a:solidFill>
            </a:endParaRPr>
          </a:p>
          <a:p>
            <a:pPr marL="365760" indent="-256032" eaLnBrk="1" fontAlgn="auto" hangingPunct="1">
              <a:lnSpc>
                <a:spcPct val="120000"/>
              </a:lnSpc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uk-UA" sz="6200" b="1" i="1" dirty="0" smtClean="0">
                <a:solidFill>
                  <a:schemeClr val="bg1"/>
                </a:solidFill>
              </a:rPr>
              <a:t>не </a:t>
            </a:r>
            <a:r>
              <a:rPr lang="uk-UA" sz="6200" b="1" i="1" dirty="0">
                <a:solidFill>
                  <a:schemeClr val="bg1"/>
                </a:solidFill>
              </a:rPr>
              <a:t>тільки як основні, </a:t>
            </a:r>
            <a:endParaRPr lang="uk-UA" sz="6200" b="1" i="1" dirty="0" smtClean="0">
              <a:solidFill>
                <a:schemeClr val="bg1"/>
              </a:solidFill>
            </a:endParaRPr>
          </a:p>
          <a:p>
            <a:pPr marL="365760" indent="-256032" eaLnBrk="1" fontAlgn="auto" hangingPunct="1">
              <a:lnSpc>
                <a:spcPct val="120000"/>
              </a:lnSpc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uk-UA" sz="6200" b="1" i="1" dirty="0" smtClean="0">
                <a:solidFill>
                  <a:schemeClr val="bg1"/>
                </a:solidFill>
              </a:rPr>
              <a:t>а </a:t>
            </a:r>
            <a:r>
              <a:rPr lang="uk-UA" sz="6200" b="1" i="1" dirty="0">
                <a:solidFill>
                  <a:schemeClr val="bg1"/>
                </a:solidFill>
              </a:rPr>
              <a:t>й як додаткові покарання.</a:t>
            </a:r>
            <a:r>
              <a:rPr lang="uk-UA" sz="4200" i="1" dirty="0"/>
              <a:t/>
            </a:r>
            <a:br>
              <a:rPr lang="uk-UA" sz="4200" i="1" dirty="0"/>
            </a:br>
            <a:r>
              <a:rPr lang="uk-UA" sz="2400" dirty="0"/>
              <a:t/>
            </a:r>
            <a:br>
              <a:rPr lang="uk-UA" sz="2400" dirty="0"/>
            </a:br>
            <a:endParaRPr lang="uk-UA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0"/>
            <a:ext cx="8628112" cy="6669360"/>
          </a:xfrm>
          <a:prstGeom prst="rect">
            <a:avLst/>
          </a:prstGeom>
        </p:spPr>
      </p:pic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260648"/>
            <a:ext cx="8640960" cy="1268413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Обставини, що виключають</a:t>
            </a:r>
            <a:br>
              <a:rPr lang="uk-UA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злочинність </a:t>
            </a:r>
            <a:r>
              <a:rPr lang="uk-UA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діяння: </a:t>
            </a:r>
            <a:endParaRPr lang="uk-UA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5235" name="Rectangle 3"/>
          <p:cNvSpPr>
            <a:spLocks noGrp="1" noChangeArrowheads="1"/>
          </p:cNvSpPr>
          <p:nvPr>
            <p:ph idx="1"/>
          </p:nvPr>
        </p:nvSpPr>
        <p:spPr>
          <a:xfrm rot="20478208">
            <a:off x="75314" y="2789808"/>
            <a:ext cx="8757861" cy="1911634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uk-UA" sz="4800" b="1" i="1" dirty="0" smtClean="0">
                <a:solidFill>
                  <a:srgbClr val="FFFF00"/>
                </a:solidFill>
              </a:rPr>
              <a:t>- </a:t>
            </a:r>
            <a:r>
              <a:rPr lang="uk-UA" sz="5400" b="1" i="1" dirty="0" smtClean="0">
                <a:solidFill>
                  <a:srgbClr val="FFFF00"/>
                </a:solidFill>
              </a:rPr>
              <a:t>необхідна оборона, </a:t>
            </a:r>
            <a:endParaRPr lang="en-US" sz="5400" b="1" i="1" dirty="0" smtClean="0">
              <a:solidFill>
                <a:srgbClr val="FFFF00"/>
              </a:solidFill>
            </a:endParaRPr>
          </a:p>
          <a:p>
            <a:pPr eaLnBrk="1" hangingPunct="1">
              <a:lnSpc>
                <a:spcPct val="90000"/>
              </a:lnSpc>
              <a:buNone/>
            </a:pPr>
            <a:r>
              <a:rPr lang="uk-UA" sz="5400" b="1" i="1" dirty="0" smtClean="0">
                <a:solidFill>
                  <a:srgbClr val="FFFF00"/>
                </a:solidFill>
              </a:rPr>
              <a:t>- крайня необхідність </a:t>
            </a:r>
            <a:r>
              <a:rPr lang="uk-UA" b="1" i="1" dirty="0" smtClean="0"/>
              <a:t/>
            </a:r>
            <a:br>
              <a:rPr lang="uk-UA" b="1" i="1" dirty="0" smtClean="0"/>
            </a:br>
            <a:endParaRPr lang="uk-UA" b="1" i="1" dirty="0" smtClean="0"/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"/>
          <p:cNvSpPr>
            <a:spLocks noChangeArrowheads="1"/>
          </p:cNvSpPr>
          <p:nvPr/>
        </p:nvSpPr>
        <p:spPr bwMode="auto">
          <a:xfrm>
            <a:off x="323528" y="548680"/>
            <a:ext cx="8568952" cy="5940088"/>
          </a:xfrm>
          <a:prstGeom prst="rect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just"/>
            <a:r>
              <a:rPr lang="uk-UA" sz="20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з'явлення із зізнанням, щире каяття або активне сприяння розкриттю злочину;</a:t>
            </a:r>
          </a:p>
          <a:p>
            <a:pPr algn="just" eaLnBrk="0" hangingPunct="0">
              <a:buFontTx/>
              <a:buChar char="-"/>
            </a:pPr>
            <a:r>
              <a:rPr lang="uk-UA" sz="20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добровільне відшкодування завданого збитку або усунення заподіяної шкоди;</a:t>
            </a:r>
          </a:p>
          <a:p>
            <a:pPr algn="just" eaLnBrk="0" hangingPunct="0">
              <a:buFontTx/>
              <a:buChar char="-"/>
            </a:pPr>
            <a:r>
              <a:rPr lang="uk-UA" sz="20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надання медичної або іншої допомоги потерпілому безпосередньо після вчинення злочину;</a:t>
            </a:r>
          </a:p>
          <a:p>
            <a:pPr algn="just" eaLnBrk="0" hangingPunct="0"/>
            <a:r>
              <a:rPr lang="uk-UA" sz="20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вчинення злочину неповнолітнім;</a:t>
            </a:r>
          </a:p>
          <a:p>
            <a:pPr algn="just" eaLnBrk="0" hangingPunct="0">
              <a:buFontTx/>
              <a:buChar char="-"/>
            </a:pPr>
            <a:r>
              <a:rPr lang="uk-UA" sz="20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вчинення злочину жінкою в стані вагітності;</a:t>
            </a:r>
          </a:p>
          <a:p>
            <a:pPr algn="just" eaLnBrk="0" hangingPunct="0">
              <a:buFontTx/>
              <a:buChar char="-"/>
            </a:pPr>
            <a:r>
              <a:rPr lang="uk-UA" sz="20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вчинення злочину внаслідок збігу тяжких особистих, сімейних чи інших обставин;</a:t>
            </a:r>
          </a:p>
          <a:p>
            <a:pPr algn="just" eaLnBrk="0" hangingPunct="0">
              <a:buFontTx/>
              <a:buChar char="-"/>
            </a:pPr>
            <a:r>
              <a:rPr lang="uk-UA" sz="20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вчинення злочину під впливом погрози, примусу або через матеріальну, службову чи іншу залежність;</a:t>
            </a:r>
          </a:p>
          <a:p>
            <a:pPr algn="just" eaLnBrk="0" hangingPunct="0">
              <a:buFontTx/>
              <a:buChar char="-"/>
            </a:pPr>
            <a:r>
              <a:rPr lang="uk-UA" sz="20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вчинення злочину під впливом сильного душевного хвилювання, викликаного неправомірними або аморальними діями потерпілого;</a:t>
            </a:r>
          </a:p>
          <a:p>
            <a:pPr algn="just" eaLnBrk="0" hangingPunct="0">
              <a:buFontTx/>
              <a:buChar char="-"/>
            </a:pPr>
            <a:r>
              <a:rPr lang="uk-UA" sz="20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вчинення злочину з перевищенням меж крайньої необхідності;</a:t>
            </a:r>
          </a:p>
          <a:p>
            <a:pPr algn="just" eaLnBrk="0" hangingPunct="0"/>
            <a:r>
              <a:rPr lang="uk-UA" sz="20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виконання спеціального завдання з попередження чи розкриття злочинної діяльності організованої групи чи злочинної організації, поєднане з вчиненням злочину у випадках, передбачених Кримінальним кодексом України.</a:t>
            </a:r>
            <a:endParaRPr lang="uk-UA" sz="2000" b="1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27" name="Заголовок 3"/>
          <p:cNvSpPr>
            <a:spLocks noGrp="1"/>
          </p:cNvSpPr>
          <p:nvPr>
            <p:ph type="title"/>
          </p:nvPr>
        </p:nvSpPr>
        <p:spPr>
          <a:xfrm rot="19467866">
            <a:off x="-206481" y="2830353"/>
            <a:ext cx="10383511" cy="936625"/>
          </a:xfrm>
        </p:spPr>
        <p:txBody>
          <a:bodyPr/>
          <a:lstStyle/>
          <a:p>
            <a:pPr eaLnBrk="1" hangingPunct="1"/>
            <a:r>
              <a:rPr lang="uk-UA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Обставини, що пом'якшують відповідальність</a:t>
            </a:r>
            <a:endParaRPr lang="ru-RU" dirty="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"/>
          <p:cNvSpPr>
            <a:spLocks noChangeArrowheads="1"/>
          </p:cNvSpPr>
          <p:nvPr/>
        </p:nvSpPr>
        <p:spPr bwMode="auto">
          <a:xfrm>
            <a:off x="0" y="-466953"/>
            <a:ext cx="9144000" cy="7171194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190500" algn="just" fontAlgn="base">
              <a:spcBef>
                <a:spcPct val="0"/>
              </a:spcBef>
              <a:spcAft>
                <a:spcPct val="0"/>
              </a:spcAft>
            </a:pPr>
            <a:r>
              <a:rPr lang="uk-UA" sz="2000" b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1. </a:t>
            </a:r>
            <a:r>
              <a:rPr lang="uk-UA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Вчинення злочину особою повторно та рецидив злочинів.</a:t>
            </a:r>
            <a:endParaRPr lang="uk-UA" sz="2000" b="1" dirty="0" smtClean="0">
              <a:solidFill>
                <a:schemeClr val="bg1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indent="1905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000" b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2. </a:t>
            </a:r>
            <a:r>
              <a:rPr lang="uk-UA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Вчинення злочину групою осіб за попередньою змовою, організованою групою чи злочинною організацією.</a:t>
            </a:r>
            <a:r>
              <a:rPr lang="uk-UA" sz="2000" b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</a:p>
          <a:p>
            <a:pPr indent="1905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000" b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3. </a:t>
            </a:r>
            <a:r>
              <a:rPr lang="uk-UA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Вчинення злочину на ґрунті расової, національної чи релігійної ворожнечі або розбрату.</a:t>
            </a:r>
            <a:r>
              <a:rPr lang="uk-UA" sz="2000" b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</a:p>
          <a:p>
            <a:pPr indent="1905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000" b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4. </a:t>
            </a:r>
            <a:r>
              <a:rPr lang="uk-UA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Вчинення злочину у зв'язку з виконанням потерпілим службового або громадського обов'язку.</a:t>
            </a:r>
            <a:r>
              <a:rPr lang="uk-UA" sz="2000" b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</a:p>
          <a:p>
            <a:pPr indent="1905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000" b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5. </a:t>
            </a:r>
            <a:r>
              <a:rPr lang="uk-UA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Заподіяння злочином тяжких наслідків.</a:t>
            </a:r>
            <a:r>
              <a:rPr lang="uk-UA" sz="2000" b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</a:p>
          <a:p>
            <a:pPr indent="1905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000" b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6. </a:t>
            </a:r>
            <a:r>
              <a:rPr lang="uk-UA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Вчинення злочину щодо малолітнього, особи похилого віку або особи, яка перебуває в безпорадному стані.</a:t>
            </a:r>
            <a:r>
              <a:rPr lang="uk-UA" sz="2000" b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</a:p>
          <a:p>
            <a:pPr indent="1905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000" b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7. </a:t>
            </a:r>
            <a:r>
              <a:rPr lang="uk-UA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Вчинення злочину щодо жінки, яка завідомо для винного перебувала у стані вагітності.</a:t>
            </a:r>
            <a:r>
              <a:rPr lang="uk-UA" sz="2000" b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</a:p>
          <a:p>
            <a:pPr indent="1905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000" b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8. </a:t>
            </a:r>
            <a:r>
              <a:rPr lang="uk-UA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Вчинення злочину щодо особи, яка перебуває в матеріальній, службовій чи іншій залежності від винного.</a:t>
            </a:r>
            <a:endParaRPr lang="uk-UA" sz="2000" b="1" dirty="0" smtClean="0">
              <a:solidFill>
                <a:schemeClr val="bg1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indent="1905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000" b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9. </a:t>
            </a:r>
            <a:r>
              <a:rPr lang="uk-UA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Вчинення злочину з використанням малолітнього або особи, що страждає психічним захворюванням чи недоумством.</a:t>
            </a:r>
            <a:r>
              <a:rPr lang="uk-UA" sz="2000" b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</a:p>
          <a:p>
            <a:pPr indent="1905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000" b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10. </a:t>
            </a:r>
            <a:r>
              <a:rPr lang="uk-UA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Вчинення злочину з особливою жорстокістю.</a:t>
            </a:r>
            <a:r>
              <a:rPr lang="uk-UA" sz="2000" b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</a:p>
          <a:p>
            <a:pPr indent="1905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000" b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11. </a:t>
            </a:r>
            <a:r>
              <a:rPr lang="uk-UA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Вчинення злочину з використанням умов воєнного або надзвичайного стану, інших надзвичайних подій.</a:t>
            </a:r>
            <a:r>
              <a:rPr lang="uk-UA" sz="2000" b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</a:p>
          <a:p>
            <a:pPr indent="1905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000" b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12. </a:t>
            </a:r>
            <a:r>
              <a:rPr lang="uk-UA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Вчинення злочину </a:t>
            </a:r>
            <a:r>
              <a:rPr lang="uk-UA" sz="2000" b="1" i="1" dirty="0" err="1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загальнонебезпечним</a:t>
            </a:r>
            <a:r>
              <a:rPr lang="uk-UA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способом.</a:t>
            </a:r>
            <a:r>
              <a:rPr lang="uk-UA" sz="2000" b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</a:p>
          <a:p>
            <a:pPr indent="1905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000" b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13. </a:t>
            </a:r>
            <a:r>
              <a:rPr lang="uk-UA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Вчинення злочину особою, що перебуває у стані алкогольного </a:t>
            </a:r>
            <a:r>
              <a:rPr lang="uk-UA" sz="2000" b="1" i="1" dirty="0" err="1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</a:t>
            </a:r>
            <a:r>
              <a:rPr lang="uk-UA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uk-UA" sz="2000" b="1" i="1" dirty="0" err="1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'яніння</a:t>
            </a:r>
            <a:r>
              <a:rPr lang="uk-UA" sz="2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або у стані, викликаному вживанням наркотичних або інших одурманюючих засобів.</a:t>
            </a:r>
            <a:r>
              <a:rPr lang="uk-UA" sz="2000" b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</a:p>
        </p:txBody>
      </p:sp>
      <p:sp>
        <p:nvSpPr>
          <p:cNvPr id="27651" name="Заголовок 4"/>
          <p:cNvSpPr>
            <a:spLocks noGrp="1"/>
          </p:cNvSpPr>
          <p:nvPr>
            <p:ph type="title"/>
          </p:nvPr>
        </p:nvSpPr>
        <p:spPr>
          <a:xfrm rot="19232137">
            <a:off x="467544" y="2420888"/>
            <a:ext cx="8229600" cy="792163"/>
          </a:xfrm>
        </p:spPr>
        <p:txBody>
          <a:bodyPr/>
          <a:lstStyle/>
          <a:p>
            <a:pPr eaLnBrk="1" hangingPunct="1"/>
            <a:r>
              <a:rPr lang="uk-UA" sz="4800" dirty="0" smtClean="0">
                <a:solidFill>
                  <a:srgbClr val="FFFF00"/>
                </a:solidFill>
                <a:latin typeface="Century Schoolbook" pitchFamily="18" charset="0"/>
              </a:rPr>
              <a:t>Обставини, що обтяжують відповідальність</a:t>
            </a:r>
            <a:endParaRPr lang="ru-RU" sz="4800" dirty="0" smtClean="0">
              <a:solidFill>
                <a:srgbClr val="FFFF00"/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http://ichef.bbci.co.uk/images/ic/224x126/p028dq2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640"/>
            <a:ext cx="5796136" cy="3528392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004048" y="32718"/>
            <a:ext cx="4139952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kumimoji="0" lang="uk-UA" sz="3200" b="1" i="1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Довічне позбавлення волі </a:t>
            </a:r>
            <a:r>
              <a:rPr kumimoji="0" lang="uk-UA" sz="3200" b="1" i="1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 </a:t>
            </a:r>
            <a:r>
              <a:rPr lang="uk-UA" sz="3200" b="1" u="sng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максимальне покарання</a:t>
            </a:r>
            <a:r>
              <a:rPr lang="uk-UA" sz="32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за вчинення особливо тяжких злочинів в Україні</a:t>
            </a:r>
            <a:r>
              <a:rPr lang="uk-UA" sz="32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sz="3200" dirty="0" smtClean="0"/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kumimoji="0" lang="uk-UA" sz="3200" b="1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9" name="Picture 5" descr="http://www.ej.by/files/112/134/prison_______450_267_jpg_300x200_crop_q8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2924944"/>
            <a:ext cx="5940152" cy="417646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TextBox 4"/>
          <p:cNvSpPr txBox="1"/>
          <p:nvPr/>
        </p:nvSpPr>
        <p:spPr>
          <a:xfrm>
            <a:off x="179512" y="3861048"/>
            <a:ext cx="381642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i="1" u="sng" dirty="0" smtClean="0">
                <a:latin typeface="Arial Narrow" pitchFamily="34" charset="0"/>
              </a:rPr>
              <a:t>Не застосовується </a:t>
            </a:r>
            <a:r>
              <a:rPr lang="uk-UA" sz="3200" b="1" i="1" dirty="0" smtClean="0">
                <a:latin typeface="Arial Narrow" pitchFamily="34" charset="0"/>
              </a:rPr>
              <a:t>до осіб, що вчинили злочини у віці  </a:t>
            </a:r>
          </a:p>
          <a:p>
            <a:r>
              <a:rPr lang="uk-UA" sz="3200" b="1" i="1" u="sng" dirty="0" smtClean="0">
                <a:latin typeface="Arial Narrow" pitchFamily="34" charset="0"/>
              </a:rPr>
              <a:t>до 18 років </a:t>
            </a:r>
            <a:r>
              <a:rPr lang="uk-UA" sz="3200" b="1" i="1" dirty="0" smtClean="0">
                <a:latin typeface="Arial Narrow" pitchFamily="34" charset="0"/>
              </a:rPr>
              <a:t>та </a:t>
            </a:r>
            <a:r>
              <a:rPr lang="uk-UA" sz="3200" b="1" i="1" u="sng" dirty="0" smtClean="0">
                <a:latin typeface="Arial Narrow" pitchFamily="34" charset="0"/>
              </a:rPr>
              <a:t>понад 65 рокі</a:t>
            </a:r>
            <a:r>
              <a:rPr lang="uk-UA" sz="3200" b="1" i="1" dirty="0" smtClean="0">
                <a:latin typeface="Arial Narrow" pitchFamily="34" charset="0"/>
              </a:rPr>
              <a:t>в.</a:t>
            </a:r>
            <a:endParaRPr lang="ru-RU" b="1" dirty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755576" y="1628800"/>
            <a:ext cx="4248472" cy="977486"/>
          </a:xfrm>
        </p:spPr>
        <p:txBody>
          <a:bodyPr/>
          <a:lstStyle/>
          <a:p>
            <a:r>
              <a:rPr lang="uk-UA" dirty="0" smtClean="0"/>
              <a:t> 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512064"/>
            <a:ext cx="9396536" cy="777240"/>
          </a:xfrm>
          <a:solidFill>
            <a:schemeClr val="tx1">
              <a:lumMod val="50000"/>
            </a:schemeClr>
          </a:solidFill>
          <a:effectLst>
            <a:softEdge rad="127000"/>
          </a:effectLst>
        </p:spPr>
        <p:txBody>
          <a:bodyPr/>
          <a:lstStyle/>
          <a:p>
            <a:r>
              <a:rPr lang="uk-UA" sz="3600" dirty="0" smtClean="0">
                <a:solidFill>
                  <a:schemeClr val="tx1"/>
                </a:solidFill>
              </a:rPr>
              <a:t>Максимальний строк позбавлення волі в Україні</a:t>
            </a:r>
            <a:endParaRPr lang="ru-RU" sz="3600" dirty="0">
              <a:solidFill>
                <a:schemeClr val="tx1"/>
              </a:solidFill>
            </a:endParaRPr>
          </a:p>
        </p:txBody>
      </p:sp>
      <p:pic>
        <p:nvPicPr>
          <p:cNvPr id="81922" name="Picture 2" descr="http://www.b-port.com/mediafiles/items/2016/03/174479/ccd8cc98dc916431ab2b1c24515b9a29_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4544" y="1268760"/>
            <a:ext cx="4248472" cy="5904656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81924" name="Picture 4" descr="http://img0.reactor.cc/pics/comment/%D0%BF%D0%BE%D0%BB%D0%B8%D1%82%D0%B8%D0%BA%D0%B0-%D0%B1%D1%8E%D0%B4%D0%B6%D0%B5%D1%82-%D0%A0%D0%A4-%D1%82%D1%80%D0%B0%D1%82%D1%8B-1885816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4581128"/>
            <a:ext cx="3854202" cy="2765302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TextBox 3"/>
          <p:cNvSpPr txBox="1"/>
          <p:nvPr/>
        </p:nvSpPr>
        <p:spPr>
          <a:xfrm rot="20007544">
            <a:off x="3337571" y="2195298"/>
            <a:ext cx="548419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9600" b="1" dirty="0" smtClean="0">
                <a:latin typeface="Century Schoolbook" pitchFamily="18" charset="0"/>
              </a:rPr>
              <a:t>15 років</a:t>
            </a:r>
            <a:endParaRPr lang="ru-RU" sz="9600" b="1" dirty="0"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http://auto-ally.ru/pars_docs/refs/41/40503/40503_html_m7c546a8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31232" y="1556792"/>
            <a:ext cx="6912768" cy="482453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467544" y="548680"/>
            <a:ext cx="90730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entury Schoolbook" pitchFamily="18" charset="0"/>
              </a:rPr>
              <a:t>Кримінальна відповідальність неповнолітніх 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04664"/>
            <a:ext cx="9144000" cy="1052513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entury Schoolbook" pitchFamily="18" charset="0"/>
              </a:rPr>
              <a:t>Кримінальна відповідальність неповнолітніх </a:t>
            </a:r>
          </a:p>
        </p:txBody>
      </p:sp>
      <p:sp>
        <p:nvSpPr>
          <p:cNvPr id="112643" name="Rectangle 3"/>
          <p:cNvSpPr>
            <a:spLocks noGrp="1" noChangeArrowheads="1"/>
          </p:cNvSpPr>
          <p:nvPr>
            <p:ph idx="1"/>
          </p:nvPr>
        </p:nvSpPr>
        <p:spPr>
          <a:xfrm>
            <a:off x="0" y="1916832"/>
            <a:ext cx="5076056" cy="4320480"/>
          </a:xfrm>
        </p:spPr>
        <p:txBody>
          <a:bodyPr/>
          <a:lstStyle/>
          <a:p>
            <a:pPr marL="0" indent="0" eaLnBrk="1" hangingPunct="1">
              <a:spcBef>
                <a:spcPts val="0"/>
              </a:spcBef>
              <a:buFont typeface="Wingdings" pitchFamily="2" charset="2"/>
              <a:buNone/>
            </a:pPr>
            <a:r>
              <a:rPr lang="uk-UA" b="1" dirty="0" smtClean="0"/>
              <a:t>Кримінальній відповідальності підлягають особи, </a:t>
            </a:r>
          </a:p>
          <a:p>
            <a:pPr marL="0" indent="0" eaLnBrk="1" hangingPunct="1">
              <a:spcBef>
                <a:spcPts val="0"/>
              </a:spcBef>
              <a:buFont typeface="Wingdings" pitchFamily="2" charset="2"/>
              <a:buNone/>
            </a:pPr>
            <a:r>
              <a:rPr lang="uk-UA" b="1" dirty="0" smtClean="0"/>
              <a:t>яким </a:t>
            </a:r>
            <a:r>
              <a:rPr lang="uk-UA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 вчинення злочину виповнилося </a:t>
            </a:r>
          </a:p>
          <a:p>
            <a:pPr marL="0" indent="0" eaLnBrk="1" hangingPunct="1">
              <a:spcBef>
                <a:spcPts val="0"/>
              </a:spcBef>
              <a:buFont typeface="Wingdings" pitchFamily="2" charset="2"/>
              <a:buNone/>
            </a:pPr>
            <a:r>
              <a:rPr lang="uk-UA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 років</a:t>
            </a:r>
            <a:r>
              <a:rPr lang="uk-UA" b="1" dirty="0" smtClean="0">
                <a:solidFill>
                  <a:schemeClr val="bg1"/>
                </a:solidFill>
              </a:rPr>
              <a:t>. </a:t>
            </a:r>
            <a:endParaRPr lang="en-US" b="1" dirty="0" smtClean="0">
              <a:solidFill>
                <a:schemeClr val="bg1"/>
              </a:solidFill>
            </a:endParaRPr>
          </a:p>
          <a:p>
            <a:pPr marL="0" indent="0" algn="ctr" eaLnBrk="1" hangingPunct="1">
              <a:spcBef>
                <a:spcPts val="0"/>
              </a:spcBef>
              <a:buFont typeface="Wingdings" pitchFamily="2" charset="2"/>
              <a:buNone/>
            </a:pPr>
            <a:endParaRPr lang="en-US" dirty="0" smtClean="0"/>
          </a:p>
          <a:p>
            <a:pPr marL="0" indent="0" eaLnBrk="1" hangingPunct="1">
              <a:spcBef>
                <a:spcPts val="0"/>
              </a:spcBef>
              <a:buFont typeface="Wingdings" pitchFamily="2" charset="2"/>
              <a:buNone/>
            </a:pPr>
            <a:r>
              <a:rPr lang="uk-UA" sz="2400" b="1" i="1" dirty="0" smtClean="0"/>
              <a:t>Вчинення злочину неповнолітнім </a:t>
            </a:r>
            <a:r>
              <a:rPr lang="en-US" sz="2400" b="1" i="1" dirty="0" smtClean="0"/>
              <a:t>є</a:t>
            </a:r>
            <a:r>
              <a:rPr lang="uk-UA" sz="2400" b="1" i="1" dirty="0" smtClean="0"/>
              <a:t> обставиною, що пом'якшує відповідальність.</a:t>
            </a:r>
            <a:r>
              <a:rPr lang="uk-UA" dirty="0" smtClean="0"/>
              <a:t/>
            </a:r>
            <a:br>
              <a:rPr lang="uk-UA" dirty="0" smtClean="0"/>
            </a:br>
            <a:endParaRPr lang="uk-UA" dirty="0" smtClean="0"/>
          </a:p>
        </p:txBody>
      </p:sp>
      <p:pic>
        <p:nvPicPr>
          <p:cNvPr id="4" name="Picture 16" descr="http://www.litsa.com.ua/i/old/2011/7/25/na-gorodskih-plyazhah-nesovershennoletnie-voruyut-sumk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1196752"/>
            <a:ext cx="3559671" cy="4902697"/>
          </a:xfrm>
          <a:prstGeom prst="rect">
            <a:avLst/>
          </a:prstGeom>
          <a:noFill/>
        </p:spPr>
      </p:pic>
      <p:sp>
        <p:nvSpPr>
          <p:cNvPr id="5" name="Овал 4"/>
          <p:cNvSpPr/>
          <p:nvPr/>
        </p:nvSpPr>
        <p:spPr>
          <a:xfrm>
            <a:off x="4427984" y="1556792"/>
            <a:ext cx="1368152" cy="38164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4788024" y="5661248"/>
            <a:ext cx="698376" cy="914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484313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Century Schoolbook" pitchFamily="18" charset="0"/>
              </a:rPr>
              <a:t>Особи, які вчинили злочин </a:t>
            </a:r>
            <a:r>
              <a:rPr lang="uk-UA" sz="2800" b="1" u="sng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Century Schoolbook" pitchFamily="18" charset="0"/>
              </a:rPr>
              <a:t>у віці від 14 до 16 років</a:t>
            </a:r>
            <a:r>
              <a:rPr lang="uk-UA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Century Schoolbook" pitchFamily="18" charset="0"/>
              </a:rPr>
              <a:t>, </a:t>
            </a:r>
            <a:r>
              <a:rPr lang="uk-UA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Century Schoolbook" pitchFamily="18" charset="0"/>
              </a:rPr>
              <a:t>підлягають кримінальній відповідальності </a:t>
            </a:r>
            <a:r>
              <a:rPr lang="uk-UA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Century Schoolbook" pitchFamily="18" charset="0"/>
              </a:rPr>
              <a:t> за</a:t>
            </a:r>
            <a:r>
              <a: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Century Schoolbook" pitchFamily="18" charset="0"/>
              </a:rPr>
              <a:t>:</a:t>
            </a:r>
            <a:endParaRPr lang="uk-UA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  <a:latin typeface="Century Schoolbook" pitchFamily="18" charset="0"/>
            </a:endParaRPr>
          </a:p>
        </p:txBody>
      </p:sp>
      <p:pic>
        <p:nvPicPr>
          <p:cNvPr id="4" name="Picture 2" descr="http://exzk.ru/exzk.ru/pics/%D0%BC%D0%B0%D0%BB%D0%BE%D0%BB%D0%B5%D1%82%D0%BD%D0%B8%D0%B5-%D0%BF%D1%80%D0%B5%D1%81%D1%82%D1%83%D0%BF%D0%BD%D0%B8%D0%BA%D0%B8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936" y="1052736"/>
            <a:ext cx="5328592" cy="3528392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25955" name="Rectangle 3"/>
          <p:cNvSpPr>
            <a:spLocks noGrp="1" noChangeArrowheads="1"/>
          </p:cNvSpPr>
          <p:nvPr>
            <p:ph idx="1"/>
          </p:nvPr>
        </p:nvSpPr>
        <p:spPr>
          <a:xfrm>
            <a:off x="0" y="1772816"/>
            <a:ext cx="7848549" cy="4320480"/>
          </a:xfrm>
          <a:prstGeom prst="snip1Rect">
            <a:avLst>
              <a:gd name="adj" fmla="val 27295"/>
            </a:avLst>
          </a:prstGeom>
          <a:ln>
            <a:noFill/>
          </a:ln>
        </p:spPr>
        <p:txBody>
          <a:bodyPr>
            <a:normAutofit fontScale="77500" lnSpcReduction="20000"/>
          </a:bodyPr>
          <a:lstStyle/>
          <a:p>
            <a:pPr marL="365760" indent="-256032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uk-UA" b="1" dirty="0"/>
              <a:t>вбивство, </a:t>
            </a:r>
            <a:endParaRPr lang="en-US" b="1" dirty="0"/>
          </a:p>
          <a:p>
            <a:pPr marL="365760" indent="-256032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uk-UA" b="1" dirty="0"/>
              <a:t>навмисне заподіяння </a:t>
            </a:r>
            <a:r>
              <a:rPr lang="uk-UA" b="1" dirty="0" smtClean="0"/>
              <a:t>тілесних</a:t>
            </a:r>
          </a:p>
          <a:p>
            <a:pPr marL="365760" indent="-256032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uk-UA" b="1" dirty="0" smtClean="0"/>
              <a:t>	ушкоджень</a:t>
            </a:r>
            <a:r>
              <a:rPr lang="uk-UA" b="1" dirty="0"/>
              <a:t>, що </a:t>
            </a:r>
            <a:r>
              <a:rPr lang="uk-UA" b="1" dirty="0" smtClean="0"/>
              <a:t>спричинили</a:t>
            </a:r>
          </a:p>
          <a:p>
            <a:pPr marL="365760" indent="-256032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uk-UA" b="1" dirty="0" smtClean="0"/>
              <a:t>	пошкодження </a:t>
            </a:r>
            <a:r>
              <a:rPr lang="uk-UA" b="1" dirty="0"/>
              <a:t>здоров'я, </a:t>
            </a:r>
            <a:endParaRPr lang="en-US" b="1" dirty="0"/>
          </a:p>
          <a:p>
            <a:pPr marL="365760" indent="-256032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uk-UA" b="1" dirty="0"/>
              <a:t>зґвалтування, </a:t>
            </a:r>
            <a:endParaRPr lang="en-US" b="1" dirty="0"/>
          </a:p>
          <a:p>
            <a:pPr marL="365760" indent="-256032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uk-UA" b="1" dirty="0"/>
              <a:t>крадіжку, розбій, злісне чи </a:t>
            </a:r>
            <a:endParaRPr lang="uk-UA" b="1" dirty="0" smtClean="0"/>
          </a:p>
          <a:p>
            <a:pPr marL="365760" indent="-256032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uk-UA" b="1" dirty="0" smtClean="0"/>
              <a:t>	особливо </a:t>
            </a:r>
            <a:r>
              <a:rPr lang="uk-UA" b="1" dirty="0"/>
              <a:t>злісне хуліганство,</a:t>
            </a:r>
            <a:endParaRPr lang="en-US" b="1" dirty="0"/>
          </a:p>
          <a:p>
            <a:pPr marL="365760" indent="-256032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uk-UA" b="1" dirty="0"/>
              <a:t>умисне знищення чи пошкодження державного, колективного майна чи індивідуального майна громадян, що спричинили тяжкі наслідки,  </a:t>
            </a:r>
            <a:endParaRPr lang="en-US" b="1" dirty="0"/>
          </a:p>
          <a:p>
            <a:pPr marL="365760" indent="-256032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uk-UA" b="1" dirty="0" smtClean="0"/>
              <a:t>навмисні </a:t>
            </a:r>
            <a:r>
              <a:rPr lang="uk-UA" b="1" dirty="0"/>
              <a:t>дії, які можуть викликати аварію поїзда.</a:t>
            </a:r>
            <a:r>
              <a:rPr lang="uk-UA" dirty="0"/>
              <a:t/>
            </a:r>
            <a:br>
              <a:rPr lang="uk-UA" dirty="0"/>
            </a:br>
            <a:endParaRPr lang="uk-UA" dirty="0"/>
          </a:p>
        </p:txBody>
      </p:sp>
      <p:sp>
        <p:nvSpPr>
          <p:cNvPr id="5" name="Овал 4"/>
          <p:cNvSpPr/>
          <p:nvPr/>
        </p:nvSpPr>
        <p:spPr>
          <a:xfrm>
            <a:off x="7956376" y="5877272"/>
            <a:ext cx="576064" cy="62636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7740352" y="3573016"/>
            <a:ext cx="914400" cy="208823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низ 6"/>
          <p:cNvSpPr/>
          <p:nvPr/>
        </p:nvSpPr>
        <p:spPr>
          <a:xfrm>
            <a:off x="2699792" y="1484784"/>
            <a:ext cx="700656" cy="1152128"/>
          </a:xfrm>
          <a:prstGeom prst="downArrow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4" descr="http://radio-serov.ru/sites/default/files/img-news/sida-et-hepatite-c-6-fois-plus-de-malades-dans-les-prison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980728"/>
            <a:ext cx="8568952" cy="5688632"/>
          </a:xfrm>
          <a:prstGeom prst="rect">
            <a:avLst/>
          </a:prstGeom>
          <a:noFill/>
        </p:spPr>
      </p:pic>
      <p:sp>
        <p:nvSpPr>
          <p:cNvPr id="563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536" y="0"/>
            <a:ext cx="8208912" cy="1116012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ru-RU" sz="540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Дані</a:t>
            </a:r>
            <a:r>
              <a:rPr lang="ru-RU" sz="540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статистики…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23528" y="1268760"/>
            <a:ext cx="4032448" cy="4824537"/>
          </a:xfrm>
        </p:spPr>
        <p:txBody>
          <a:bodyPr/>
          <a:lstStyle/>
          <a:p>
            <a:pPr marL="742950" lvl="1" indent="-285750" eaLnBrk="1" hangingPunct="1">
              <a:buFont typeface="Wingdings 2" pitchFamily="18" charset="2"/>
              <a:buNone/>
              <a:defRPr/>
            </a:pPr>
            <a:r>
              <a:rPr lang="ru-RU" sz="3200" dirty="0" smtClean="0">
                <a:solidFill>
                  <a:srgbClr val="00081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</a:t>
            </a:r>
          </a:p>
          <a:p>
            <a:pPr marL="90488" indent="449263" eaLnBrk="1" hangingPunct="1">
              <a:buFont typeface="Wingdings 2" pitchFamily="18" charset="2"/>
              <a:buChar char="¡"/>
              <a:defRPr/>
            </a:pPr>
            <a:r>
              <a:rPr lang="ru-RU" dirty="0" smtClean="0">
                <a:solidFill>
                  <a:srgbClr val="00081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На </a:t>
            </a:r>
            <a:r>
              <a:rPr lang="ru-RU" dirty="0" err="1" smtClean="0">
                <a:solidFill>
                  <a:srgbClr val="00081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обліку</a:t>
            </a:r>
            <a:r>
              <a:rPr lang="ru-RU" dirty="0" smtClean="0">
                <a:solidFill>
                  <a:srgbClr val="00081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в </a:t>
            </a:r>
            <a:r>
              <a:rPr lang="ru-RU" dirty="0" err="1" smtClean="0">
                <a:solidFill>
                  <a:srgbClr val="00081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поліції</a:t>
            </a:r>
            <a:r>
              <a:rPr lang="ru-RU" dirty="0" smtClean="0">
                <a:solidFill>
                  <a:srgbClr val="00081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– </a:t>
            </a:r>
          </a:p>
          <a:p>
            <a:pPr marL="90488" indent="449263" eaLnBrk="1" hangingPunct="1">
              <a:buFont typeface="Wingdings 2" pitchFamily="18" charset="2"/>
              <a:buNone/>
              <a:defRPr/>
            </a:pPr>
            <a:r>
              <a:rPr lang="ru-RU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527 тис</a:t>
            </a:r>
            <a:r>
              <a:rPr lang="ru-RU" dirty="0" smtClean="0">
                <a:solidFill>
                  <a:srgbClr val="00081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. </a:t>
            </a:r>
            <a:r>
              <a:rPr lang="ru-RU" dirty="0" err="1" smtClean="0">
                <a:solidFill>
                  <a:srgbClr val="00081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підлітків</a:t>
            </a:r>
            <a:r>
              <a:rPr lang="ru-RU" dirty="0" smtClean="0">
                <a:solidFill>
                  <a:srgbClr val="00081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. </a:t>
            </a:r>
          </a:p>
          <a:p>
            <a:pPr marL="90488" indent="449263" eaLnBrk="1" hangingPunct="1">
              <a:buFont typeface="Wingdings 2" pitchFamily="18" charset="2"/>
              <a:buChar char="¡"/>
              <a:defRPr/>
            </a:pPr>
            <a:r>
              <a:rPr lang="uk-UA" dirty="0" smtClean="0">
                <a:solidFill>
                  <a:srgbClr val="00081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Засуджено </a:t>
            </a:r>
            <a:r>
              <a:rPr lang="uk-UA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100 тис.</a:t>
            </a:r>
          </a:p>
          <a:p>
            <a:pPr marL="90488" indent="449263" eaLnBrk="1" hangingPunct="1">
              <a:buFont typeface="Wingdings 2" pitchFamily="18" charset="2"/>
              <a:buNone/>
              <a:defRPr/>
            </a:pPr>
            <a:r>
              <a:rPr lang="uk-UA" dirty="0" smtClean="0">
                <a:solidFill>
                  <a:srgbClr val="00081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підлітків.</a:t>
            </a:r>
            <a:endParaRPr lang="ru-RU" dirty="0" smtClean="0">
              <a:solidFill>
                <a:srgbClr val="00081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  <a:p>
            <a:pPr marL="90488" indent="449263" eaLnBrk="1" hangingPunct="1">
              <a:buFont typeface="Wingdings 2" pitchFamily="18" charset="2"/>
              <a:buChar char="¡"/>
              <a:defRPr/>
            </a:pPr>
            <a:r>
              <a:rPr lang="uk-UA" dirty="0" smtClean="0">
                <a:solidFill>
                  <a:srgbClr val="00081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На </a:t>
            </a:r>
            <a:r>
              <a:rPr lang="uk-UA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10 тис.</a:t>
            </a:r>
          </a:p>
          <a:p>
            <a:pPr marL="90488" indent="449263" eaLnBrk="1" hangingPunct="1">
              <a:buFont typeface="Wingdings 2" pitchFamily="18" charset="2"/>
              <a:buNone/>
              <a:defRPr/>
            </a:pPr>
            <a:r>
              <a:rPr lang="uk-UA" dirty="0" smtClean="0">
                <a:solidFill>
                  <a:srgbClr val="00081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неповнолітніх</a:t>
            </a:r>
          </a:p>
          <a:p>
            <a:pPr marL="90488" indent="449263" eaLnBrk="1" hangingPunct="1">
              <a:buFont typeface="Wingdings 2" pitchFamily="18" charset="2"/>
              <a:buNone/>
              <a:defRPr/>
            </a:pPr>
            <a:r>
              <a:rPr lang="uk-UA" dirty="0" smtClean="0">
                <a:solidFill>
                  <a:srgbClr val="00081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припадає </a:t>
            </a:r>
            <a:r>
              <a:rPr lang="uk-UA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129 </a:t>
            </a:r>
          </a:p>
          <a:p>
            <a:pPr marL="90488" indent="449263" eaLnBrk="1" hangingPunct="1">
              <a:buFont typeface="Wingdings 2" pitchFamily="18" charset="2"/>
              <a:buNone/>
              <a:defRPr/>
            </a:pPr>
            <a:r>
              <a:rPr lang="uk-UA" dirty="0" smtClean="0">
                <a:solidFill>
                  <a:srgbClr val="00081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правопорушень.</a:t>
            </a:r>
            <a:endParaRPr lang="ru-RU" dirty="0" smtClean="0">
              <a:solidFill>
                <a:srgbClr val="00081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  <a:p>
            <a:pPr marL="90488" indent="449263" eaLnBrk="1" hangingPunct="1">
              <a:buFont typeface="Wingdings 2" pitchFamily="18" charset="2"/>
              <a:buNone/>
              <a:defRPr/>
            </a:pPr>
            <a:endParaRPr lang="ru-RU" sz="4000" dirty="0" smtClean="0"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0" y="274638"/>
            <a:ext cx="8686800" cy="633412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uk-UA" sz="44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charset="0"/>
              </a:rPr>
              <a:t>П</a:t>
            </a:r>
            <a:r>
              <a:rPr lang="uk-UA" sz="44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ричини дитячої злочинності</a:t>
            </a:r>
            <a:endParaRPr lang="ru-RU" sz="4400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81251" name="Rectangle 3"/>
          <p:cNvSpPr>
            <a:spLocks noGrp="1"/>
          </p:cNvSpPr>
          <p:nvPr>
            <p:ph type="body" idx="4294967295"/>
          </p:nvPr>
        </p:nvSpPr>
        <p:spPr>
          <a:xfrm>
            <a:off x="0" y="836613"/>
            <a:ext cx="8604250" cy="5832475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uk-UA" sz="4000" b="1" smtClean="0">
                <a:latin typeface="Arial" pitchFamily="34" charset="0"/>
              </a:rPr>
              <a:t>  Негативний вплив сім</a:t>
            </a:r>
            <a:r>
              <a:rPr lang="en-US" sz="4000" b="1" smtClean="0">
                <a:latin typeface="Arial" pitchFamily="34" charset="0"/>
              </a:rPr>
              <a:t>’</a:t>
            </a:r>
            <a:r>
              <a:rPr lang="uk-UA" sz="4000" b="1" smtClean="0">
                <a:latin typeface="Arial" pitchFamily="34" charset="0"/>
              </a:rPr>
              <a:t>ї – </a:t>
            </a:r>
            <a:r>
              <a:rPr lang="uk-UA" sz="5400" b="1" smtClean="0">
                <a:solidFill>
                  <a:srgbClr val="CC0000"/>
                </a:solidFill>
                <a:latin typeface="Arial" pitchFamily="34" charset="0"/>
              </a:rPr>
              <a:t>25%</a:t>
            </a:r>
            <a:r>
              <a:rPr lang="uk-UA" sz="5400" smtClean="0">
                <a:solidFill>
                  <a:srgbClr val="CC0000"/>
                </a:solidFill>
                <a:latin typeface="Arial" pitchFamily="34" charset="0"/>
              </a:rPr>
              <a:t> </a:t>
            </a:r>
            <a:endParaRPr lang="uk-UA" sz="4000" b="1" smtClean="0">
              <a:latin typeface="Arial" pitchFamily="34" charset="0"/>
            </a:endParaRPr>
          </a:p>
          <a:p>
            <a:pPr>
              <a:buFont typeface="Wingdings 2" pitchFamily="18" charset="2"/>
              <a:buNone/>
            </a:pPr>
            <a:r>
              <a:rPr lang="uk-UA" sz="4000" b="1" smtClean="0">
                <a:latin typeface="Arial" pitchFamily="34" charset="0"/>
              </a:rPr>
              <a:t>                                            </a:t>
            </a:r>
            <a:r>
              <a:rPr lang="en-US" sz="4000" b="1" smtClean="0">
                <a:latin typeface="Arial" pitchFamily="34" charset="0"/>
              </a:rPr>
              <a:t>    </a:t>
            </a:r>
            <a:r>
              <a:rPr lang="en-US" sz="5400" b="1" smtClean="0">
                <a:solidFill>
                  <a:srgbClr val="CC0000"/>
                </a:solidFill>
                <a:latin typeface="Arial" pitchFamily="34" charset="0"/>
              </a:rPr>
              <a:t> </a:t>
            </a:r>
            <a:r>
              <a:rPr lang="uk-UA" sz="5400" smtClean="0">
                <a:solidFill>
                  <a:srgbClr val="CC0000"/>
                </a:solidFill>
                <a:latin typeface="Arial" pitchFamily="34" charset="0"/>
              </a:rPr>
              <a:t>  </a:t>
            </a:r>
          </a:p>
          <a:p>
            <a:pPr>
              <a:buFont typeface="Wingdings 2" pitchFamily="18" charset="2"/>
              <a:buNone/>
            </a:pPr>
            <a:endParaRPr lang="uk-UA" sz="5400" smtClean="0">
              <a:solidFill>
                <a:srgbClr val="CC0000"/>
              </a:solidFill>
              <a:latin typeface="Arial" pitchFamily="34" charset="0"/>
            </a:endParaRPr>
          </a:p>
          <a:p>
            <a:endParaRPr lang="uk-UA" sz="4000" smtClean="0">
              <a:latin typeface="Arial" pitchFamily="34" charset="0"/>
            </a:endParaRPr>
          </a:p>
          <a:p>
            <a:endParaRPr lang="uk-UA" sz="4000" smtClean="0">
              <a:latin typeface="Arial" pitchFamily="34" charset="0"/>
            </a:endParaRPr>
          </a:p>
          <a:p>
            <a:endParaRPr lang="uk-UA" smtClean="0">
              <a:latin typeface="Arial" pitchFamily="34" charset="0"/>
            </a:endParaRPr>
          </a:p>
          <a:p>
            <a:endParaRPr lang="ru-RU" smtClean="0">
              <a:latin typeface="Arial" pitchFamily="34" charset="0"/>
            </a:endParaRPr>
          </a:p>
        </p:txBody>
      </p:sp>
      <p:pic>
        <p:nvPicPr>
          <p:cNvPr id="181254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1946275"/>
            <a:ext cx="6696471" cy="4363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2"/>
          <p:cNvSpPr>
            <a:spLocks noGrp="1"/>
          </p:cNvSpPr>
          <p:nvPr>
            <p:ph type="title"/>
          </p:nvPr>
        </p:nvSpPr>
        <p:spPr bwMode="auto">
          <a:xfrm>
            <a:off x="-1" y="116632"/>
            <a:ext cx="8604449" cy="2592287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l">
              <a:tabLst>
                <a:tab pos="1800225" algn="l"/>
              </a:tabLst>
              <a:defRPr/>
            </a:pPr>
            <a:r>
              <a:rPr lang="uk-UA" sz="480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Вплив негативної </a:t>
            </a:r>
            <a:br>
              <a:rPr lang="uk-UA" sz="4800" dirty="0" smtClean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lang="uk-UA" sz="480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компанії</a:t>
            </a:r>
            <a:r>
              <a:rPr lang="en-US" sz="48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  <a:r>
              <a:rPr lang="uk-UA" sz="480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-</a:t>
            </a:r>
            <a:r>
              <a:rPr lang="uk-UA" sz="440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           </a:t>
            </a:r>
            <a:br>
              <a:rPr lang="uk-UA" sz="4400" dirty="0" smtClean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lang="uk-UA" sz="440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            </a:t>
            </a:r>
            <a:r>
              <a:rPr lang="uk-UA" sz="4400" dirty="0" smtClean="0">
                <a:ln>
                  <a:noFill/>
                </a:ln>
                <a:solidFill>
                  <a:srgbClr val="CC0000"/>
                </a:solidFill>
                <a:effectLst/>
              </a:rPr>
              <a:t>39%</a:t>
            </a:r>
            <a:br>
              <a:rPr lang="uk-UA" sz="4400" dirty="0" smtClean="0">
                <a:ln>
                  <a:noFill/>
                </a:ln>
                <a:solidFill>
                  <a:srgbClr val="CC0000"/>
                </a:solidFill>
                <a:effectLst/>
              </a:rPr>
            </a:br>
            <a:endParaRPr lang="ru-RU" sz="4400" dirty="0" smtClean="0">
              <a:ln>
                <a:noFill/>
              </a:ln>
              <a:solidFill>
                <a:srgbClr val="CC0000"/>
              </a:solidFill>
              <a:effectLst/>
            </a:endParaRPr>
          </a:p>
        </p:txBody>
      </p:sp>
      <p:sp>
        <p:nvSpPr>
          <p:cNvPr id="197636" name="Rectangle 4"/>
          <p:cNvSpPr>
            <a:spLocks noChangeArrowheads="1"/>
          </p:cNvSpPr>
          <p:nvPr/>
        </p:nvSpPr>
        <p:spPr bwMode="auto">
          <a:xfrm>
            <a:off x="-1549400" y="3789363"/>
            <a:ext cx="6337300" cy="2433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lvl="4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1F5E"/>
              </a:buClr>
              <a:buSzPct val="65000"/>
              <a:buFont typeface="Wingdings 2" pitchFamily="18" charset="2"/>
              <a:buNone/>
              <a:tabLst>
                <a:tab pos="4122738" algn="l"/>
              </a:tabLst>
            </a:pPr>
            <a:r>
              <a:rPr lang="uk-UA" sz="4800" b="1" smtClean="0">
                <a:solidFill>
                  <a:srgbClr val="002060"/>
                </a:solidFill>
                <a:latin typeface="Arial" pitchFamily="34" charset="0"/>
              </a:rPr>
              <a:t>Матеріальні труднощі – </a:t>
            </a:r>
          </a:p>
          <a:p>
            <a:pPr lvl="4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1F5E"/>
              </a:buClr>
              <a:buSzPct val="65000"/>
              <a:buFont typeface="Wingdings 2" pitchFamily="18" charset="2"/>
              <a:buNone/>
              <a:tabLst>
                <a:tab pos="4122738" algn="l"/>
              </a:tabLst>
            </a:pPr>
            <a:r>
              <a:rPr lang="uk-UA" sz="4800" b="1" smtClean="0">
                <a:solidFill>
                  <a:srgbClr val="002060"/>
                </a:solidFill>
                <a:latin typeface="Arial" pitchFamily="34" charset="0"/>
              </a:rPr>
              <a:t>               </a:t>
            </a:r>
            <a:r>
              <a:rPr lang="uk-UA" sz="4800" b="1" smtClean="0">
                <a:solidFill>
                  <a:srgbClr val="CC0000"/>
                </a:solidFill>
                <a:latin typeface="Arial" pitchFamily="34" charset="0"/>
              </a:rPr>
              <a:t>17%</a:t>
            </a:r>
          </a:p>
        </p:txBody>
      </p:sp>
      <p:pic>
        <p:nvPicPr>
          <p:cNvPr id="19763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3645023"/>
            <a:ext cx="4320158" cy="2966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97638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404664"/>
            <a:ext cx="4105275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Rectangle 2"/>
          <p:cNvSpPr>
            <a:spLocks noGrp="1"/>
          </p:cNvSpPr>
          <p:nvPr>
            <p:ph type="title"/>
          </p:nvPr>
        </p:nvSpPr>
        <p:spPr bwMode="auto">
          <a:xfrm>
            <a:off x="539750" y="274638"/>
            <a:ext cx="8147050" cy="633412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uk-UA" sz="4900" smtClean="0">
                <a:ln>
                  <a:noFill/>
                </a:ln>
                <a:solidFill>
                  <a:schemeClr val="tx1"/>
                </a:solidFill>
                <a:effectLst/>
              </a:rPr>
              <a:t>  </a:t>
            </a:r>
            <a:br>
              <a:rPr lang="uk-UA" sz="4900" smtClean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lang="ru-RU" sz="490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9219" name="Rectangle 3"/>
          <p:cNvSpPr>
            <a:spLocks noGrp="1"/>
          </p:cNvSpPr>
          <p:nvPr>
            <p:ph type="body" idx="1"/>
          </p:nvPr>
        </p:nvSpPr>
        <p:spPr>
          <a:xfrm>
            <a:off x="250825" y="260350"/>
            <a:ext cx="8435975" cy="6048375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uk-UA" sz="4000" b="1" dirty="0" smtClean="0">
                <a:solidFill>
                  <a:srgbClr val="CC0000"/>
                </a:solidFill>
                <a:latin typeface="Arial" pitchFamily="34" charset="0"/>
              </a:rPr>
              <a:t> </a:t>
            </a:r>
            <a:r>
              <a:rPr lang="en-US" sz="4000" b="1" dirty="0" smtClean="0">
                <a:solidFill>
                  <a:srgbClr val="CC0000"/>
                </a:solidFill>
                <a:latin typeface="Arial" pitchFamily="34" charset="0"/>
              </a:rPr>
              <a:t> </a:t>
            </a:r>
            <a:r>
              <a:rPr lang="uk-UA" sz="4900" b="1" dirty="0" smtClean="0">
                <a:latin typeface="Arial" pitchFamily="34" charset="0"/>
              </a:rPr>
              <a:t>Безкарність – </a:t>
            </a:r>
            <a:r>
              <a:rPr lang="uk-UA" sz="4900" b="1" dirty="0" smtClean="0">
                <a:solidFill>
                  <a:srgbClr val="CC0000"/>
                </a:solidFill>
                <a:latin typeface="Arial" pitchFamily="34" charset="0"/>
              </a:rPr>
              <a:t>19%</a:t>
            </a:r>
            <a:endParaRPr lang="ru-RU" sz="4900" b="1" dirty="0" smtClean="0">
              <a:solidFill>
                <a:srgbClr val="CC0000"/>
              </a:solidFill>
              <a:latin typeface="Arial" pitchFamily="34" charset="0"/>
            </a:endParaRPr>
          </a:p>
        </p:txBody>
      </p:sp>
      <p:pic>
        <p:nvPicPr>
          <p:cNvPr id="9220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1341438"/>
            <a:ext cx="7620000" cy="507682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/>
          </p:cNvSpPr>
          <p:nvPr>
            <p:ph type="title"/>
          </p:nvPr>
        </p:nvSpPr>
        <p:spPr bwMode="auto">
          <a:xfrm>
            <a:off x="539750" y="274638"/>
            <a:ext cx="8147050" cy="633412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uk-UA" sz="4900" smtClean="0">
                <a:ln>
                  <a:noFill/>
                </a:ln>
                <a:solidFill>
                  <a:schemeClr val="tx1"/>
                </a:solidFill>
                <a:effectLst/>
              </a:rPr>
              <a:t>  </a:t>
            </a:r>
            <a:br>
              <a:rPr lang="uk-UA" sz="4900" smtClean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lang="ru-RU" sz="490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189443" name="Rectangle 3"/>
          <p:cNvSpPr>
            <a:spLocks noGrp="1"/>
          </p:cNvSpPr>
          <p:nvPr>
            <p:ph type="body" idx="1"/>
          </p:nvPr>
        </p:nvSpPr>
        <p:spPr>
          <a:xfrm>
            <a:off x="-973138" y="0"/>
            <a:ext cx="10514013" cy="1700213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uk-UA" sz="4000" b="1" smtClean="0">
                <a:latin typeface="Arial" pitchFamily="34" charset="0"/>
              </a:rPr>
              <a:t>Вживання алкоголю,</a:t>
            </a:r>
          </a:p>
          <a:p>
            <a:pPr algn="ctr">
              <a:buFont typeface="Wingdings 2" pitchFamily="18" charset="2"/>
              <a:buNone/>
            </a:pPr>
            <a:r>
              <a:rPr lang="uk-UA" sz="4000" b="1" smtClean="0">
                <a:latin typeface="Arial" pitchFamily="34" charset="0"/>
              </a:rPr>
              <a:t>наркотиків </a:t>
            </a:r>
            <a:r>
              <a:rPr lang="en-US" sz="4000" b="1" smtClean="0">
                <a:latin typeface="Arial" pitchFamily="34" charset="0"/>
              </a:rPr>
              <a:t> </a:t>
            </a:r>
            <a:endParaRPr lang="ru-RU" sz="4000" smtClean="0">
              <a:latin typeface="Arial" pitchFamily="34" charset="0"/>
            </a:endParaRPr>
          </a:p>
        </p:txBody>
      </p:sp>
      <p:pic>
        <p:nvPicPr>
          <p:cNvPr id="28677" name="Picture 5" descr="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1628775"/>
            <a:ext cx="3651250" cy="367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9448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3" y="2492375"/>
            <a:ext cx="4248150" cy="394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Прямоугольник 1"/>
          <p:cNvSpPr>
            <a:spLocks noChangeArrowheads="1"/>
          </p:cNvSpPr>
          <p:nvPr/>
        </p:nvSpPr>
        <p:spPr bwMode="auto">
          <a:xfrm>
            <a:off x="251520" y="0"/>
            <a:ext cx="8892480" cy="6617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3200" i="1" dirty="0" smtClean="0">
              <a:solidFill>
                <a:srgbClr val="002060"/>
              </a:solidFill>
              <a:latin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uk-UA" sz="3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Невтішна статистика:</a:t>
            </a:r>
            <a:endParaRPr lang="uk-UA" sz="1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uk-UA" sz="2000" dirty="0" smtClean="0">
                <a:solidFill>
                  <a:schemeClr val="bg1"/>
                </a:solidFill>
                <a:latin typeface="Arial" pitchFamily="34" charset="0"/>
              </a:rPr>
              <a:t> Упродовж 2014 року неповнолітніми або за їх участю скоєно </a:t>
            </a:r>
            <a:r>
              <a:rPr lang="uk-UA" sz="2000" b="1" dirty="0" smtClean="0">
                <a:solidFill>
                  <a:srgbClr val="0070C0"/>
                </a:solidFill>
                <a:latin typeface="Arial" pitchFamily="34" charset="0"/>
              </a:rPr>
              <a:t>14 238 </a:t>
            </a:r>
            <a:r>
              <a:rPr lang="uk-UA" sz="2000" dirty="0" smtClean="0">
                <a:solidFill>
                  <a:schemeClr val="bg1"/>
                </a:solidFill>
                <a:latin typeface="Arial" pitchFamily="34" charset="0"/>
              </a:rPr>
              <a:t>злочинів.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uk-UA" sz="2000" dirty="0" smtClean="0">
                <a:solidFill>
                  <a:schemeClr val="bg1"/>
                </a:solidFill>
                <a:latin typeface="Arial" pitchFamily="34" charset="0"/>
              </a:rPr>
              <a:t> Щодня підлітки в Україні вчиняють понад </a:t>
            </a:r>
            <a:r>
              <a:rPr lang="uk-UA" sz="2000" b="1" dirty="0" smtClean="0">
                <a:solidFill>
                  <a:srgbClr val="0070C0"/>
                </a:solidFill>
                <a:latin typeface="Arial" pitchFamily="34" charset="0"/>
              </a:rPr>
              <a:t>100 злочинів</a:t>
            </a:r>
            <a:r>
              <a:rPr lang="uk-UA" sz="2000" dirty="0" smtClean="0">
                <a:solidFill>
                  <a:schemeClr val="bg1"/>
                </a:solidFill>
                <a:latin typeface="Arial" pitchFamily="34" charset="0"/>
              </a:rPr>
              <a:t>, у тому числі 1 вбивство або злочин із заподіянням тяжких тілесних ушкоджень,  2-3 розбійні напади, 8 пограбувань, 70 крадіжок приватного та державного майна.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uk-UA" sz="2000" dirty="0" smtClean="0">
                <a:solidFill>
                  <a:schemeClr val="bg1"/>
                </a:solidFill>
                <a:latin typeface="Arial" pitchFamily="34" charset="0"/>
              </a:rPr>
              <a:t> Стосовно дітей учинено </a:t>
            </a:r>
            <a:r>
              <a:rPr lang="uk-UA" sz="2000" b="1" dirty="0" smtClean="0">
                <a:solidFill>
                  <a:srgbClr val="0070C0"/>
                </a:solidFill>
                <a:latin typeface="Arial" pitchFamily="34" charset="0"/>
              </a:rPr>
              <a:t>9 677 злочинів</a:t>
            </a:r>
            <a:r>
              <a:rPr lang="uk-UA" sz="2000" dirty="0" smtClean="0">
                <a:solidFill>
                  <a:schemeClr val="bg1"/>
                </a:solidFill>
                <a:latin typeface="Arial" pitchFamily="34" charset="0"/>
              </a:rPr>
              <a:t>, у тому числі </a:t>
            </a:r>
            <a:r>
              <a:rPr lang="uk-UA" sz="2000" b="1" dirty="0" smtClean="0">
                <a:solidFill>
                  <a:srgbClr val="0070C0"/>
                </a:solidFill>
                <a:latin typeface="Arial" pitchFamily="34" charset="0"/>
              </a:rPr>
              <a:t>2 885 </a:t>
            </a:r>
            <a:r>
              <a:rPr lang="uk-UA" sz="2000" dirty="0" smtClean="0">
                <a:solidFill>
                  <a:schemeClr val="bg1"/>
                </a:solidFill>
                <a:latin typeface="Arial" pitchFamily="34" charset="0"/>
              </a:rPr>
              <a:t>- тяжких та особливо тяжких. Від протиправних діянь потерпіло </a:t>
            </a:r>
            <a:r>
              <a:rPr lang="uk-UA" sz="2000" b="1" dirty="0" smtClean="0">
                <a:solidFill>
                  <a:srgbClr val="0070C0"/>
                </a:solidFill>
                <a:latin typeface="Arial" pitchFamily="34" charset="0"/>
              </a:rPr>
              <a:t>10 590 дітей</a:t>
            </a:r>
            <a:r>
              <a:rPr lang="uk-UA" sz="2000" dirty="0" smtClean="0">
                <a:solidFill>
                  <a:schemeClr val="bg1"/>
                </a:solidFill>
                <a:latin typeface="Arial" pitchFamily="34" charset="0"/>
              </a:rPr>
              <a:t>, у тому числі </a:t>
            </a:r>
            <a:r>
              <a:rPr lang="uk-UA" sz="2000" b="1" dirty="0" smtClean="0">
                <a:solidFill>
                  <a:srgbClr val="0070C0"/>
                </a:solidFill>
                <a:latin typeface="Arial" pitchFamily="34" charset="0"/>
              </a:rPr>
              <a:t>2 961 </a:t>
            </a:r>
            <a:r>
              <a:rPr lang="uk-UA" sz="2000" dirty="0" smtClean="0">
                <a:solidFill>
                  <a:schemeClr val="bg1"/>
                </a:solidFill>
                <a:latin typeface="Arial" pitchFamily="34" charset="0"/>
              </a:rPr>
              <a:t>малолітня дитина (до 14 років).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uk-UA" sz="2000" dirty="0" smtClean="0">
                <a:solidFill>
                  <a:schemeClr val="bg1"/>
                </a:solidFill>
                <a:latin typeface="Arial" pitchFamily="34" charset="0"/>
              </a:rPr>
              <a:t> На кінець 2014 року на </a:t>
            </a:r>
            <a:r>
              <a:rPr lang="uk-UA" sz="2000" dirty="0" err="1" smtClean="0">
                <a:solidFill>
                  <a:schemeClr val="bg1"/>
                </a:solidFill>
                <a:latin typeface="Arial" pitchFamily="34" charset="0"/>
              </a:rPr>
              <a:t>обліуку</a:t>
            </a:r>
            <a:r>
              <a:rPr lang="uk-UA" sz="2000" dirty="0" smtClean="0">
                <a:solidFill>
                  <a:schemeClr val="bg1"/>
                </a:solidFill>
                <a:latin typeface="Arial" pitchFamily="34" charset="0"/>
              </a:rPr>
              <a:t> підрозділах кримінальної міліції у справах дітей органів внутрішніх справ України перебуває </a:t>
            </a:r>
            <a:r>
              <a:rPr lang="uk-UA" sz="2000" b="1" u="sng" dirty="0" smtClean="0">
                <a:solidFill>
                  <a:srgbClr val="FF0000"/>
                </a:solidFill>
                <a:latin typeface="Arial" pitchFamily="34" charset="0"/>
              </a:rPr>
              <a:t>14 тисяч 213 дітей</a:t>
            </a:r>
            <a:r>
              <a:rPr lang="uk-UA" sz="2000" dirty="0" smtClean="0">
                <a:solidFill>
                  <a:schemeClr val="bg1"/>
                </a:solidFill>
                <a:latin typeface="Arial" pitchFamily="34" charset="0"/>
              </a:rPr>
              <a:t>, з них </a:t>
            </a:r>
            <a:r>
              <a:rPr lang="uk-UA" sz="2000" b="1" dirty="0" smtClean="0">
                <a:solidFill>
                  <a:srgbClr val="0070C0"/>
                </a:solidFill>
                <a:latin typeface="Arial" pitchFamily="34" charset="0"/>
              </a:rPr>
              <a:t>1 тисяча дівчат</a:t>
            </a:r>
            <a:r>
              <a:rPr lang="uk-UA" sz="2000" dirty="0" smtClean="0">
                <a:solidFill>
                  <a:schemeClr val="bg1"/>
                </a:solidFill>
                <a:latin typeface="Arial" pitchFamily="34" charset="0"/>
              </a:rPr>
              <a:t>, а також </a:t>
            </a:r>
            <a:r>
              <a:rPr lang="uk-UA" sz="2000" b="1" dirty="0" smtClean="0">
                <a:solidFill>
                  <a:srgbClr val="0070C0"/>
                </a:solidFill>
                <a:latin typeface="Arial" pitchFamily="34" charset="0"/>
              </a:rPr>
              <a:t>1 тисяча 557 підлітків </a:t>
            </a:r>
            <a:r>
              <a:rPr lang="uk-UA" sz="2000" dirty="0" smtClean="0">
                <a:solidFill>
                  <a:schemeClr val="bg1"/>
                </a:solidFill>
                <a:latin typeface="Arial" pitchFamily="34" charset="0"/>
              </a:rPr>
              <a:t>віком від 11 до 14 років, </a:t>
            </a:r>
            <a:r>
              <a:rPr lang="uk-UA" sz="2000" b="1" dirty="0" smtClean="0">
                <a:solidFill>
                  <a:srgbClr val="0070C0"/>
                </a:solidFill>
                <a:latin typeface="Arial" pitchFamily="34" charset="0"/>
              </a:rPr>
              <a:t>5 тисяч 665 дітей </a:t>
            </a:r>
            <a:r>
              <a:rPr lang="uk-UA" sz="2000" dirty="0" smtClean="0">
                <a:solidFill>
                  <a:schemeClr val="bg1"/>
                </a:solidFill>
                <a:latin typeface="Arial" pitchFamily="34" charset="0"/>
              </a:rPr>
              <a:t>віком від 14 до 16 років та </a:t>
            </a:r>
            <a:r>
              <a:rPr lang="uk-UA" sz="2000" b="1" dirty="0" smtClean="0">
                <a:solidFill>
                  <a:srgbClr val="0070C0"/>
                </a:solidFill>
                <a:latin typeface="Arial" pitchFamily="34" charset="0"/>
              </a:rPr>
              <a:t>6 тисяч 814 </a:t>
            </a:r>
            <a:r>
              <a:rPr lang="uk-UA" sz="2000" dirty="0" smtClean="0">
                <a:solidFill>
                  <a:schemeClr val="bg1"/>
                </a:solidFill>
                <a:latin typeface="Arial" pitchFamily="34" charset="0"/>
              </a:rPr>
              <a:t>- від 16 до 18 років.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uk-UA" sz="2000" dirty="0" smtClean="0">
                <a:solidFill>
                  <a:schemeClr val="bg1"/>
                </a:solidFill>
                <a:latin typeface="Arial" pitchFamily="34" charset="0"/>
              </a:rPr>
              <a:t>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uk-UA" sz="2000" i="1" dirty="0" smtClean="0">
                <a:solidFill>
                  <a:srgbClr val="FFFF00"/>
                </a:solidFill>
                <a:latin typeface="Arial" pitchFamily="34" charset="0"/>
              </a:rPr>
              <a:t>Кожен другий школяр в Україні має досвід тютюнопаління та вживання пива, кожен третій пробував горілку, четвертий - наркотичні речовини.  </a:t>
            </a:r>
            <a:endParaRPr lang="ru-RU" sz="2000" i="1" dirty="0" smtClean="0">
              <a:solidFill>
                <a:srgbClr val="FFFF00"/>
              </a:solidFill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_rels/them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_rels/them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_rels/them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_rels/theme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_rels/theme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_rels/theme16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_rels/theme17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Метро">
  <a:themeElements>
    <a:clrScheme name="Другая 3">
      <a:dk1>
        <a:srgbClr val="000000"/>
      </a:dk1>
      <a:lt1>
        <a:sysClr val="window" lastClr="FFFFFF"/>
      </a:lt1>
      <a:dk2>
        <a:srgbClr val="4E5B6F"/>
      </a:dk2>
      <a:lt2>
        <a:srgbClr val="7F7F7F"/>
      </a:lt2>
      <a:accent1>
        <a:srgbClr val="C00000"/>
      </a:accent1>
      <a:accent2>
        <a:srgbClr val="C00000"/>
      </a:accent2>
      <a:accent3>
        <a:srgbClr val="C00000"/>
      </a:accent3>
      <a:accent4>
        <a:srgbClr val="C00000"/>
      </a:accent4>
      <a:accent5>
        <a:srgbClr val="C00000"/>
      </a:accent5>
      <a:accent6>
        <a:srgbClr val="C00000"/>
      </a:accent6>
      <a:hlink>
        <a:srgbClr val="FFFFFF"/>
      </a:hlink>
      <a:folHlink>
        <a:srgbClr val="000000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2_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6_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7_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8_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9_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6_Яркая">
  <a:themeElements>
    <a:clrScheme name="Серая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7_Яркая">
  <a:themeElements>
    <a:clrScheme name="Серая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8_Яркая">
  <a:themeElements>
    <a:clrScheme name="Серая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Апекс">
  <a:themeElements>
    <a:clrScheme name="Другая 6">
      <a:dk1>
        <a:srgbClr val="002060"/>
      </a:dk1>
      <a:lt1>
        <a:srgbClr val="002060"/>
      </a:lt1>
      <a:dk2>
        <a:srgbClr val="CADCF2"/>
      </a:dk2>
      <a:lt2>
        <a:srgbClr val="FFFFFF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2060"/>
      </a:hlink>
      <a:folHlink>
        <a:srgbClr val="80008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1_Апекс">
  <a:themeElements>
    <a:clrScheme name="Другая 6">
      <a:dk1>
        <a:srgbClr val="002060"/>
      </a:dk1>
      <a:lt1>
        <a:srgbClr val="002060"/>
      </a:lt1>
      <a:dk2>
        <a:srgbClr val="CADCF2"/>
      </a:dk2>
      <a:lt2>
        <a:srgbClr val="FFFFFF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2060"/>
      </a:hlink>
      <a:folHlink>
        <a:srgbClr val="80008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2_Апекс">
  <a:themeElements>
    <a:clrScheme name="Другая 6">
      <a:dk1>
        <a:srgbClr val="002060"/>
      </a:dk1>
      <a:lt1>
        <a:srgbClr val="002060"/>
      </a:lt1>
      <a:dk2>
        <a:srgbClr val="CADCF2"/>
      </a:dk2>
      <a:lt2>
        <a:srgbClr val="FFFFFF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2060"/>
      </a:hlink>
      <a:folHlink>
        <a:srgbClr val="80008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3_Апекс">
  <a:themeElements>
    <a:clrScheme name="Другая 6">
      <a:dk1>
        <a:srgbClr val="002060"/>
      </a:dk1>
      <a:lt1>
        <a:srgbClr val="002060"/>
      </a:lt1>
      <a:dk2>
        <a:srgbClr val="CADCF2"/>
      </a:dk2>
      <a:lt2>
        <a:srgbClr val="FFFFFF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2060"/>
      </a:hlink>
      <a:folHlink>
        <a:srgbClr val="80008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17.xml><?xml version="1.0" encoding="utf-8"?>
<a:theme xmlns:a="http://schemas.openxmlformats.org/drawingml/2006/main" name="4_Апекс">
  <a:themeElements>
    <a:clrScheme name="Другая 6">
      <a:dk1>
        <a:srgbClr val="002060"/>
      </a:dk1>
      <a:lt1>
        <a:srgbClr val="002060"/>
      </a:lt1>
      <a:dk2>
        <a:srgbClr val="CADCF2"/>
      </a:dk2>
      <a:lt2>
        <a:srgbClr val="FFFFFF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2060"/>
      </a:hlink>
      <a:folHlink>
        <a:srgbClr val="80008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18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13942</TotalTime>
  <Words>817</Words>
  <Application>Microsoft Office PowerPoint</Application>
  <PresentationFormat>Экран (4:3)</PresentationFormat>
  <Paragraphs>158</Paragraphs>
  <Slides>26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16</vt:i4>
      </vt:variant>
      <vt:variant>
        <vt:lpstr>Тема</vt:lpstr>
      </vt:variant>
      <vt:variant>
        <vt:i4>17</vt:i4>
      </vt:variant>
      <vt:variant>
        <vt:lpstr>Заголовки слайдов</vt:lpstr>
      </vt:variant>
      <vt:variant>
        <vt:i4>26</vt:i4>
      </vt:variant>
    </vt:vector>
  </HeadingPairs>
  <TitlesOfParts>
    <vt:vector size="59" baseType="lpstr">
      <vt:lpstr>Arial</vt:lpstr>
      <vt:lpstr>Arial Narrow</vt:lpstr>
      <vt:lpstr>Book Antiqua</vt:lpstr>
      <vt:lpstr>Calibri</vt:lpstr>
      <vt:lpstr>Century Gothic</vt:lpstr>
      <vt:lpstr>Century Schoolbook</vt:lpstr>
      <vt:lpstr>Franklin Gothic Book</vt:lpstr>
      <vt:lpstr>Franklin Gothic Medium</vt:lpstr>
      <vt:lpstr>Georgia</vt:lpstr>
      <vt:lpstr>Lucida Sans</vt:lpstr>
      <vt:lpstr>Times New Roman</vt:lpstr>
      <vt:lpstr>Trebuchet MS</vt:lpstr>
      <vt:lpstr>Verdana</vt:lpstr>
      <vt:lpstr>Wingdings</vt:lpstr>
      <vt:lpstr>Wingdings 2</vt:lpstr>
      <vt:lpstr>Wingdings 3</vt:lpstr>
      <vt:lpstr>Метро</vt:lpstr>
      <vt:lpstr>Тема Office</vt:lpstr>
      <vt:lpstr>Городская</vt:lpstr>
      <vt:lpstr>1_Городская</vt:lpstr>
      <vt:lpstr>2_Городская</vt:lpstr>
      <vt:lpstr>6_Городская</vt:lpstr>
      <vt:lpstr>7_Городская</vt:lpstr>
      <vt:lpstr>8_Городская</vt:lpstr>
      <vt:lpstr>9_Городская</vt:lpstr>
      <vt:lpstr>6_Яркая</vt:lpstr>
      <vt:lpstr>7_Яркая</vt:lpstr>
      <vt:lpstr>8_Яркая</vt:lpstr>
      <vt:lpstr>Апекс</vt:lpstr>
      <vt:lpstr>1_Апекс</vt:lpstr>
      <vt:lpstr>2_Апекс</vt:lpstr>
      <vt:lpstr>3_Апекс</vt:lpstr>
      <vt:lpstr>4_Апекс</vt:lpstr>
      <vt:lpstr>Злочин і кримінальна  відповідальність </vt:lpstr>
      <vt:lpstr>Презентация PowerPoint</vt:lpstr>
      <vt:lpstr>Кримінальний кодекс України поділяється на дві частини – Загальну й Особливу</vt:lpstr>
      <vt:lpstr> </vt:lpstr>
      <vt:lpstr>Презентация PowerPoint</vt:lpstr>
      <vt:lpstr> Кримінальна відповідальність -</vt:lpstr>
      <vt:lpstr>Презентация PowerPoint</vt:lpstr>
      <vt:lpstr>Криміна́льне покара́ння -</vt:lpstr>
      <vt:lpstr>Кримінальне покарання -</vt:lpstr>
      <vt:lpstr>Презентация PowerPoint</vt:lpstr>
      <vt:lpstr>Презентация PowerPoint</vt:lpstr>
      <vt:lpstr>Види покарань (групи)</vt:lpstr>
      <vt:lpstr>Обставини, що виключають злочинність діяння: </vt:lpstr>
      <vt:lpstr>Обставини, що пом'якшують відповідальність</vt:lpstr>
      <vt:lpstr>Обставини, що обтяжують відповідальність</vt:lpstr>
      <vt:lpstr>Презентация PowerPoint</vt:lpstr>
      <vt:lpstr>Максимальний строк позбавлення волі в Україні</vt:lpstr>
      <vt:lpstr>Презентация PowerPoint</vt:lpstr>
      <vt:lpstr>Кримінальна відповідальність неповнолітніх </vt:lpstr>
      <vt:lpstr>Особи, які вчинили злочин у віці від 14 до 16 років, підлягають кримінальній відповідальності  за:</vt:lpstr>
      <vt:lpstr> Дані статистики…</vt:lpstr>
      <vt:lpstr>Причини дитячої злочинності</vt:lpstr>
      <vt:lpstr>Вплив негативної  компанії -                        39% </vt:lpstr>
      <vt:lpstr>   </vt:lpstr>
      <vt:lpstr>  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Злочин і відповідальність</dc:title>
  <dc:creator>Администратор</dc:creator>
  <cp:lastModifiedBy>Пользователь</cp:lastModifiedBy>
  <cp:revision>42</cp:revision>
  <dcterms:created xsi:type="dcterms:W3CDTF">2014-05-21T12:24:07Z</dcterms:created>
  <dcterms:modified xsi:type="dcterms:W3CDTF">2019-11-06T21:02:20Z</dcterms:modified>
</cp:coreProperties>
</file>