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16.10.2018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med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med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med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 spd="med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16.10.2018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 spd="med">
    <p:newsflash/>
  </p:transition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0"/>
            <a:ext cx="7867600" cy="1772816"/>
          </a:xfrm>
        </p:spPr>
        <p:txBody>
          <a:bodyPr>
            <a:noAutofit/>
          </a:bodyPr>
          <a:lstStyle/>
          <a:p>
            <a:pPr algn="ctr"/>
            <a:r>
              <a:rPr lang="uk-UA" sz="4400" dirty="0" smtClean="0"/>
              <a:t>Причини виникнення держави,</a:t>
            </a:r>
            <a:br>
              <a:rPr lang="uk-UA" sz="4400" dirty="0" smtClean="0"/>
            </a:br>
            <a:r>
              <a:rPr lang="uk-UA" sz="4400" dirty="0" smtClean="0"/>
              <a:t>поняття та ознаки держави</a:t>
            </a: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419872" y="4077072"/>
            <a:ext cx="792088" cy="1434920"/>
          </a:xfrm>
        </p:spPr>
        <p:txBody>
          <a:bodyPr>
            <a:normAutofit/>
          </a:bodyPr>
          <a:lstStyle/>
          <a:p>
            <a:endParaRPr lang="ru-RU" sz="100" dirty="0"/>
          </a:p>
        </p:txBody>
      </p:sp>
      <p:pic>
        <p:nvPicPr>
          <p:cNvPr id="62468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7600" y="4210049"/>
            <a:ext cx="5486400" cy="26479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2132856"/>
            <a:ext cx="3671187" cy="3384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32240" y="1628800"/>
            <a:ext cx="905304" cy="580926"/>
          </a:xfrm>
        </p:spPr>
        <p:txBody>
          <a:bodyPr>
            <a:normAutofit/>
          </a:bodyPr>
          <a:lstStyle/>
          <a:p>
            <a:endParaRPr lang="ru-RU" sz="1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508104" y="3140968"/>
            <a:ext cx="185224" cy="299120"/>
          </a:xfrm>
        </p:spPr>
        <p:txBody>
          <a:bodyPr>
            <a:normAutofit/>
          </a:bodyPr>
          <a:lstStyle/>
          <a:p>
            <a:endParaRPr lang="ru-RU" sz="100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1403648" y="1268760"/>
            <a:ext cx="727280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chemeClr val="accent2"/>
              </a:buClr>
              <a:buFont typeface="Wingdings" pitchFamily="2" charset="2"/>
              <a:buChar char="q"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Економічних</a:t>
            </a:r>
          </a:p>
          <a:p>
            <a:pPr>
              <a:buClr>
                <a:schemeClr val="accent2"/>
              </a:buClr>
              <a:buFont typeface="Wingdings" pitchFamily="2" charset="2"/>
              <a:buChar char="q"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Соціальних</a:t>
            </a:r>
          </a:p>
          <a:p>
            <a:pPr>
              <a:buClr>
                <a:schemeClr val="accent2"/>
              </a:buClr>
              <a:buFont typeface="Wingdings" pitchFamily="2" charset="2"/>
              <a:buChar char="q"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Демографічних</a:t>
            </a:r>
          </a:p>
          <a:p>
            <a:pPr>
              <a:buClr>
                <a:schemeClr val="accent2"/>
              </a:buClr>
              <a:buFont typeface="Wingdings" pitchFamily="2" charset="2"/>
              <a:buChar char="q"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Природно-кліматичних</a:t>
            </a:r>
          </a:p>
          <a:p>
            <a:pPr>
              <a:buClr>
                <a:schemeClr val="accent2"/>
              </a:buClr>
              <a:buFont typeface="Wingdings" pitchFamily="2" charset="2"/>
              <a:buChar char="q"/>
            </a:pPr>
            <a:r>
              <a:rPr lang="uk-UA" sz="2000" dirty="0" err="1" smtClean="0">
                <a:latin typeface="Times New Roman" pitchFamily="18" charset="0"/>
                <a:cs typeface="Times New Roman" pitchFamily="18" charset="0"/>
              </a:rPr>
              <a:t>Антропологічнх</a:t>
            </a:r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chemeClr val="accent2"/>
              </a:buClr>
              <a:buFont typeface="Wingdings" pitchFamily="2" charset="2"/>
              <a:buChar char="q"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Психологічних</a:t>
            </a:r>
          </a:p>
          <a:p>
            <a:pPr>
              <a:buClr>
                <a:schemeClr val="accent2"/>
              </a:buClr>
              <a:buFont typeface="Wingdings" pitchFamily="2" charset="2"/>
              <a:buChar char="q"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Релігійних </a:t>
            </a:r>
            <a:r>
              <a:rPr lang="uk-UA" sz="2000" dirty="0" err="1" smtClean="0">
                <a:latin typeface="Times New Roman" pitchFamily="18" charset="0"/>
                <a:cs typeface="Times New Roman" pitchFamily="18" charset="0"/>
              </a:rPr>
              <a:t>чиників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3496" name="Picture 8" descr="ÐÐ°ÑÑÐ¸Ð½ÐºÐ¸ Ð¿Ð¾ Ð·Ð°Ð¿ÑÐ¾ÑÑ ÑÐ¾ÑÐ¼ÑÐ²Ð°Ð½Ð½Ñ Ð´ÐµÑÐ¶Ð°Ð²Ð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1412776"/>
            <a:ext cx="3721601" cy="23488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2" name="Прямоугольник 21"/>
          <p:cNvSpPr/>
          <p:nvPr/>
        </p:nvSpPr>
        <p:spPr>
          <a:xfrm>
            <a:off x="1403648" y="4437112"/>
            <a:ext cx="748883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Перші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держави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утворились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межі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IV–III тис. до н. е.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 берегах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Нілу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у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долині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Тигру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Євфрату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пізніше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– в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Індії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Китаї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403648" y="620688"/>
            <a:ext cx="50261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u="sng" dirty="0" smtClean="0">
                <a:latin typeface="Times New Roman" pitchFamily="18" charset="0"/>
                <a:cs typeface="Times New Roman" pitchFamily="18" charset="0"/>
              </a:rPr>
              <a:t>ДЕРЖАВА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формується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під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впливом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63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32640" y="980728"/>
            <a:ext cx="401248" cy="436910"/>
          </a:xfrm>
        </p:spPr>
        <p:txBody>
          <a:bodyPr>
            <a:normAutofit/>
          </a:bodyPr>
          <a:lstStyle/>
          <a:p>
            <a:endParaRPr lang="ru-RU" sz="1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59632" y="4869160"/>
            <a:ext cx="7498080" cy="1584176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З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цього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часу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стає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можливим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утримання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групи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людей,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виконують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суспільно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значущі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функції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>
              <a:buNone/>
            </a:pP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владно-управлінські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функції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та не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беруть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участі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матеріальному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виробництві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367136" y="188640"/>
            <a:ext cx="77768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Економічною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передумовою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формування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держави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стає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5" name="Овал 4"/>
          <p:cNvSpPr/>
          <p:nvPr/>
        </p:nvSpPr>
        <p:spPr>
          <a:xfrm>
            <a:off x="1043608" y="692696"/>
            <a:ext cx="3456384" cy="100811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dirty="0" err="1" smtClean="0"/>
              <a:t>Привласнювальна</a:t>
            </a:r>
            <a:r>
              <a:rPr lang="uk-UA" sz="2200" dirty="0" smtClean="0"/>
              <a:t> економіка</a:t>
            </a:r>
            <a:endParaRPr lang="ru-RU" sz="2200" dirty="0"/>
          </a:p>
        </p:txBody>
      </p:sp>
      <p:sp>
        <p:nvSpPr>
          <p:cNvPr id="8" name="Овал 7"/>
          <p:cNvSpPr/>
          <p:nvPr/>
        </p:nvSpPr>
        <p:spPr>
          <a:xfrm>
            <a:off x="5580112" y="692696"/>
            <a:ext cx="3563888" cy="100811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dirty="0" smtClean="0"/>
              <a:t>Виробнича економіка</a:t>
            </a:r>
            <a:endParaRPr lang="ru-RU" sz="2200" dirty="0"/>
          </a:p>
        </p:txBody>
      </p:sp>
      <p:cxnSp>
        <p:nvCxnSpPr>
          <p:cNvPr id="10" name="Прямая со стрелкой 9"/>
          <p:cNvCxnSpPr>
            <a:stCxn id="5" idx="6"/>
            <a:endCxn id="8" idx="2"/>
          </p:cNvCxnSpPr>
          <p:nvPr/>
        </p:nvCxnSpPr>
        <p:spPr>
          <a:xfrm>
            <a:off x="4499992" y="1196752"/>
            <a:ext cx="1080120" cy="0"/>
          </a:xfrm>
          <a:prstGeom prst="straightConnector1">
            <a:avLst/>
          </a:prstGeom>
          <a:ln w="76200">
            <a:tailEnd type="arrow"/>
          </a:ln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prst="relaxedInset"/>
            <a:contourClr>
              <a:schemeClr val="accent3">
                <a:shade val="80000"/>
              </a:schemeClr>
            </a:contourClr>
          </a:sp3d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1" name="Прямоугольник 10"/>
          <p:cNvSpPr/>
          <p:nvPr/>
        </p:nvSpPr>
        <p:spPr>
          <a:xfrm>
            <a:off x="3419872" y="2132856"/>
            <a:ext cx="332879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Суспільний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розподіли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праці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483768" y="2636912"/>
            <a:ext cx="52503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Кочове скотарство</a:t>
            </a:r>
          </a:p>
          <a:p>
            <a:pPr marL="342900" indent="-342900">
              <a:buFont typeface="+mj-lt"/>
              <a:buAutoNum type="arabicPeriod"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Промислово-ремісницька </a:t>
            </a:r>
            <a:r>
              <a:rPr lang="uk-UA" sz="2400" dirty="0" err="1" smtClean="0">
                <a:latin typeface="Times New Roman" pitchFamily="18" charset="0"/>
                <a:cs typeface="Times New Roman" pitchFamily="18" charset="0"/>
              </a:rPr>
              <a:t>діяльніть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342900" indent="-342900">
              <a:buFont typeface="+mj-lt"/>
              <a:buAutoNum type="arabicPeriod"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Виникнення торгівлі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45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  <p:bldP spid="8" grpId="0" animBg="1"/>
      <p:bldP spid="11" grpId="0"/>
      <p:bldP spid="1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34640" y="5085184"/>
            <a:ext cx="149728" cy="148878"/>
          </a:xfrm>
        </p:spPr>
        <p:txBody>
          <a:bodyPr>
            <a:normAutofit/>
          </a:bodyPr>
          <a:lstStyle/>
          <a:p>
            <a:endParaRPr lang="ru-RU" sz="1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668344" y="5157192"/>
            <a:ext cx="257232" cy="288032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1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188640"/>
            <a:ext cx="81003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Ускладнення</a:t>
            </a: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економічних</a:t>
            </a: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відносин</a:t>
            </a: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обумовило</a:t>
            </a: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майнове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розшарування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населення</a:t>
            </a: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соціальну</a:t>
            </a: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диференціацію</a:t>
            </a:r>
            <a:endParaRPr lang="ru-RU" sz="2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835696" y="1340768"/>
            <a:ext cx="2190856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РОДОВА ОБЩИНА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300192" y="1340768"/>
            <a:ext cx="2602251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ПАТРІАРХАЛЬНІ СІМ'Ї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91880" y="2204864"/>
            <a:ext cx="3075842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КОЛЕКТИВНА ВЛАСНІСТЬ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707904" y="3140968"/>
            <a:ext cx="2583849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ГРУПОВА ВЛАСНІСТЬ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707904" y="4005064"/>
            <a:ext cx="2602572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СІМЕЙНА ВЛАСНІСТЬ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331640" y="5085184"/>
            <a:ext cx="2971263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КРОВОРОДИННІ ЗВ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ЯЗКИ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724128" y="5085184"/>
            <a:ext cx="2398605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СУСІДСЬКІ ЗВ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ЯЗКИ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6" name="Прямая со стрелкой 15"/>
          <p:cNvCxnSpPr>
            <a:stCxn id="5" idx="3"/>
            <a:endCxn id="7" idx="1"/>
          </p:cNvCxnSpPr>
          <p:nvPr/>
        </p:nvCxnSpPr>
        <p:spPr>
          <a:xfrm>
            <a:off x="4026552" y="1525434"/>
            <a:ext cx="227364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stCxn id="9" idx="2"/>
            <a:endCxn id="10" idx="0"/>
          </p:cNvCxnSpPr>
          <p:nvPr/>
        </p:nvCxnSpPr>
        <p:spPr>
          <a:xfrm flipH="1">
            <a:off x="4999829" y="2574196"/>
            <a:ext cx="29972" cy="56677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stCxn id="10" idx="2"/>
            <a:endCxn id="12" idx="0"/>
          </p:cNvCxnSpPr>
          <p:nvPr/>
        </p:nvCxnSpPr>
        <p:spPr>
          <a:xfrm>
            <a:off x="4999829" y="3510300"/>
            <a:ext cx="9361" cy="49476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>
            <a:stCxn id="13" idx="3"/>
            <a:endCxn id="14" idx="1"/>
          </p:cNvCxnSpPr>
          <p:nvPr/>
        </p:nvCxnSpPr>
        <p:spPr>
          <a:xfrm>
            <a:off x="4302903" y="5269850"/>
            <a:ext cx="1421225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28" name="Прямоугольник 27"/>
          <p:cNvSpPr/>
          <p:nvPr/>
        </p:nvSpPr>
        <p:spPr>
          <a:xfrm>
            <a:off x="1043608" y="6165304"/>
            <a:ext cx="81003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" pitchFamily="2" charset="2"/>
              <a:buChar char="ü"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Однією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перших форм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територіального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об'єднання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людей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стає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місто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9" grpId="1" animBg="1"/>
      <p:bldP spid="10" grpId="0" animBg="1"/>
      <p:bldP spid="12" grpId="0" animBg="1"/>
      <p:bldP spid="13" grpId="0" animBg="1"/>
      <p:bldP spid="14" grpId="0" animBg="1"/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88640"/>
            <a:ext cx="7498080" cy="1143000"/>
          </a:xfrm>
        </p:spPr>
        <p:txBody>
          <a:bodyPr>
            <a:normAutofit/>
          </a:bodyPr>
          <a:lstStyle/>
          <a:p>
            <a:r>
              <a:rPr lang="uk-UA" sz="3600" dirty="0" smtClean="0"/>
              <a:t>ШЛЯХИ ВИНИКНЕННЯ ДЕРЖАВИ: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67744" y="1268760"/>
            <a:ext cx="5944704" cy="3133328"/>
          </a:xfrm>
        </p:spPr>
        <p:txBody>
          <a:bodyPr>
            <a:normAutofit/>
          </a:bodyPr>
          <a:lstStyle/>
          <a:p>
            <a:pPr marL="596646" indent="-514350">
              <a:buFont typeface="+mj-lt"/>
              <a:buAutoNum type="arabicPeriod"/>
            </a:pPr>
            <a:r>
              <a:rPr lang="ru-RU" sz="3600" spc="-150" dirty="0" err="1" smtClean="0">
                <a:solidFill>
                  <a:srgbClr val="C00000"/>
                </a:solidFill>
              </a:rPr>
              <a:t>Східний</a:t>
            </a:r>
            <a:r>
              <a:rPr lang="ru-RU" sz="3600" spc="-150" dirty="0" smtClean="0">
                <a:solidFill>
                  <a:srgbClr val="C00000"/>
                </a:solidFill>
              </a:rPr>
              <a:t> ("</a:t>
            </a:r>
            <a:r>
              <a:rPr lang="ru-RU" sz="3600" spc="-150" dirty="0" err="1" smtClean="0">
                <a:solidFill>
                  <a:srgbClr val="C00000"/>
                </a:solidFill>
              </a:rPr>
              <a:t>азійський</a:t>
            </a:r>
            <a:r>
              <a:rPr lang="ru-RU" sz="3600" spc="-150" dirty="0" smtClean="0">
                <a:solidFill>
                  <a:srgbClr val="C00000"/>
                </a:solidFill>
              </a:rPr>
              <a:t>") шлях</a:t>
            </a:r>
          </a:p>
          <a:p>
            <a:pPr marL="596646" indent="-514350">
              <a:buFont typeface="+mj-lt"/>
              <a:buAutoNum type="arabicPeriod"/>
            </a:pPr>
            <a:r>
              <a:rPr lang="ru-RU" sz="3600" spc="-150" dirty="0" err="1" smtClean="0">
                <a:solidFill>
                  <a:srgbClr val="C00000"/>
                </a:solidFill>
              </a:rPr>
              <a:t>Античний</a:t>
            </a:r>
            <a:r>
              <a:rPr lang="ru-RU" sz="3600" spc="-150" dirty="0" smtClean="0">
                <a:solidFill>
                  <a:srgbClr val="C00000"/>
                </a:solidFill>
              </a:rPr>
              <a:t> шлях</a:t>
            </a:r>
          </a:p>
          <a:p>
            <a:pPr marL="596646" indent="-514350">
              <a:buFont typeface="+mj-lt"/>
              <a:buAutoNum type="arabicPeriod"/>
            </a:pPr>
            <a:r>
              <a:rPr lang="ru-RU" sz="3600" spc="-150" dirty="0" err="1" smtClean="0">
                <a:solidFill>
                  <a:srgbClr val="C00000"/>
                </a:solidFill>
              </a:rPr>
              <a:t>Германський</a:t>
            </a:r>
            <a:r>
              <a:rPr lang="ru-RU" sz="3600" spc="-150" dirty="0" smtClean="0">
                <a:solidFill>
                  <a:srgbClr val="C00000"/>
                </a:solidFill>
              </a:rPr>
              <a:t> шлях</a:t>
            </a:r>
          </a:p>
          <a:p>
            <a:pPr marL="596646" indent="-514350">
              <a:buFont typeface="+mj-lt"/>
              <a:buAutoNum type="arabicPeriod"/>
            </a:pPr>
            <a:r>
              <a:rPr lang="ru-RU" sz="3600" spc="-150" dirty="0" err="1" smtClean="0">
                <a:solidFill>
                  <a:srgbClr val="C00000"/>
                </a:solidFill>
              </a:rPr>
              <a:t>Слов'янський</a:t>
            </a:r>
            <a:r>
              <a:rPr lang="ru-RU" sz="3600" spc="-150" dirty="0" smtClean="0">
                <a:solidFill>
                  <a:srgbClr val="C00000"/>
                </a:solidFill>
              </a:rPr>
              <a:t> шлях</a:t>
            </a:r>
            <a:endParaRPr lang="ru-RU" sz="3600" spc="-150" dirty="0">
              <a:solidFill>
                <a:srgbClr val="C00000"/>
              </a:solidFill>
            </a:endParaRPr>
          </a:p>
        </p:txBody>
      </p:sp>
      <p:pic>
        <p:nvPicPr>
          <p:cNvPr id="64514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4005064"/>
            <a:ext cx="6870437" cy="23263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251520" y="4221088"/>
            <a:ext cx="835292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ДЕРЖАВА-</a:t>
            </a:r>
            <a:r>
              <a:rPr lang="ru-RU" sz="2400" b="1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це</a:t>
            </a:r>
            <a:r>
              <a:rPr lang="ru-RU" sz="2400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особлива</a:t>
            </a:r>
            <a:r>
              <a:rPr lang="ru-RU" sz="2400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політико-територіальна</a:t>
            </a:r>
            <a:r>
              <a:rPr lang="ru-RU" sz="2400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організація</a:t>
            </a:r>
            <a:r>
              <a:rPr lang="ru-RU" sz="2400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влади</a:t>
            </a:r>
            <a:r>
              <a:rPr lang="ru-RU" sz="2400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що</a:t>
            </a:r>
            <a:r>
              <a:rPr lang="ru-RU" sz="2400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має</a:t>
            </a:r>
            <a:r>
              <a:rPr lang="ru-RU" sz="2400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суверенітет</a:t>
            </a:r>
            <a:r>
              <a:rPr lang="ru-RU" sz="2400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володіє</a:t>
            </a:r>
            <a:r>
              <a:rPr lang="ru-RU" sz="2400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спеціальним</a:t>
            </a:r>
            <a:r>
              <a:rPr lang="ru-RU" sz="2400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апаратом</a:t>
            </a:r>
            <a:r>
              <a:rPr lang="ru-RU" sz="2400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управління</a:t>
            </a:r>
            <a:r>
              <a:rPr lang="ru-RU" sz="2400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і</a:t>
            </a:r>
            <a:r>
              <a:rPr lang="ru-RU" sz="2400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примусу, </a:t>
            </a:r>
            <a:r>
              <a:rPr lang="ru-RU" sz="2400" dirty="0" err="1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здатна</a:t>
            </a:r>
            <a:r>
              <a:rPr lang="ru-RU" sz="2400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надавати</a:t>
            </a:r>
            <a:r>
              <a:rPr lang="ru-RU" sz="2400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своїм</a:t>
            </a:r>
            <a:r>
              <a:rPr lang="ru-RU" sz="2400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велінням</a:t>
            </a:r>
            <a:r>
              <a:rPr lang="ru-RU" sz="2400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загальнообов'язкової</a:t>
            </a:r>
            <a:r>
              <a:rPr lang="ru-RU" sz="2400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сили</a:t>
            </a:r>
            <a:r>
              <a:rPr lang="ru-RU" sz="2400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і</a:t>
            </a:r>
            <a:r>
              <a:rPr lang="ru-RU" sz="2400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</a:t>
            </a:r>
            <a:br>
              <a:rPr lang="ru-RU" sz="2400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</a:br>
            <a:r>
              <a:rPr lang="ru-RU" sz="2400" dirty="0" err="1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здійснювати</a:t>
            </a:r>
            <a:r>
              <a:rPr lang="ru-RU" sz="2400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керівництво</a:t>
            </a:r>
            <a:r>
              <a:rPr lang="ru-RU" sz="2400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суспільством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5949280"/>
            <a:ext cx="833296" cy="724942"/>
          </a:xfrm>
        </p:spPr>
        <p:txBody>
          <a:bodyPr>
            <a:normAutofit/>
          </a:bodyPr>
          <a:lstStyle/>
          <a:p>
            <a:endParaRPr lang="ru-RU" sz="1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55776" y="5301208"/>
            <a:ext cx="185224" cy="803176"/>
          </a:xfrm>
        </p:spPr>
        <p:txBody>
          <a:bodyPr>
            <a:normAutofit/>
          </a:bodyPr>
          <a:lstStyle/>
          <a:p>
            <a:endParaRPr lang="ru-RU" sz="1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547664" y="260648"/>
            <a:ext cx="64888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Держава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характеризується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низкою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ознак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23728" y="980728"/>
            <a:ext cx="3744416" cy="138499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800" dirty="0" err="1" smtClean="0">
                <a:latin typeface="Arial Black" pitchFamily="34" charset="0"/>
              </a:rPr>
              <a:t>Територія</a:t>
            </a:r>
            <a:endParaRPr lang="ru-RU" sz="2800" dirty="0" smtClean="0">
              <a:latin typeface="Arial Black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uk-UA" sz="2800" dirty="0" smtClean="0">
                <a:latin typeface="Arial Black" pitchFamily="34" charset="0"/>
              </a:rPr>
              <a:t>Населення</a:t>
            </a:r>
          </a:p>
          <a:p>
            <a:pPr>
              <a:buFont typeface="Arial" pitchFamily="34" charset="0"/>
              <a:buChar char="•"/>
            </a:pPr>
            <a:r>
              <a:rPr lang="uk-UA" sz="2800" dirty="0" smtClean="0">
                <a:latin typeface="Arial Black" pitchFamily="34" charset="0"/>
              </a:rPr>
              <a:t>Суверенітет</a:t>
            </a:r>
            <a:endParaRPr lang="ru-RU" sz="2800" dirty="0">
              <a:latin typeface="Arial Black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 rot="16200000">
            <a:off x="1228031" y="1516385"/>
            <a:ext cx="1409868" cy="33855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найсуттєвіші</a:t>
            </a:r>
            <a:r>
              <a:rPr lang="uk-UA" sz="1400" dirty="0" smtClean="0"/>
              <a:t> </a:t>
            </a:r>
            <a:endParaRPr lang="ru-RU" sz="1400" dirty="0"/>
          </a:p>
        </p:txBody>
      </p:sp>
      <p:sp>
        <p:nvSpPr>
          <p:cNvPr id="10" name="TextBox 9"/>
          <p:cNvSpPr txBox="1"/>
          <p:nvPr/>
        </p:nvSpPr>
        <p:spPr>
          <a:xfrm>
            <a:off x="1763688" y="2420888"/>
            <a:ext cx="4095608" cy="163121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Особливий апарат управління</a:t>
            </a:r>
          </a:p>
          <a:p>
            <a:pPr>
              <a:buFont typeface="Arial" pitchFamily="34" charset="0"/>
              <a:buChar char="•"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Публічна політична влада</a:t>
            </a:r>
          </a:p>
          <a:p>
            <a:pPr>
              <a:buFont typeface="Arial" pitchFamily="34" charset="0"/>
              <a:buChar char="•"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Загальнообов'язкові правові норми</a:t>
            </a:r>
          </a:p>
          <a:p>
            <a:pPr>
              <a:buFont typeface="Arial" pitchFamily="34" charset="0"/>
              <a:buChar char="•"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Система податків</a:t>
            </a:r>
          </a:p>
          <a:p>
            <a:pPr>
              <a:buFont typeface="Arial" pitchFamily="34" charset="0"/>
              <a:buChar char="•"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Державні символи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8" name="Picture 2" descr="ÐÐ°ÑÑÐ¸Ð½ÐºÐ¸ Ð¿Ð¾ Ð·Ð°Ð¿ÑÐ¾ÑÑ Ð´ÐµÑÐ¶Ð°Ð²Ð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4365104"/>
            <a:ext cx="3677002" cy="2304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460" name="AutoShape 4" descr="ÐÐ°ÑÑÐ¸Ð½ÐºÐ¸ Ð¿Ð¾ Ð·Ð°Ð¿ÑÐ¾ÑÑ Ð´ÐµÑÐ¶Ð°Ð²Ð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2" name="AutoShape 6" descr="ÐÐ°ÑÑÐ¸Ð½ÐºÐ¸ Ð¿Ð¾ Ð·Ð°Ð¿ÑÐ¾ÑÑ Ð´ÐµÑÐ¶Ð°Ð²Ð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4" name="AutoShape 8" descr="ÐÐ°ÑÑÐ¸Ð½ÐºÐ¸ Ð¿Ð¾ Ð·Ð°Ð¿ÑÐ¾ÑÑ Ð´ÐµÑÐ¶Ð°Ð²Ð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6" name="AutoShape 10" descr="ÐÐ°ÑÑÐ¸Ð½ÐºÐ¸ Ð¿Ð¾ Ð·Ð°Ð¿ÑÐ¾ÑÑ Ð´ÐµÑÐ¶Ð°Ð²Ð°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9468" name="Picture 12" descr="ÐÐ°ÑÑÐ¸Ð½ÐºÐ¸ Ð¿Ð¾ Ð·Ð°Ð¿ÑÐ¾ÑÑ Ð³ÑÐ¼Ð½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971907"/>
            <a:ext cx="3203848" cy="28860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70" name="Picture 14" descr="ÐÐ°ÑÑÐ¸Ð½ÐºÐ¸ Ð¿Ð¾ Ð·Ð°Ð¿ÑÐ¾ÑÑ Ð³ÐµÑÐ±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980728"/>
            <a:ext cx="2365220" cy="329711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6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3707904" y="2780928"/>
            <a:ext cx="2849520" cy="139154"/>
          </a:xfrm>
        </p:spPr>
        <p:txBody>
          <a:bodyPr>
            <a:normAutofit/>
          </a:bodyPr>
          <a:lstStyle/>
          <a:p>
            <a:endParaRPr lang="ru-RU" sz="1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4048" y="2780928"/>
            <a:ext cx="1625384" cy="829072"/>
          </a:xfrm>
        </p:spPr>
        <p:txBody>
          <a:bodyPr>
            <a:normAutofit/>
          </a:bodyPr>
          <a:lstStyle/>
          <a:p>
            <a:endParaRPr lang="ru-RU" sz="100" dirty="0"/>
          </a:p>
        </p:txBody>
      </p:sp>
      <p:pic>
        <p:nvPicPr>
          <p:cNvPr id="20484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-819472"/>
            <a:ext cx="8261648" cy="8126761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043608" y="188640"/>
            <a:ext cx="77048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Держава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універсальною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політичною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формою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організації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суспільства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центральним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елементом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політичної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системи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тому,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259632" y="1268760"/>
            <a:ext cx="744101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arenR"/>
            </a:pP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держава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існує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лише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одна;</a:t>
            </a:r>
          </a:p>
          <a:p>
            <a:pPr marL="342900" indent="-342900">
              <a:buFont typeface="+mj-lt"/>
              <a:buAutoNum type="arabicParenR"/>
            </a:pP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держава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вирішувати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будь-які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загальносуспільні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справи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342900" indent="-342900">
              <a:buFont typeface="+mj-lt"/>
              <a:buAutoNum type="arabicParenR"/>
            </a:pP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держава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має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право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виступати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імені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свого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народу;</a:t>
            </a:r>
          </a:p>
          <a:p>
            <a:pPr marL="342900" indent="-342900">
              <a:buFont typeface="+mj-lt"/>
              <a:buAutoNum type="arabicParenR"/>
            </a:pP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правові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норми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загальнообов'язковими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всього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населення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країни</a:t>
            </a:r>
            <a:r>
              <a:rPr lang="ru-RU" dirty="0" smtClean="0">
                <a:solidFill>
                  <a:schemeClr val="bg1"/>
                </a:solidFill>
              </a:rPr>
              <a:t>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27584" y="5949280"/>
            <a:ext cx="83164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Поняття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«ДЕРЖАВА» </a:t>
            </a:r>
            <a:r>
              <a:rPr lang="ru-RU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ототожнюють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поняттям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«КРАЇНА», </a:t>
            </a:r>
            <a:r>
              <a:rPr lang="ru-RU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тобто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певною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територією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становить </a:t>
            </a:r>
            <a:r>
              <a:rPr lang="ru-RU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єдність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населення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історії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природних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умов.</a:t>
            </a:r>
            <a:endParaRPr lang="ru-RU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949280"/>
            <a:ext cx="545264" cy="580926"/>
          </a:xfrm>
        </p:spPr>
        <p:txBody>
          <a:bodyPr>
            <a:normAutofit/>
          </a:bodyPr>
          <a:lstStyle/>
          <a:p>
            <a:endParaRPr lang="ru-RU" sz="1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0"/>
            <a:ext cx="8172400" cy="6858000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uk-UA" sz="2600" b="1" dirty="0" smtClean="0">
                <a:latin typeface="Times New Roman" pitchFamily="18" charset="0"/>
                <a:cs typeface="Times New Roman" pitchFamily="18" charset="0"/>
              </a:rPr>
              <a:t>Спробуйте встановити логічний ланцюжок причин, що привели до створення держави</a:t>
            </a:r>
          </a:p>
          <a:p>
            <a:pPr algn="r">
              <a:buNone/>
            </a:pPr>
            <a:r>
              <a:rPr lang="uk-UA" sz="2200" i="1" dirty="0" smtClean="0">
                <a:latin typeface="Times New Roman" pitchFamily="18" charset="0"/>
                <a:cs typeface="Times New Roman" pitchFamily="18" charset="0"/>
              </a:rPr>
              <a:t>Розставити в належній послідовності.</a:t>
            </a:r>
          </a:p>
          <a:p>
            <a:pPr marL="596646" indent="-514350">
              <a:buAutoNum type="arabicPeriod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Утворення майнової нерівності.</a:t>
            </a:r>
          </a:p>
          <a:p>
            <a:pPr marL="596646" indent="-514350">
              <a:buAutoNum type="arabicPeriod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Виникнення соціальних конфліктів.</a:t>
            </a:r>
          </a:p>
          <a:p>
            <a:pPr marL="596646" indent="-514350">
              <a:buAutoNum type="arabicPeriod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Великий поділ праці.</a:t>
            </a:r>
          </a:p>
          <a:p>
            <a:pPr marL="596646" indent="-514350">
              <a:buAutoNum type="arabicPeriod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Утворення груп людей, які професійно здійснюють управління в суспільстві.</a:t>
            </a:r>
          </a:p>
          <a:p>
            <a:pPr marL="596646" indent="-514350">
              <a:buAutoNum type="arabicPeriod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Формування держави як політичної організації публічної влади.</a:t>
            </a:r>
          </a:p>
          <a:p>
            <a:pPr marL="596646" indent="-514350">
              <a:buAutoNum type="arabicPeriod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Поява надлишкового продукту.</a:t>
            </a:r>
          </a:p>
          <a:p>
            <a:pPr marL="596646" indent="-514350">
              <a:buAutoNum type="arabicPeriod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Утворення соціальних груп з протилежними інтересами.</a:t>
            </a:r>
          </a:p>
          <a:p>
            <a:pPr marL="596646" indent="-514350">
              <a:buAutoNum type="arabicPeriod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Неспроможність суспільної влади первісного суспільства врегулювати соціальні конфлікти.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6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373216"/>
            <a:ext cx="1009871" cy="1484784"/>
          </a:xfrm>
          <a:prstGeom prst="rect">
            <a:avLst/>
          </a:prstGeom>
          <a:noFill/>
        </p:spPr>
      </p:pic>
      <p:pic>
        <p:nvPicPr>
          <p:cNvPr id="21507" name="Picture 3" descr="C:\Users\Пользователь\Desktop\УНИВЕР\без.png"/>
          <p:cNvPicPr>
            <a:picLocks noChangeAspect="1" noChangeArrowheads="1"/>
          </p:cNvPicPr>
          <p:nvPr/>
        </p:nvPicPr>
        <p:blipFill>
          <a:blip r:embed="rId3" cstate="print"/>
          <a:srcRect l="16794" t="25948" r="12920" b="9641"/>
          <a:stretch>
            <a:fillRect/>
          </a:stretch>
        </p:blipFill>
        <p:spPr bwMode="auto">
          <a:xfrm>
            <a:off x="1115616" y="980728"/>
            <a:ext cx="8028384" cy="54006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0"/>
            <a:ext cx="6120680" cy="404664"/>
          </a:xfrm>
        </p:spPr>
        <p:txBody>
          <a:bodyPr>
            <a:noAutofit/>
          </a:bodyPr>
          <a:lstStyle/>
          <a:p>
            <a:r>
              <a:rPr lang="uk-UA" sz="2800" dirty="0" smtClean="0"/>
              <a:t>Складіть таблицю </a:t>
            </a:r>
            <a:r>
              <a:rPr lang="uk-UA" sz="2800" dirty="0" err="1" smtClean="0"/>
              <a:t>“ознаки</a:t>
            </a:r>
            <a:r>
              <a:rPr lang="uk-UA" sz="2800" dirty="0" smtClean="0"/>
              <a:t> </a:t>
            </a:r>
            <a:r>
              <a:rPr lang="uk-UA" sz="2800" dirty="0" err="1" smtClean="0"/>
              <a:t>держави”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6054824"/>
            <a:ext cx="1049320" cy="803176"/>
          </a:xfrm>
        </p:spPr>
        <p:txBody>
          <a:bodyPr>
            <a:normAutofit/>
          </a:bodyPr>
          <a:lstStyle/>
          <a:p>
            <a:endParaRPr lang="ru-RU" sz="100" dirty="0"/>
          </a:p>
        </p:txBody>
      </p:sp>
      <p:pic>
        <p:nvPicPr>
          <p:cNvPr id="22530" name="Picture 2" descr="ÐÐ°ÑÑÐ¸Ð½ÐºÐ¸ Ð¿Ð¾ Ð·Ð°Ð¿ÑÐ¾ÑÑ Ð·Ð°Ð´Ð°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517232"/>
            <a:ext cx="1043608" cy="13407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1043608" y="476672"/>
            <a:ext cx="3384376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400" dirty="0" smtClean="0">
                <a:latin typeface="Arial Black" pitchFamily="34" charset="0"/>
                <a:cs typeface="Times New Roman" pitchFamily="18" charset="0"/>
              </a:rPr>
              <a:t>ОЗНАКА</a:t>
            </a:r>
            <a:endParaRPr lang="ru-RU" sz="2400" dirty="0">
              <a:latin typeface="Arial Black" pitchFamily="34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427984" y="476672"/>
            <a:ext cx="4716016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400" dirty="0" smtClean="0">
                <a:latin typeface="Arial Black" pitchFamily="34" charset="0"/>
              </a:rPr>
              <a:t>ЗМІСТ</a:t>
            </a:r>
            <a:endParaRPr lang="ru-RU" sz="2400" dirty="0">
              <a:latin typeface="Arial Black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43608" y="1124744"/>
            <a:ext cx="3384376" cy="5232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Територія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427984" y="980728"/>
            <a:ext cx="4716016" cy="83099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Поширення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державної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влади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лише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виокремленій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кордонами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частині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земної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кулі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зумовлює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адміністративно-територіальний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поділ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43608" y="1988840"/>
            <a:ext cx="3384376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Суверенітет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427984" y="1772816"/>
            <a:ext cx="4716016" cy="83099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Державна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влада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самостійною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незалежною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якої-небудь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влади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як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усередині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держави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так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межами.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43608" y="2780928"/>
            <a:ext cx="3384376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Апарат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управління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427984" y="2564904"/>
            <a:ext cx="4716016" cy="86177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Забезпечує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виконання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функцій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держави.До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органів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керування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ставляться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уряд,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різні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міністерства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державні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комітети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т.п.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43608" y="3645024"/>
            <a:ext cx="3384376" cy="83099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Публічно-політична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державна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влада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427984" y="3429000"/>
            <a:ext cx="4716016" cy="1200329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Виявляється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існуванні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груп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людей,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здійснюють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владні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управлінські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функції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впливають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суспільні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відносини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шляхом авторитету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примусу.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043608" y="4869160"/>
            <a:ext cx="3412931" cy="40011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Нормативно-правовий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акт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427984" y="4581128"/>
            <a:ext cx="4716016" cy="923330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Закріплюють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правові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юридичні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норми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у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яких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виражена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загальнообов'язкова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державна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воля.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043608" y="5877272"/>
            <a:ext cx="3399727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Оподатковування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427984" y="5517232"/>
            <a:ext cx="4716016" cy="1200329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збір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коштів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держава у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певній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пропорції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збирає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населення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підприємств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утримання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державного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апарату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армії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поліції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здійснення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загальнокорисних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цілей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...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284</TotalTime>
  <Words>437</Words>
  <Application>Microsoft Office PowerPoint</Application>
  <PresentationFormat>Экран (4:3)</PresentationFormat>
  <Paragraphs>77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Солнцестояние</vt:lpstr>
      <vt:lpstr>Причини виникнення держави, поняття та ознаки держави</vt:lpstr>
      <vt:lpstr>Слайд 2</vt:lpstr>
      <vt:lpstr>Слайд 3</vt:lpstr>
      <vt:lpstr>Слайд 4</vt:lpstr>
      <vt:lpstr>ШЛЯХИ ВИНИКНЕННЯ ДЕРЖАВИ:</vt:lpstr>
      <vt:lpstr>Слайд 6</vt:lpstr>
      <vt:lpstr>Слайд 7</vt:lpstr>
      <vt:lpstr>Слайд 8</vt:lpstr>
      <vt:lpstr>Слайд 9</vt:lpstr>
      <vt:lpstr>Складіть таблицю “ознаки держави”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Причини виникнення держави, поняття та ознаки держави</dc:title>
  <dc:creator>Пользователь</dc:creator>
  <cp:lastModifiedBy>Пользователь</cp:lastModifiedBy>
  <cp:revision>71</cp:revision>
  <dcterms:created xsi:type="dcterms:W3CDTF">2018-10-14T09:39:13Z</dcterms:created>
  <dcterms:modified xsi:type="dcterms:W3CDTF">2018-10-16T07:01:13Z</dcterms:modified>
</cp:coreProperties>
</file>