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3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71" r:id="rId10"/>
    <p:sldId id="272" r:id="rId11"/>
    <p:sldId id="263" r:id="rId12"/>
    <p:sldId id="264" r:id="rId13"/>
    <p:sldId id="265" r:id="rId14"/>
    <p:sldId id="266" r:id="rId15"/>
    <p:sldId id="267" r:id="rId16"/>
    <p:sldId id="270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96A88-0377-466E-8ADE-7C102FB85EEB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A50473-9F3D-4D55-ACAD-9169A62033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96A88-0377-466E-8ADE-7C102FB85EEB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0473-9F3D-4D55-ACAD-9169A6203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96A88-0377-466E-8ADE-7C102FB85EEB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0473-9F3D-4D55-ACAD-9169A6203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7B96A88-0377-466E-8ADE-7C102FB85EEB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3A50473-9F3D-4D55-ACAD-9169A62033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96A88-0377-466E-8ADE-7C102FB85EEB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0473-9F3D-4D55-ACAD-9169A62033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96A88-0377-466E-8ADE-7C102FB85EEB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0473-9F3D-4D55-ACAD-9169A62033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0473-9F3D-4D55-ACAD-9169A62033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96A88-0377-466E-8ADE-7C102FB85EEB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96A88-0377-466E-8ADE-7C102FB85EEB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0473-9F3D-4D55-ACAD-9169A62033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96A88-0377-466E-8ADE-7C102FB85EEB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0473-9F3D-4D55-ACAD-9169A6203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7B96A88-0377-466E-8ADE-7C102FB85EEB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3A50473-9F3D-4D55-ACAD-9169A62033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96A88-0377-466E-8ADE-7C102FB85EEB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A50473-9F3D-4D55-ACAD-9169A62033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7B96A88-0377-466E-8ADE-7C102FB85EEB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3A50473-9F3D-4D55-ACAD-9169A62033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newsflash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Admin\&#1056;&#1072;&#1073;&#1086;&#1095;&#1080;&#1081;%20&#1089;&#1090;&#1086;&#1083;\&#1057;&#1077;&#1084;&#1110;&#1085;&#1072;&#1088;\&#1060;&#1080;&#1083;&#1100;&#1084;.wmv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67336" y="4437112"/>
            <a:ext cx="4767064" cy="1584176"/>
          </a:xfrm>
        </p:spPr>
        <p:txBody>
          <a:bodyPr/>
          <a:lstStyle/>
          <a:p>
            <a:r>
              <a:rPr lang="uk-UA" dirty="0" smtClean="0"/>
              <a:t>Вчитель історії та правознавства Ліцею «Львівський» Львівської міської ради</a:t>
            </a:r>
          </a:p>
          <a:p>
            <a:r>
              <a:rPr lang="uk-UA" dirty="0" smtClean="0"/>
              <a:t>Фещук Галина Богданівна</a:t>
            </a:r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Тема уроку: «Юридична відповідальність»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77936473"/>
      </p:ext>
    </p:extLst>
  </p:cSld>
  <p:clrMapOvr>
    <a:masterClrMapping/>
  </p:clrMapOvr>
  <p:transition spd="med">
    <p:newsfla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2800" dirty="0" smtClean="0"/>
              <a:t>Поняття і принципи юридичної відповідальності.</a:t>
            </a:r>
          </a:p>
          <a:p>
            <a:r>
              <a:rPr lang="uk-UA" sz="2800" dirty="0" smtClean="0"/>
              <a:t>Види юридичної відповідальності.</a:t>
            </a:r>
          </a:p>
          <a:p>
            <a:r>
              <a:rPr lang="uk-UA" sz="2800" dirty="0" smtClean="0"/>
              <a:t>Обставини, що викликають юридичну відповідальність.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План теми:</a:t>
            </a:r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sz="4000" dirty="0" smtClean="0"/>
              <a:t/>
            </a:r>
            <a:br>
              <a:rPr sz="4000" dirty="0" smtClean="0"/>
            </a:br>
            <a:r>
              <a:rPr lang="uk-UA" sz="4000" dirty="0" smtClean="0"/>
              <a:t>Епіграф до теми:</a:t>
            </a:r>
            <a:br>
              <a:rPr lang="uk-UA" sz="4000" dirty="0" smtClean="0"/>
            </a:br>
            <a:r>
              <a:rPr lang="uk-UA" sz="5300" i="1" dirty="0" smtClean="0"/>
              <a:t>« Найбільше заохочення </a:t>
            </a:r>
            <a:br>
              <a:rPr lang="uk-UA" sz="5300" i="1" dirty="0" smtClean="0"/>
            </a:br>
            <a:r>
              <a:rPr lang="uk-UA" sz="5300" i="1" dirty="0" smtClean="0"/>
              <a:t>до злочину – беззаконня» </a:t>
            </a:r>
            <a:r>
              <a:rPr lang="uk-UA" sz="4000" i="1" dirty="0" smtClean="0"/>
              <a:t/>
            </a:r>
            <a:br>
              <a:rPr lang="uk-UA" sz="4000" i="1" dirty="0" smtClean="0"/>
            </a:br>
            <a:r>
              <a:rPr lang="uk-UA" sz="4000" i="1" dirty="0"/>
              <a:t> </a:t>
            </a:r>
            <a:r>
              <a:rPr lang="uk-UA" sz="4000" i="1" dirty="0" smtClean="0"/>
              <a:t>                                  (Цицерон)</a:t>
            </a:r>
            <a:endParaRPr lang="ru-RU" sz="4000" i="1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це вид соціальної відповідальності, суть якої полягає в </a:t>
            </a:r>
            <a:r>
              <a:rPr lang="uk-UA" dirty="0" err="1" smtClean="0"/>
              <a:t>обов</a:t>
            </a:r>
            <a:r>
              <a:rPr lang="en-US" dirty="0" smtClean="0"/>
              <a:t>’</a:t>
            </a:r>
            <a:r>
              <a:rPr lang="uk-UA" dirty="0" err="1" smtClean="0"/>
              <a:t>язку</a:t>
            </a:r>
            <a:r>
              <a:rPr lang="uk-UA" dirty="0" smtClean="0"/>
              <a:t> відповідати за порушення норм права й застосуванні державою до правопорушника заходів примусу, передбачених законодавством;</a:t>
            </a:r>
          </a:p>
          <a:p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обмеження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накладаються</a:t>
            </a:r>
            <a:r>
              <a:rPr lang="ru-RU" dirty="0" smtClean="0"/>
              <a:t> на особу в </a:t>
            </a:r>
            <a:r>
              <a:rPr lang="ru-RU" dirty="0" err="1" smtClean="0"/>
              <a:t>разі</a:t>
            </a:r>
            <a:r>
              <a:rPr lang="ru-RU" dirty="0" smtClean="0"/>
              <a:t> </a:t>
            </a:r>
            <a:r>
              <a:rPr lang="ru-RU" dirty="0" err="1" smtClean="0"/>
              <a:t>скоєння</a:t>
            </a:r>
            <a:r>
              <a:rPr lang="ru-RU" dirty="0" smtClean="0"/>
              <a:t> нею </a:t>
            </a:r>
            <a:r>
              <a:rPr lang="ru-RU" dirty="0" err="1" smtClean="0"/>
              <a:t>правопорушення</a:t>
            </a:r>
            <a:r>
              <a:rPr lang="ru-RU" dirty="0" smtClean="0"/>
              <a:t> </a:t>
            </a:r>
            <a:r>
              <a:rPr lang="ru-RU" dirty="0" err="1" smtClean="0"/>
              <a:t>відповідно</a:t>
            </a:r>
            <a:r>
              <a:rPr lang="ru-RU" dirty="0" smtClean="0"/>
              <a:t> до норм </a:t>
            </a:r>
            <a:r>
              <a:rPr lang="ru-RU" dirty="0" err="1" smtClean="0"/>
              <a:t>законодавства</a:t>
            </a:r>
            <a:r>
              <a:rPr lang="ru-RU" dirty="0" smtClean="0"/>
              <a:t>;</a:t>
            </a:r>
          </a:p>
          <a:p>
            <a:r>
              <a:rPr lang="uk-UA" dirty="0" smtClean="0"/>
              <a:t>це застосування до винної особи заходів державного примушення за вчинене правопорушення.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Юридична відповідальність</a:t>
            </a:r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Законність </a:t>
            </a:r>
          </a:p>
          <a:p>
            <a:r>
              <a:rPr lang="uk-UA" dirty="0" smtClean="0"/>
              <a:t>Обґрунтованість</a:t>
            </a:r>
          </a:p>
          <a:p>
            <a:r>
              <a:rPr lang="uk-UA" dirty="0" smtClean="0"/>
              <a:t>Доцільність</a:t>
            </a:r>
          </a:p>
          <a:p>
            <a:r>
              <a:rPr lang="uk-UA" dirty="0" smtClean="0"/>
              <a:t>Невідворотність</a:t>
            </a:r>
          </a:p>
          <a:p>
            <a:r>
              <a:rPr lang="uk-UA" dirty="0" smtClean="0"/>
              <a:t>Своєчасність</a:t>
            </a:r>
          </a:p>
          <a:p>
            <a:r>
              <a:rPr lang="uk-UA" dirty="0" smtClean="0"/>
              <a:t>Справедливість</a:t>
            </a:r>
          </a:p>
          <a:p>
            <a:pPr>
              <a:buNone/>
            </a:pPr>
            <a:endParaRPr lang="uk-UA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dirty="0" smtClean="0"/>
              <a:t>Принципи юридичної відповідальності</a:t>
            </a:r>
            <a:endParaRPr lang="ru-RU" sz="3600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12000" y="2889000"/>
            <a:ext cx="7920000" cy="108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2800" b="1" cap="all" dirty="0" smtClean="0">
                <a:ln w="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Види юридичної відповідальності</a:t>
            </a:r>
            <a:endParaRPr lang="ru-RU" sz="2800" b="1" cap="all" dirty="0">
              <a:ln w="0">
                <a:solidFill>
                  <a:schemeClr val="bg1">
                    <a:lumMod val="95000"/>
                    <a:lumOff val="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08007" y="1987548"/>
            <a:ext cx="2160000" cy="72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1400" b="1" cap="all" dirty="0" smtClean="0">
                <a:ln w="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АДМІНІСТРАТИВНА</a:t>
            </a:r>
            <a:endParaRPr lang="ru-RU" sz="1400" b="1" cap="all" dirty="0">
              <a:ln w="0">
                <a:solidFill>
                  <a:schemeClr val="bg1">
                    <a:lumMod val="95000"/>
                    <a:lumOff val="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90911" y="1987548"/>
            <a:ext cx="2160000" cy="72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1400" b="1" cap="all" dirty="0" err="1" smtClean="0">
                <a:ln w="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кОНСТИТУЦІЙНА</a:t>
            </a:r>
            <a:endParaRPr lang="ru-RU" sz="1400" b="1" cap="all" dirty="0">
              <a:ln w="0">
                <a:solidFill>
                  <a:schemeClr val="bg1">
                    <a:lumMod val="95000"/>
                    <a:lumOff val="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373815" y="1987548"/>
            <a:ext cx="2160000" cy="72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1400" b="1" cap="all" dirty="0" err="1" smtClean="0">
                <a:ln w="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мАТЕРІАЛЬНА</a:t>
            </a:r>
            <a:endParaRPr lang="ru-RU" sz="1400" b="1" cap="all" dirty="0">
              <a:ln w="0">
                <a:solidFill>
                  <a:schemeClr val="bg1">
                    <a:lumMod val="95000"/>
                    <a:lumOff val="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8007" y="4149726"/>
            <a:ext cx="2160000" cy="72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1400" b="1" cap="all" dirty="0" err="1" smtClean="0">
                <a:ln w="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дИСЦИПЛІНАРНА</a:t>
            </a:r>
            <a:endParaRPr lang="ru-RU" sz="1400" b="1" cap="all" dirty="0">
              <a:ln w="0">
                <a:solidFill>
                  <a:schemeClr val="bg1">
                    <a:lumMod val="95000"/>
                    <a:lumOff val="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12000" y="4149726"/>
            <a:ext cx="2520000" cy="72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1400" b="1" cap="all" dirty="0" smtClean="0">
                <a:ln w="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ЦИВІЛЬНО-ПРАВОВА</a:t>
            </a:r>
            <a:endParaRPr lang="ru-RU" sz="1400" b="1" cap="all" dirty="0">
              <a:ln w="0">
                <a:solidFill>
                  <a:schemeClr val="bg1">
                    <a:lumMod val="95000"/>
                    <a:lumOff val="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73815" y="4149726"/>
            <a:ext cx="2160000" cy="72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1400" b="1" cap="all" dirty="0" smtClean="0">
                <a:ln w="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КРИМІНАЛЬНА</a:t>
            </a:r>
            <a:endParaRPr lang="ru-RU" sz="1400" b="1" cap="all" dirty="0">
              <a:ln w="0">
                <a:solidFill>
                  <a:schemeClr val="bg1">
                    <a:lumMod val="95000"/>
                    <a:lumOff val="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08007" y="1627185"/>
            <a:ext cx="7920000" cy="108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2800" b="1" cap="all" dirty="0" smtClean="0">
                <a:ln w="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Обставини, що виключають юридичну відповідальність</a:t>
            </a:r>
            <a:endParaRPr lang="ru-RU" sz="2800" b="1" cap="all" dirty="0">
              <a:ln w="0">
                <a:solidFill>
                  <a:schemeClr val="bg1">
                    <a:lumMod val="95000"/>
                    <a:lumOff val="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08007" y="3068637"/>
            <a:ext cx="1440000" cy="72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1400" b="1" cap="all" dirty="0" smtClean="0">
                <a:ln w="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Необхідна оборона</a:t>
            </a:r>
            <a:endParaRPr lang="ru-RU" sz="1400" b="1" cap="all" dirty="0">
              <a:ln w="0">
                <a:solidFill>
                  <a:schemeClr val="bg1">
                    <a:lumMod val="95000"/>
                    <a:lumOff val="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90911" y="3068637"/>
            <a:ext cx="1440000" cy="72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1400" b="1" cap="all" dirty="0" smtClean="0">
                <a:ln w="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казус</a:t>
            </a:r>
            <a:endParaRPr lang="ru-RU" sz="1400" b="1" cap="all" dirty="0">
              <a:ln w="0">
                <a:solidFill>
                  <a:schemeClr val="bg1">
                    <a:lumMod val="95000"/>
                    <a:lumOff val="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373815" y="3068637"/>
            <a:ext cx="2160000" cy="72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1400" b="1" cap="all" dirty="0" smtClean="0">
                <a:ln w="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неосудність</a:t>
            </a:r>
            <a:endParaRPr lang="ru-RU" sz="1400" b="1" cap="all" dirty="0">
              <a:ln w="0">
                <a:solidFill>
                  <a:schemeClr val="bg1">
                    <a:lumMod val="95000"/>
                    <a:lumOff val="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689096" y="4149726"/>
            <a:ext cx="2160000" cy="72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1400" b="1" cap="all" dirty="0" smtClean="0">
                <a:ln w="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Крайня необхідність</a:t>
            </a:r>
            <a:endParaRPr lang="ru-RU" sz="1400" b="1" cap="all" dirty="0">
              <a:ln w="0">
                <a:solidFill>
                  <a:schemeClr val="bg1">
                    <a:lumMod val="95000"/>
                    <a:lumOff val="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72000" y="4149726"/>
            <a:ext cx="2160000" cy="72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1400" b="1" cap="all" dirty="0" smtClean="0">
                <a:ln w="0">
                  <a:solidFill>
                    <a:schemeClr val="bg1">
                      <a:lumMod val="95000"/>
                      <a:lumOff val="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Непереборна сила</a:t>
            </a:r>
            <a:endParaRPr lang="ru-RU" sz="1400" b="1" cap="all" dirty="0">
              <a:ln w="0">
                <a:solidFill>
                  <a:schemeClr val="bg1">
                    <a:lumMod val="95000"/>
                    <a:lumOff val="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Проект</a:t>
            </a:r>
            <a:r>
              <a:rPr lang="uk-UA" sz="6000" dirty="0" smtClean="0"/>
              <a:t/>
            </a:r>
            <a:br>
              <a:rPr lang="uk-UA" sz="6000" dirty="0" smtClean="0"/>
            </a:br>
            <a:r>
              <a:rPr lang="uk-UA" sz="5300" i="1" dirty="0" smtClean="0"/>
              <a:t>“ Як </a:t>
            </a:r>
            <a:r>
              <a:rPr lang="uk-UA" sz="5300" i="1" dirty="0" smtClean="0"/>
              <a:t>боротись із правопорушеннями</a:t>
            </a:r>
            <a:r>
              <a:rPr sz="5300" i="1" dirty="0" smtClean="0"/>
              <a:t> </a:t>
            </a:r>
            <a:r>
              <a:rPr lang="ru-RU" sz="5300" i="1" dirty="0" smtClean="0"/>
              <a:t>?</a:t>
            </a:r>
            <a:r>
              <a:rPr lang="uk-UA" sz="5300" i="1" dirty="0" smtClean="0"/>
              <a:t>  ”</a:t>
            </a:r>
            <a:endParaRPr lang="ru-RU" sz="6000" i="1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3200" dirty="0" smtClean="0"/>
              <a:t>Опрацювати матеріал підручника, відповідний § .</a:t>
            </a:r>
          </a:p>
          <a:p>
            <a:r>
              <a:rPr lang="uk-UA" sz="3200" dirty="0" smtClean="0"/>
              <a:t>Підготуватись до дискусії на тему:</a:t>
            </a:r>
          </a:p>
          <a:p>
            <a:pPr>
              <a:buNone/>
            </a:pPr>
            <a:r>
              <a:rPr lang="uk-UA" sz="3200" dirty="0" smtClean="0"/>
              <a:t>” Чи завжди після злочину наступає покарання? ”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Домашнє завдання</a:t>
            </a:r>
            <a:endParaRPr lang="ru-RU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31296"/>
          </a:xfrm>
        </p:spPr>
        <p:txBody>
          <a:bodyPr numCol="1">
            <a:normAutofit fontScale="92500"/>
          </a:bodyPr>
          <a:lstStyle/>
          <a:p>
            <a:pPr>
              <a:buNone/>
            </a:pPr>
            <a:r>
              <a:rPr lang="uk-UA" sz="3500" dirty="0" smtClean="0"/>
              <a:t>Мета уроку: </a:t>
            </a:r>
          </a:p>
          <a:p>
            <a:r>
              <a:rPr lang="uk-UA" sz="2800" dirty="0" smtClean="0"/>
              <a:t>засвоєння понять: юридична </a:t>
            </a:r>
            <a:r>
              <a:rPr lang="uk-UA" sz="2800" dirty="0"/>
              <a:t>в</a:t>
            </a:r>
            <a:r>
              <a:rPr lang="uk-UA" sz="2800" dirty="0" smtClean="0"/>
              <a:t>ідповідальність, </a:t>
            </a:r>
            <a:r>
              <a:rPr lang="ru-RU" sz="2800" dirty="0" smtClean="0"/>
              <a:t>«</a:t>
            </a:r>
            <a:r>
              <a:rPr lang="uk-UA" sz="2800" dirty="0" smtClean="0"/>
              <a:t>крайня необхідність</a:t>
            </a:r>
            <a:r>
              <a:rPr lang="ru-RU" sz="2800" dirty="0" smtClean="0"/>
              <a:t>»</a:t>
            </a:r>
            <a:r>
              <a:rPr lang="uk-UA" sz="2800" dirty="0" smtClean="0"/>
              <a:t>, </a:t>
            </a:r>
            <a:r>
              <a:rPr lang="ru-RU" sz="2800" dirty="0" smtClean="0"/>
              <a:t>«</a:t>
            </a:r>
            <a:r>
              <a:rPr lang="uk-UA" sz="2800" dirty="0" smtClean="0"/>
              <a:t>необхідна оборона</a:t>
            </a:r>
            <a:r>
              <a:rPr lang="ru-RU" sz="2800" dirty="0" smtClean="0"/>
              <a:t>»</a:t>
            </a:r>
            <a:r>
              <a:rPr lang="uk-UA" sz="2800" dirty="0" smtClean="0"/>
              <a:t>, </a:t>
            </a:r>
            <a:r>
              <a:rPr lang="ru-RU" sz="2800" dirty="0" smtClean="0"/>
              <a:t>«</a:t>
            </a:r>
            <a:r>
              <a:rPr lang="uk-UA" sz="2800" dirty="0" smtClean="0"/>
              <a:t>непереборна сила</a:t>
            </a:r>
            <a:r>
              <a:rPr lang="ru-RU" sz="2800" dirty="0" smtClean="0"/>
              <a:t>»</a:t>
            </a:r>
            <a:r>
              <a:rPr lang="uk-UA" sz="2800" dirty="0" smtClean="0"/>
              <a:t>,</a:t>
            </a:r>
            <a:r>
              <a:rPr lang="ru-RU" sz="2800" dirty="0" smtClean="0"/>
              <a:t> «</a:t>
            </a:r>
            <a:r>
              <a:rPr lang="ru-RU" sz="2800" dirty="0" err="1" smtClean="0"/>
              <a:t>неосудність</a:t>
            </a:r>
            <a:r>
              <a:rPr lang="ru-RU" sz="2800" dirty="0" smtClean="0"/>
              <a:t>», «казус»;</a:t>
            </a:r>
          </a:p>
          <a:p>
            <a:r>
              <a:rPr lang="uk-UA" sz="2800" dirty="0" smtClean="0"/>
              <a:t>з</a:t>
            </a:r>
            <a:r>
              <a:rPr lang="en-US" sz="2800" dirty="0" smtClean="0"/>
              <a:t>’</a:t>
            </a:r>
            <a:r>
              <a:rPr lang="uk-UA" sz="2800" dirty="0" err="1" smtClean="0"/>
              <a:t>ясування</a:t>
            </a:r>
            <a:r>
              <a:rPr lang="uk-UA" sz="2800" dirty="0" smtClean="0"/>
              <a:t> ознак, видів, принципів юридичної відповідальності;</a:t>
            </a:r>
          </a:p>
          <a:p>
            <a:r>
              <a:rPr lang="uk-UA" sz="2800" dirty="0"/>
              <a:t>в</a:t>
            </a:r>
            <a:r>
              <a:rPr lang="uk-UA" sz="2800" dirty="0" smtClean="0"/>
              <a:t>досконалення навичок аргументувати,</a:t>
            </a:r>
            <a:r>
              <a:rPr lang="en-US" sz="2800" dirty="0" smtClean="0"/>
              <a:t> </a:t>
            </a:r>
            <a:r>
              <a:rPr lang="uk-UA" sz="2800" dirty="0" smtClean="0"/>
              <a:t>ухвалювати правові рішення, аналізувати правові ситуації;</a:t>
            </a:r>
          </a:p>
          <a:p>
            <a:r>
              <a:rPr lang="uk-UA" sz="2800" dirty="0" smtClean="0"/>
              <a:t>виховання розуміння невідворотності юридичної відповідальності, поваги до норм права.</a:t>
            </a:r>
            <a:endParaRPr lang="en-US" sz="2800" dirty="0" smtClean="0"/>
          </a:p>
          <a:p>
            <a:pPr algn="r">
              <a:buNone/>
            </a:pPr>
            <a:r>
              <a:rPr lang="uk-UA" sz="2400" dirty="0" smtClean="0"/>
              <a:t>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80256"/>
          </a:xfrm>
        </p:spPr>
        <p:txBody>
          <a:bodyPr>
            <a:normAutofit fontScale="90000"/>
          </a:bodyPr>
          <a:lstStyle/>
          <a:p>
            <a:endParaRPr lang="ru-RU" sz="3600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/>
              <a:t>Правопорушення</a:t>
            </a:r>
            <a:endParaRPr lang="ru-RU" sz="6000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/>
              <a:t>Проступок</a:t>
            </a:r>
            <a:endParaRPr lang="ru-RU" sz="6000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/>
              <a:t>Злочин</a:t>
            </a:r>
            <a:endParaRPr lang="ru-RU" sz="6000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/>
              <a:t>Умисел</a:t>
            </a:r>
            <a:endParaRPr lang="ru-RU" sz="6000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/>
              <a:t>Необережність</a:t>
            </a:r>
            <a:endParaRPr lang="ru-RU" sz="6000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Фильм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143000" y="685800"/>
            <a:ext cx="6858000" cy="5486400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8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uk-UA" sz="3600" smtClean="0"/>
              <a:t>Чи є у </a:t>
            </a:r>
            <a:r>
              <a:rPr lang="uk-UA" sz="3600" dirty="0" err="1" smtClean="0"/>
              <a:t>відеосюжетах</a:t>
            </a:r>
            <a:r>
              <a:rPr lang="uk-UA" sz="3600" dirty="0" smtClean="0"/>
              <a:t> ознаки правопорушення?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3600" dirty="0" smtClean="0"/>
              <a:t>Які види правопорушень?</a:t>
            </a:r>
          </a:p>
          <a:p>
            <a:pPr>
              <a:buNone/>
            </a:pPr>
            <a:endParaRPr lang="ru-RU" sz="3600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279</TotalTime>
  <Words>238</Words>
  <Application>Microsoft Office PowerPoint</Application>
  <PresentationFormat>Экран (4:3)</PresentationFormat>
  <Paragraphs>50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Constantia</vt:lpstr>
      <vt:lpstr>Wingdings 2</vt:lpstr>
      <vt:lpstr>Бумажная</vt:lpstr>
      <vt:lpstr>Тема уроку: «Юридична відповідальність»</vt:lpstr>
      <vt:lpstr>Презентация PowerPoint</vt:lpstr>
      <vt:lpstr>Правопорушення</vt:lpstr>
      <vt:lpstr>Проступок</vt:lpstr>
      <vt:lpstr>Злочин</vt:lpstr>
      <vt:lpstr>Умисел</vt:lpstr>
      <vt:lpstr>Необережність</vt:lpstr>
      <vt:lpstr>Презентация PowerPoint</vt:lpstr>
      <vt:lpstr>Презентация PowerPoint</vt:lpstr>
      <vt:lpstr>План теми:</vt:lpstr>
      <vt:lpstr> Епіграф до теми: « Найбільше заохочення  до злочину – беззаконня»                                     (Цицерон)</vt:lpstr>
      <vt:lpstr>Юридична відповідальність</vt:lpstr>
      <vt:lpstr>Принципи юридичної відповідальності</vt:lpstr>
      <vt:lpstr>Презентация PowerPoint</vt:lpstr>
      <vt:lpstr>Презентация PowerPoint</vt:lpstr>
      <vt:lpstr>Проект “ Як боротись із правопорушеннями ?  ”</vt:lpstr>
      <vt:lpstr>Домашнє завдання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61</cp:revision>
  <dcterms:created xsi:type="dcterms:W3CDTF">2012-12-18T07:31:53Z</dcterms:created>
  <dcterms:modified xsi:type="dcterms:W3CDTF">2020-03-08T17:19:30Z</dcterms:modified>
</cp:coreProperties>
</file>