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00"/>
    <a:srgbClr val="FF9900"/>
    <a:srgbClr val="CC0000"/>
    <a:srgbClr val="6600FF"/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88B6F4CE-D8B6-4DF6-8035-1ED70BCFA9E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73504895-25E0-495D-B046-D816AD7BAEB3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29054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6F4CE-D8B6-4DF6-8035-1ED70BCFA9E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04895-25E0-495D-B046-D816AD7BAE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23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6F4CE-D8B6-4DF6-8035-1ED70BCFA9E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04895-25E0-495D-B046-D816AD7BAEB3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0714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6F4CE-D8B6-4DF6-8035-1ED70BCFA9E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04895-25E0-495D-B046-D816AD7BAE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75070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6F4CE-D8B6-4DF6-8035-1ED70BCFA9E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04895-25E0-495D-B046-D816AD7BAEB3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50936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6F4CE-D8B6-4DF6-8035-1ED70BCFA9E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04895-25E0-495D-B046-D816AD7BAEB3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5209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6F4CE-D8B6-4DF6-8035-1ED70BCFA9E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04895-25E0-495D-B046-D816AD7BAE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6846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6F4CE-D8B6-4DF6-8035-1ED70BCFA9E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04895-25E0-495D-B046-D816AD7BAEB3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95974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6F4CE-D8B6-4DF6-8035-1ED70BCFA9E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04895-25E0-495D-B046-D816AD7BAE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5009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6F4CE-D8B6-4DF6-8035-1ED70BCFA9E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04895-25E0-495D-B046-D816AD7BAE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9982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6F4CE-D8B6-4DF6-8035-1ED70BCFA9E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04895-25E0-495D-B046-D816AD7BAEB3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52464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6F4CE-D8B6-4DF6-8035-1ED70BCFA9E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04895-25E0-495D-B046-D816AD7BAEB3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69128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6F4CE-D8B6-4DF6-8035-1ED70BCFA9E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04895-25E0-495D-B046-D816AD7BAE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40155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6F4CE-D8B6-4DF6-8035-1ED70BCFA9E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04895-25E0-495D-B046-D816AD7BAEB3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133270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6F4CE-D8B6-4DF6-8035-1ED70BCFA9E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04895-25E0-495D-B046-D816AD7BAEB3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12800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6F4CE-D8B6-4DF6-8035-1ED70BCFA9E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04895-25E0-495D-B046-D816AD7BAEB3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84665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B6F4CE-D8B6-4DF6-8035-1ED70BCFA9E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04895-25E0-495D-B046-D816AD7BAEB3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7867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8B6F4CE-D8B6-4DF6-8035-1ED70BCFA9ED}" type="datetimeFigureOut">
              <a:rPr lang="ru-RU" smtClean="0"/>
              <a:t>23.11.2023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3504895-25E0-495D-B046-D816AD7BAE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1209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  <p:sldLayoutId id="2147483792" r:id="rId2"/>
    <p:sldLayoutId id="2147483793" r:id="rId3"/>
    <p:sldLayoutId id="2147483794" r:id="rId4"/>
    <p:sldLayoutId id="2147483795" r:id="rId5"/>
    <p:sldLayoutId id="2147483796" r:id="rId6"/>
    <p:sldLayoutId id="2147483797" r:id="rId7"/>
    <p:sldLayoutId id="2147483798" r:id="rId8"/>
    <p:sldLayoutId id="2147483799" r:id="rId9"/>
    <p:sldLayoutId id="2147483800" r:id="rId10"/>
    <p:sldLayoutId id="2147483801" r:id="rId11"/>
    <p:sldLayoutId id="2147483802" r:id="rId12"/>
    <p:sldLayoutId id="2147483803" r:id="rId13"/>
    <p:sldLayoutId id="2147483804" r:id="rId14"/>
    <p:sldLayoutId id="2147483805" r:id="rId15"/>
    <p:sldLayoutId id="2147483806" r:id="rId16"/>
    <p:sldLayoutId id="214748380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err="1">
                <a:solidFill>
                  <a:srgbClr val="002060"/>
                </a:solidFill>
              </a:rPr>
              <a:t>Органи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державної</a:t>
            </a:r>
            <a:r>
              <a:rPr lang="ru-RU" b="1" dirty="0">
                <a:solidFill>
                  <a:srgbClr val="002060"/>
                </a:solidFill>
              </a:rPr>
              <a:t> </a:t>
            </a:r>
            <a:r>
              <a:rPr lang="ru-RU" b="1" dirty="0" err="1">
                <a:solidFill>
                  <a:srgbClr val="002060"/>
                </a:solidFill>
              </a:rPr>
              <a:t>влади</a:t>
            </a:r>
            <a:r>
              <a:rPr lang="ru-RU" b="1" dirty="0">
                <a:solidFill>
                  <a:srgbClr val="002060"/>
                </a:solidFill>
              </a:rPr>
              <a:t> в </a:t>
            </a:r>
            <a:r>
              <a:rPr lang="ru-RU" b="1" dirty="0" err="1">
                <a:solidFill>
                  <a:srgbClr val="002060"/>
                </a:solidFill>
              </a:rPr>
              <a:t>Україні</a:t>
            </a:r>
            <a:r>
              <a:rPr lang="ru-RU" b="1" dirty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06770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План уроку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Законодавча влада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Виконавча влада. 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Президент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Судова влада. Місцеве самоврядування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89986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Анаграма</a:t>
            </a:r>
            <a:r>
              <a:rPr lang="ru-RU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Розгадай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анаграму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b="1" dirty="0" smtClean="0">
                <a:solidFill>
                  <a:srgbClr val="0099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Група №1.             ОДВНОАЧЗКАА  </a:t>
            </a:r>
            <a:r>
              <a:rPr lang="uk-UA" b="1" dirty="0">
                <a:solidFill>
                  <a:srgbClr val="0099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АДЛАВ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Група  № 2.           ВНВОАКАЧИ  </a:t>
            </a:r>
            <a:r>
              <a:rPr lang="uk-UA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ЛВДАА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uk-UA" b="1" dirty="0" smtClean="0">
                <a:solidFill>
                  <a:srgbClr val="660033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Група № 3.            НДРИЗЕТПЕ  </a:t>
            </a:r>
            <a:endParaRPr lang="ru-RU" sz="20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b="1" dirty="0" err="1" smtClean="0">
                <a:solidFill>
                  <a:srgbClr val="FF33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Група</a:t>
            </a:r>
            <a:r>
              <a:rPr lang="ru-RU" b="1" dirty="0" smtClean="0">
                <a:solidFill>
                  <a:srgbClr val="FF33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№ 4.            </a:t>
            </a:r>
            <a:r>
              <a:rPr lang="uk-UA" b="1" dirty="0" smtClean="0">
                <a:solidFill>
                  <a:srgbClr val="FF33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УДВОАС    </a:t>
            </a:r>
            <a:r>
              <a:rPr lang="uk-UA" b="1" dirty="0">
                <a:solidFill>
                  <a:srgbClr val="FF33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ДВААЛ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927538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Хмара слів</a:t>
            </a:r>
            <a:r>
              <a:rPr lang="ru-RU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7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Учні</a:t>
            </a:r>
            <a:r>
              <a:rPr lang="ru-RU" sz="27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 хмари </a:t>
            </a:r>
            <a:r>
              <a:rPr lang="ru-RU" sz="27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слів</a:t>
            </a:r>
            <a:r>
              <a:rPr lang="ru-RU" sz="27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вибирають</a:t>
            </a:r>
            <a:r>
              <a:rPr lang="ru-RU" sz="27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ті</a:t>
            </a:r>
            <a:r>
              <a:rPr lang="ru-RU" sz="27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слова, </a:t>
            </a:r>
            <a:r>
              <a:rPr lang="ru-RU" sz="27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sz="27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відносяться</a:t>
            </a:r>
            <a:r>
              <a:rPr lang="ru-RU" sz="27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до </a:t>
            </a:r>
            <a:r>
              <a:rPr lang="ru-RU" sz="27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їх</a:t>
            </a:r>
            <a:r>
              <a:rPr lang="ru-RU" sz="27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7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питання</a:t>
            </a:r>
            <a:r>
              <a:rPr lang="ru-RU" sz="27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4526" y="2557463"/>
            <a:ext cx="3042947" cy="331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246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Дешифратор</a:t>
            </a:r>
            <a:br>
              <a:rPr lang="uk-UA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uk-UA" sz="2700" dirty="0">
                <a:latin typeface="Times New Roman" panose="02020603050405020304" pitchFamily="18" charset="0"/>
                <a:ea typeface="Calibri" panose="020F0502020204030204" pitchFamily="34" charset="0"/>
              </a:rPr>
              <a:t>Частина слів у статтях Конституції замінена на знаки. Потрібно відновити документ</a:t>
            </a:r>
            <a:endParaRPr lang="ru-RU" sz="27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35617" y="2758649"/>
            <a:ext cx="7431503" cy="364619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4389" y="2654657"/>
            <a:ext cx="3819926" cy="2818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9072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Група № 1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Стаття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76.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Конституційний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склад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Верховної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Ради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чотириста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п’ятдесят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народних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депутатів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які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обираються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основі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загального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рівного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і прямого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виборчого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права шляхом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таємного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голосування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строком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п’ять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років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Народним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депутатом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може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бути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обрано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громадянина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який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день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виборів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досяг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двадцяти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одного року,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має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право голосу і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проживає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Україні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протягом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останніх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п’яти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років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може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бути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обраним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до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Верховної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Ради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громадянин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який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має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судимість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вчинення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умисного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злочину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якщо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ця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судимість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не погашена і не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знята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встановленому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законом порядку.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Повноваження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народних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депутатів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визначаються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Конституцією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та законами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Строк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повноважень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Верховної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Ради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України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становить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п’ять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років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607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Група № 2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Стаття 114. До складу Кабінету Міністрів України входять Прем’єр-міністр України, Перший віце-прем’єр-міністр, віце-прем’єр-міністри, міністри.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Прем’єр-міністр України призначається Верховною Радою України за поданням Президента України.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Кандидатуру для призначення на посаду Прем’єр-міністра України вносить Президент України за пропозицією коаліції депутатських фракцій у Верховній Раді України, сформованої відповідно до статті 83 Конституції України, або депутатської фракції, до складу якої входить більшість народних депутатів України від конституційного складу Верховної Ради України.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Міністр оборони України, Міністр закордонних справ України призначаються Верховною Радою України за поданням Президента України, інші члени Кабінету Міністрів України призначаються Верховною Радою України за поданням Прем’єр-міністра України.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Прем’єр-міністр України керує роботою Кабінету Міністрів України, спрямовує її на виконання Програми діяльності Кабінету Міністрів України, схваленої Верховною Радою України.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01762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Група № 3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Стаття</a:t>
            </a:r>
            <a:r>
              <a:rPr lang="ru-RU" dirty="0"/>
              <a:t> 102. Президент </a:t>
            </a:r>
            <a:r>
              <a:rPr lang="ru-RU" dirty="0" err="1"/>
              <a:t>України</a:t>
            </a:r>
            <a:r>
              <a:rPr lang="ru-RU" dirty="0"/>
              <a:t> є главою </a:t>
            </a:r>
            <a:r>
              <a:rPr lang="ru-RU" dirty="0" err="1"/>
              <a:t>держави</a:t>
            </a:r>
            <a:r>
              <a:rPr lang="ru-RU" dirty="0"/>
              <a:t> і </a:t>
            </a:r>
            <a:r>
              <a:rPr lang="ru-RU" dirty="0" err="1"/>
              <a:t>виступає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її</a:t>
            </a:r>
            <a:r>
              <a:rPr lang="ru-RU" dirty="0"/>
              <a:t> </a:t>
            </a:r>
            <a:r>
              <a:rPr lang="ru-RU" dirty="0" err="1"/>
              <a:t>імені</a:t>
            </a:r>
            <a:r>
              <a:rPr lang="ru-RU" dirty="0"/>
              <a:t>.</a:t>
            </a:r>
          </a:p>
          <a:p>
            <a:r>
              <a:rPr lang="ru-RU" dirty="0"/>
              <a:t>Президент </a:t>
            </a:r>
            <a:r>
              <a:rPr lang="ru-RU" dirty="0" err="1"/>
              <a:t>України</a:t>
            </a:r>
            <a:r>
              <a:rPr lang="ru-RU" dirty="0"/>
              <a:t> є гарантом державного </a:t>
            </a:r>
            <a:r>
              <a:rPr lang="ru-RU" dirty="0" err="1"/>
              <a:t>суверенітету</a:t>
            </a:r>
            <a:r>
              <a:rPr lang="ru-RU" dirty="0"/>
              <a:t>, </a:t>
            </a:r>
            <a:r>
              <a:rPr lang="ru-RU" dirty="0" err="1"/>
              <a:t>територіальної</a:t>
            </a:r>
            <a:r>
              <a:rPr lang="ru-RU" dirty="0"/>
              <a:t> </a:t>
            </a:r>
            <a:r>
              <a:rPr lang="ru-RU" dirty="0" err="1"/>
              <a:t>цілісності</a:t>
            </a:r>
            <a:r>
              <a:rPr lang="ru-RU" dirty="0"/>
              <a:t> </a:t>
            </a:r>
            <a:r>
              <a:rPr lang="ru-RU" dirty="0" err="1"/>
              <a:t>України</a:t>
            </a:r>
            <a:r>
              <a:rPr lang="ru-RU" dirty="0"/>
              <a:t>, </a:t>
            </a:r>
            <a:r>
              <a:rPr lang="ru-RU" dirty="0" err="1"/>
              <a:t>додержання</a:t>
            </a:r>
            <a:r>
              <a:rPr lang="ru-RU" dirty="0"/>
              <a:t> </a:t>
            </a:r>
            <a:r>
              <a:rPr lang="ru-RU" dirty="0" err="1"/>
              <a:t>Конституції</a:t>
            </a:r>
            <a:r>
              <a:rPr lang="ru-RU" dirty="0"/>
              <a:t> </a:t>
            </a:r>
            <a:r>
              <a:rPr lang="ru-RU" dirty="0" err="1"/>
              <a:t>України</a:t>
            </a:r>
            <a:r>
              <a:rPr lang="ru-RU" dirty="0"/>
              <a:t>, прав і свобод </a:t>
            </a:r>
            <a:r>
              <a:rPr lang="ru-RU" dirty="0" err="1"/>
              <a:t>людини</a:t>
            </a:r>
            <a:r>
              <a:rPr lang="ru-RU" dirty="0"/>
              <a:t> і </a:t>
            </a:r>
            <a:r>
              <a:rPr lang="ru-RU" dirty="0" err="1"/>
              <a:t>громадянина</a:t>
            </a:r>
            <a:r>
              <a:rPr lang="ru-RU" dirty="0"/>
              <a:t>.</a:t>
            </a:r>
          </a:p>
          <a:p>
            <a:r>
              <a:rPr lang="ru-RU" dirty="0"/>
              <a:t>Президент </a:t>
            </a:r>
            <a:r>
              <a:rPr lang="ru-RU" dirty="0" err="1"/>
              <a:t>України</a:t>
            </a:r>
            <a:r>
              <a:rPr lang="ru-RU" dirty="0"/>
              <a:t> є гарантом </a:t>
            </a:r>
            <a:r>
              <a:rPr lang="ru-RU" dirty="0" err="1"/>
              <a:t>реалізації</a:t>
            </a:r>
            <a:r>
              <a:rPr lang="ru-RU" dirty="0"/>
              <a:t> </a:t>
            </a:r>
            <a:r>
              <a:rPr lang="ru-RU" dirty="0" err="1"/>
              <a:t>стратегічного</a:t>
            </a:r>
            <a:r>
              <a:rPr lang="ru-RU" dirty="0"/>
              <a:t> курсу </a:t>
            </a:r>
            <a:r>
              <a:rPr lang="ru-RU" dirty="0" err="1"/>
              <a:t>держави</a:t>
            </a:r>
            <a:r>
              <a:rPr lang="ru-RU" dirty="0"/>
              <a:t> на </a:t>
            </a:r>
            <a:r>
              <a:rPr lang="ru-RU" dirty="0" err="1"/>
              <a:t>набуття</a:t>
            </a:r>
            <a:r>
              <a:rPr lang="ru-RU" dirty="0"/>
              <a:t> </a:t>
            </a:r>
            <a:r>
              <a:rPr lang="ru-RU" dirty="0" err="1"/>
              <a:t>повноправного</a:t>
            </a:r>
            <a:r>
              <a:rPr lang="ru-RU" dirty="0"/>
              <a:t> членства </a:t>
            </a:r>
            <a:r>
              <a:rPr lang="ru-RU" dirty="0" err="1"/>
              <a:t>України</a:t>
            </a:r>
            <a:r>
              <a:rPr lang="ru-RU" dirty="0"/>
              <a:t> в </a:t>
            </a:r>
            <a:r>
              <a:rPr lang="ru-RU" dirty="0" err="1"/>
              <a:t>Європейському</a:t>
            </a:r>
            <a:r>
              <a:rPr lang="ru-RU" dirty="0"/>
              <a:t> </a:t>
            </a:r>
            <a:r>
              <a:rPr lang="ru-RU" dirty="0" err="1"/>
              <a:t>Союзі</a:t>
            </a:r>
            <a:r>
              <a:rPr lang="ru-RU" dirty="0"/>
              <a:t> та в </a:t>
            </a:r>
            <a:r>
              <a:rPr lang="ru-RU" dirty="0" err="1"/>
              <a:t>Організації</a:t>
            </a:r>
            <a:r>
              <a:rPr lang="ru-RU" dirty="0"/>
              <a:t> </a:t>
            </a:r>
            <a:r>
              <a:rPr lang="ru-RU" dirty="0" err="1"/>
              <a:t>Північноатлантичного</a:t>
            </a:r>
            <a:r>
              <a:rPr lang="ru-RU" dirty="0"/>
              <a:t> договору.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078189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Група № 4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ru-RU" dirty="0" err="1"/>
              <a:t>Стаття</a:t>
            </a:r>
            <a:r>
              <a:rPr lang="ru-RU" dirty="0"/>
              <a:t> 124. </a:t>
            </a:r>
            <a:r>
              <a:rPr lang="ru-RU" dirty="0" err="1"/>
              <a:t>Правосуддя</a:t>
            </a:r>
            <a:r>
              <a:rPr lang="ru-RU" dirty="0"/>
              <a:t> в </a:t>
            </a:r>
            <a:r>
              <a:rPr lang="ru-RU" dirty="0" err="1"/>
              <a:t>Україні</a:t>
            </a:r>
            <a:r>
              <a:rPr lang="ru-RU" dirty="0"/>
              <a:t> </a:t>
            </a:r>
            <a:r>
              <a:rPr lang="ru-RU" dirty="0" err="1"/>
              <a:t>здійснюють</a:t>
            </a:r>
            <a:r>
              <a:rPr lang="ru-RU" dirty="0"/>
              <a:t> </a:t>
            </a:r>
            <a:r>
              <a:rPr lang="ru-RU" dirty="0" err="1"/>
              <a:t>виключно</a:t>
            </a:r>
            <a:r>
              <a:rPr lang="ru-RU" dirty="0"/>
              <a:t> суди.</a:t>
            </a:r>
          </a:p>
          <a:p>
            <a:r>
              <a:rPr lang="ru-RU" dirty="0" err="1"/>
              <a:t>Делегування</a:t>
            </a:r>
            <a:r>
              <a:rPr lang="ru-RU" dirty="0"/>
              <a:t> </a:t>
            </a:r>
            <a:r>
              <a:rPr lang="ru-RU" dirty="0" err="1"/>
              <a:t>функцій</a:t>
            </a:r>
            <a:r>
              <a:rPr lang="ru-RU" dirty="0"/>
              <a:t> </a:t>
            </a:r>
            <a:r>
              <a:rPr lang="ru-RU" dirty="0" err="1"/>
              <a:t>судів</a:t>
            </a:r>
            <a:r>
              <a:rPr lang="ru-RU" dirty="0"/>
              <a:t>, а </a:t>
            </a:r>
            <a:r>
              <a:rPr lang="ru-RU" dirty="0" err="1"/>
              <a:t>також</a:t>
            </a:r>
            <a:r>
              <a:rPr lang="ru-RU" dirty="0"/>
              <a:t> </a:t>
            </a:r>
            <a:r>
              <a:rPr lang="ru-RU" dirty="0" err="1"/>
              <a:t>привласнення</a:t>
            </a:r>
            <a:r>
              <a:rPr lang="ru-RU" dirty="0"/>
              <a:t> </a:t>
            </a:r>
            <a:r>
              <a:rPr lang="ru-RU" dirty="0" err="1"/>
              <a:t>цих</a:t>
            </a:r>
            <a:r>
              <a:rPr lang="ru-RU" dirty="0"/>
              <a:t> </a:t>
            </a:r>
            <a:r>
              <a:rPr lang="ru-RU" dirty="0" err="1"/>
              <a:t>функцій</a:t>
            </a:r>
            <a:r>
              <a:rPr lang="ru-RU" dirty="0"/>
              <a:t> </a:t>
            </a:r>
            <a:r>
              <a:rPr lang="ru-RU" dirty="0" err="1"/>
              <a:t>іншими</a:t>
            </a:r>
            <a:r>
              <a:rPr lang="ru-RU" dirty="0"/>
              <a:t> органами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посадовими</a:t>
            </a:r>
            <a:r>
              <a:rPr lang="ru-RU" dirty="0"/>
              <a:t> особами не </a:t>
            </a:r>
            <a:r>
              <a:rPr lang="ru-RU" dirty="0" err="1"/>
              <a:t>допускаються</a:t>
            </a:r>
            <a:r>
              <a:rPr lang="ru-RU" dirty="0"/>
              <a:t>.</a:t>
            </a:r>
          </a:p>
          <a:p>
            <a:r>
              <a:rPr lang="ru-RU" dirty="0" err="1"/>
              <a:t>Юрисдикція</a:t>
            </a:r>
            <a:r>
              <a:rPr lang="ru-RU" dirty="0"/>
              <a:t> </a:t>
            </a:r>
            <a:r>
              <a:rPr lang="ru-RU" dirty="0" err="1"/>
              <a:t>судів</a:t>
            </a:r>
            <a:r>
              <a:rPr lang="ru-RU" dirty="0"/>
              <a:t> </a:t>
            </a:r>
            <a:r>
              <a:rPr lang="ru-RU" dirty="0" err="1"/>
              <a:t>поширюється</a:t>
            </a:r>
            <a:r>
              <a:rPr lang="ru-RU" dirty="0"/>
              <a:t> на будь-</a:t>
            </a:r>
            <a:r>
              <a:rPr lang="ru-RU" dirty="0" err="1"/>
              <a:t>який</a:t>
            </a:r>
            <a:r>
              <a:rPr lang="ru-RU" dirty="0"/>
              <a:t> </a:t>
            </a:r>
            <a:r>
              <a:rPr lang="ru-RU" dirty="0" err="1"/>
              <a:t>юридичний</a:t>
            </a:r>
            <a:r>
              <a:rPr lang="ru-RU" dirty="0"/>
              <a:t> </a:t>
            </a:r>
            <a:r>
              <a:rPr lang="ru-RU" dirty="0" err="1"/>
              <a:t>спір</a:t>
            </a:r>
            <a:r>
              <a:rPr lang="ru-RU" dirty="0"/>
              <a:t> та будь-яке </a:t>
            </a:r>
            <a:r>
              <a:rPr lang="ru-RU" dirty="0" err="1"/>
              <a:t>кримінальне</a:t>
            </a:r>
            <a:r>
              <a:rPr lang="ru-RU" dirty="0"/>
              <a:t> </a:t>
            </a:r>
            <a:r>
              <a:rPr lang="ru-RU" dirty="0" err="1"/>
              <a:t>обвинувачення</a:t>
            </a:r>
            <a:r>
              <a:rPr lang="ru-RU" dirty="0"/>
              <a:t>. У </a:t>
            </a:r>
            <a:r>
              <a:rPr lang="ru-RU" dirty="0" err="1"/>
              <a:t>передбачених</a:t>
            </a:r>
            <a:r>
              <a:rPr lang="ru-RU" dirty="0"/>
              <a:t> законом </a:t>
            </a:r>
            <a:r>
              <a:rPr lang="ru-RU" dirty="0" err="1"/>
              <a:t>випадках</a:t>
            </a:r>
            <a:r>
              <a:rPr lang="ru-RU" dirty="0"/>
              <a:t> суди </a:t>
            </a:r>
            <a:r>
              <a:rPr lang="ru-RU" dirty="0" err="1"/>
              <a:t>розглядають</a:t>
            </a:r>
            <a:r>
              <a:rPr lang="ru-RU" dirty="0"/>
              <a:t> </a:t>
            </a:r>
            <a:r>
              <a:rPr lang="ru-RU" dirty="0" err="1"/>
              <a:t>також</a:t>
            </a:r>
            <a:r>
              <a:rPr lang="ru-RU" dirty="0"/>
              <a:t> </a:t>
            </a:r>
            <a:r>
              <a:rPr lang="ru-RU" dirty="0" err="1"/>
              <a:t>інші</a:t>
            </a:r>
            <a:r>
              <a:rPr lang="ru-RU" dirty="0"/>
              <a:t> </a:t>
            </a:r>
            <a:r>
              <a:rPr lang="ru-RU" dirty="0" err="1"/>
              <a:t>справи</a:t>
            </a:r>
            <a:r>
              <a:rPr lang="ru-RU" dirty="0"/>
              <a:t>.</a:t>
            </a:r>
          </a:p>
          <a:p>
            <a:r>
              <a:rPr lang="ru-RU" dirty="0"/>
              <a:t>Законом </a:t>
            </a:r>
            <a:r>
              <a:rPr lang="ru-RU" dirty="0" err="1"/>
              <a:t>може</a:t>
            </a:r>
            <a:r>
              <a:rPr lang="ru-RU" dirty="0"/>
              <a:t> бути </a:t>
            </a:r>
            <a:r>
              <a:rPr lang="ru-RU" dirty="0" err="1"/>
              <a:t>визначений</a:t>
            </a:r>
            <a:r>
              <a:rPr lang="ru-RU" dirty="0"/>
              <a:t> </a:t>
            </a:r>
            <a:r>
              <a:rPr lang="ru-RU" dirty="0" err="1"/>
              <a:t>обов’язковий</a:t>
            </a:r>
            <a:r>
              <a:rPr lang="ru-RU" dirty="0"/>
              <a:t> </a:t>
            </a:r>
            <a:r>
              <a:rPr lang="ru-RU" dirty="0" err="1"/>
              <a:t>досудовий</a:t>
            </a:r>
            <a:r>
              <a:rPr lang="ru-RU" dirty="0"/>
              <a:t> порядок </a:t>
            </a:r>
            <a:r>
              <a:rPr lang="ru-RU" dirty="0" err="1"/>
              <a:t>урегулювання</a:t>
            </a:r>
            <a:r>
              <a:rPr lang="ru-RU" dirty="0"/>
              <a:t> спору.</a:t>
            </a:r>
          </a:p>
          <a:p>
            <a:r>
              <a:rPr lang="ru-RU" dirty="0"/>
              <a:t>Народ </a:t>
            </a:r>
            <a:r>
              <a:rPr lang="ru-RU" dirty="0" err="1"/>
              <a:t>безпосередньо</a:t>
            </a:r>
            <a:r>
              <a:rPr lang="ru-RU" dirty="0"/>
              <a:t> </a:t>
            </a:r>
            <a:r>
              <a:rPr lang="ru-RU" dirty="0" err="1"/>
              <a:t>бере</a:t>
            </a:r>
            <a:r>
              <a:rPr lang="ru-RU" dirty="0"/>
              <a:t> участь у </a:t>
            </a:r>
            <a:r>
              <a:rPr lang="ru-RU" dirty="0" err="1"/>
              <a:t>здійсненні</a:t>
            </a:r>
            <a:r>
              <a:rPr lang="ru-RU" dirty="0"/>
              <a:t> </a:t>
            </a:r>
            <a:r>
              <a:rPr lang="ru-RU" dirty="0" err="1"/>
              <a:t>правосуддя</a:t>
            </a:r>
            <a:r>
              <a:rPr lang="ru-RU" dirty="0"/>
              <a:t> через </a:t>
            </a:r>
            <a:r>
              <a:rPr lang="ru-RU" dirty="0" err="1"/>
              <a:t>присяжних</a:t>
            </a:r>
            <a:r>
              <a:rPr lang="ru-RU" dirty="0"/>
              <a:t>.</a:t>
            </a:r>
          </a:p>
          <a:p>
            <a:r>
              <a:rPr lang="ru-RU" dirty="0" err="1"/>
              <a:t>Україна</a:t>
            </a:r>
            <a:r>
              <a:rPr lang="ru-RU" dirty="0"/>
              <a:t> </a:t>
            </a:r>
            <a:r>
              <a:rPr lang="ru-RU" dirty="0" err="1"/>
              <a:t>може</a:t>
            </a:r>
            <a:r>
              <a:rPr lang="ru-RU" dirty="0"/>
              <a:t> </a:t>
            </a:r>
            <a:r>
              <a:rPr lang="ru-RU" dirty="0" err="1"/>
              <a:t>визнати</a:t>
            </a:r>
            <a:r>
              <a:rPr lang="ru-RU" dirty="0"/>
              <a:t> </a:t>
            </a:r>
            <a:r>
              <a:rPr lang="ru-RU" dirty="0" err="1"/>
              <a:t>юрисдикцію</a:t>
            </a:r>
            <a:r>
              <a:rPr lang="ru-RU" dirty="0"/>
              <a:t> </a:t>
            </a:r>
            <a:r>
              <a:rPr lang="ru-RU" dirty="0" err="1"/>
              <a:t>Міжнародного</a:t>
            </a:r>
            <a:r>
              <a:rPr lang="ru-RU" dirty="0"/>
              <a:t> </a:t>
            </a:r>
            <a:r>
              <a:rPr lang="ru-RU" dirty="0" err="1"/>
              <a:t>кримінального</a:t>
            </a:r>
            <a:r>
              <a:rPr lang="ru-RU" dirty="0"/>
              <a:t> суду на </a:t>
            </a:r>
            <a:r>
              <a:rPr lang="ru-RU" dirty="0" err="1"/>
              <a:t>умовах</a:t>
            </a:r>
            <a:r>
              <a:rPr lang="ru-RU" dirty="0"/>
              <a:t>, </a:t>
            </a:r>
            <a:r>
              <a:rPr lang="ru-RU" dirty="0" err="1"/>
              <a:t>визначених</a:t>
            </a:r>
            <a:r>
              <a:rPr lang="ru-RU" dirty="0"/>
              <a:t> </a:t>
            </a:r>
            <a:r>
              <a:rPr lang="ru-RU" dirty="0" err="1"/>
              <a:t>Римським</a:t>
            </a:r>
            <a:r>
              <a:rPr lang="ru-RU" dirty="0"/>
              <a:t> статутом </a:t>
            </a:r>
            <a:r>
              <a:rPr lang="ru-RU" dirty="0" err="1"/>
              <a:t>Міжнародного</a:t>
            </a:r>
            <a:r>
              <a:rPr lang="ru-RU" dirty="0"/>
              <a:t> </a:t>
            </a:r>
            <a:r>
              <a:rPr lang="ru-RU" dirty="0" err="1"/>
              <a:t>кримінального</a:t>
            </a:r>
            <a:r>
              <a:rPr lang="ru-RU" dirty="0"/>
              <a:t> суду. </a:t>
            </a:r>
            <a:r>
              <a:rPr lang="ru-RU" dirty="0" err="1"/>
              <a:t>Стаття</a:t>
            </a:r>
            <a:r>
              <a:rPr lang="ru-RU" dirty="0"/>
              <a:t> 140. </a:t>
            </a:r>
            <a:r>
              <a:rPr lang="ru-RU" dirty="0" err="1"/>
              <a:t>Місцеве</a:t>
            </a:r>
            <a:r>
              <a:rPr lang="ru-RU" dirty="0"/>
              <a:t> </a:t>
            </a:r>
            <a:r>
              <a:rPr lang="ru-RU" dirty="0" err="1"/>
              <a:t>самоврядування</a:t>
            </a:r>
            <a:r>
              <a:rPr lang="ru-RU" dirty="0"/>
              <a:t> є правом </a:t>
            </a:r>
            <a:r>
              <a:rPr lang="ru-RU" dirty="0" err="1"/>
              <a:t>територіальної</a:t>
            </a:r>
            <a:r>
              <a:rPr lang="ru-RU" dirty="0"/>
              <a:t> </a:t>
            </a:r>
            <a:r>
              <a:rPr lang="ru-RU" dirty="0" err="1"/>
              <a:t>громади</a:t>
            </a:r>
            <a:r>
              <a:rPr lang="ru-RU" dirty="0"/>
              <a:t> - </a:t>
            </a:r>
            <a:r>
              <a:rPr lang="ru-RU" dirty="0" err="1"/>
              <a:t>жителів</a:t>
            </a:r>
            <a:r>
              <a:rPr lang="ru-RU" dirty="0"/>
              <a:t> села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добровільного</a:t>
            </a:r>
            <a:r>
              <a:rPr lang="ru-RU" dirty="0"/>
              <a:t> </a:t>
            </a:r>
            <a:r>
              <a:rPr lang="ru-RU" dirty="0" err="1"/>
              <a:t>об'єднання</a:t>
            </a:r>
            <a:r>
              <a:rPr lang="ru-RU" dirty="0"/>
              <a:t> у </a:t>
            </a:r>
            <a:r>
              <a:rPr lang="ru-RU" dirty="0" err="1"/>
              <a:t>сільську</a:t>
            </a:r>
            <a:r>
              <a:rPr lang="ru-RU" dirty="0"/>
              <a:t> громаду </a:t>
            </a:r>
            <a:r>
              <a:rPr lang="ru-RU" dirty="0" err="1"/>
              <a:t>жителів</a:t>
            </a:r>
            <a:r>
              <a:rPr lang="ru-RU" dirty="0"/>
              <a:t> </a:t>
            </a:r>
            <a:r>
              <a:rPr lang="ru-RU" dirty="0" err="1"/>
              <a:t>кількох</a:t>
            </a:r>
            <a:r>
              <a:rPr lang="ru-RU" dirty="0"/>
              <a:t> </a:t>
            </a:r>
            <a:r>
              <a:rPr lang="ru-RU" dirty="0" err="1"/>
              <a:t>сіл</a:t>
            </a:r>
            <a:r>
              <a:rPr lang="ru-RU" dirty="0"/>
              <a:t>, селища та </a:t>
            </a:r>
            <a:r>
              <a:rPr lang="ru-RU" dirty="0" err="1"/>
              <a:t>міста</a:t>
            </a:r>
            <a:r>
              <a:rPr lang="ru-RU" dirty="0"/>
              <a:t> - </a:t>
            </a:r>
            <a:r>
              <a:rPr lang="ru-RU" dirty="0" err="1"/>
              <a:t>самостійно</a:t>
            </a:r>
            <a:r>
              <a:rPr lang="ru-RU" dirty="0"/>
              <a:t> </a:t>
            </a:r>
            <a:r>
              <a:rPr lang="ru-RU" dirty="0" err="1"/>
              <a:t>вирішувати</a:t>
            </a:r>
            <a:r>
              <a:rPr lang="ru-RU" dirty="0"/>
              <a:t> </a:t>
            </a:r>
            <a:r>
              <a:rPr lang="ru-RU" dirty="0" err="1"/>
              <a:t>питання</a:t>
            </a:r>
            <a:r>
              <a:rPr lang="ru-RU" dirty="0"/>
              <a:t> </a:t>
            </a:r>
            <a:r>
              <a:rPr lang="ru-RU" dirty="0" err="1"/>
              <a:t>місцевого</a:t>
            </a:r>
            <a:r>
              <a:rPr lang="ru-RU" dirty="0"/>
              <a:t> </a:t>
            </a:r>
            <a:r>
              <a:rPr lang="ru-RU" dirty="0" err="1"/>
              <a:t>значення</a:t>
            </a:r>
            <a:r>
              <a:rPr lang="ru-RU" dirty="0"/>
              <a:t> в межах </a:t>
            </a:r>
            <a:r>
              <a:rPr lang="ru-RU" dirty="0" err="1"/>
              <a:t>Конституції</a:t>
            </a:r>
            <a:r>
              <a:rPr lang="ru-RU" dirty="0"/>
              <a:t> і </a:t>
            </a:r>
            <a:r>
              <a:rPr lang="ru-RU" dirty="0" err="1"/>
              <a:t>законів</a:t>
            </a:r>
            <a:r>
              <a:rPr lang="ru-RU" dirty="0"/>
              <a:t> </a:t>
            </a:r>
            <a:r>
              <a:rPr lang="ru-RU" dirty="0" err="1"/>
              <a:t>України</a:t>
            </a:r>
            <a:r>
              <a:rPr lang="ru-RU" dirty="0"/>
              <a:t>.</a:t>
            </a:r>
          </a:p>
          <a:p>
            <a:r>
              <a:rPr lang="ru-RU" dirty="0" err="1"/>
              <a:t>Особливості</a:t>
            </a:r>
            <a:r>
              <a:rPr lang="ru-RU" dirty="0"/>
              <a:t> </a:t>
            </a:r>
            <a:r>
              <a:rPr lang="ru-RU" dirty="0" err="1"/>
              <a:t>здійснення</a:t>
            </a:r>
            <a:r>
              <a:rPr lang="ru-RU" dirty="0"/>
              <a:t> </a:t>
            </a:r>
            <a:r>
              <a:rPr lang="ru-RU" dirty="0" err="1"/>
              <a:t>місцевого</a:t>
            </a:r>
            <a:r>
              <a:rPr lang="ru-RU" dirty="0"/>
              <a:t> </a:t>
            </a:r>
            <a:r>
              <a:rPr lang="ru-RU" dirty="0" err="1"/>
              <a:t>самоврядування</a:t>
            </a:r>
            <a:r>
              <a:rPr lang="ru-RU" dirty="0"/>
              <a:t> в </a:t>
            </a:r>
            <a:r>
              <a:rPr lang="ru-RU" dirty="0" err="1"/>
              <a:t>містах</a:t>
            </a:r>
            <a:r>
              <a:rPr lang="ru-RU" dirty="0"/>
              <a:t> </a:t>
            </a:r>
            <a:r>
              <a:rPr lang="ru-RU" dirty="0" err="1"/>
              <a:t>Києві</a:t>
            </a:r>
            <a:r>
              <a:rPr lang="ru-RU" dirty="0"/>
              <a:t> та </a:t>
            </a:r>
            <a:r>
              <a:rPr lang="ru-RU" dirty="0" err="1"/>
              <a:t>Севастополі</a:t>
            </a:r>
            <a:r>
              <a:rPr lang="ru-RU" dirty="0"/>
              <a:t> </a:t>
            </a:r>
            <a:r>
              <a:rPr lang="ru-RU" dirty="0" err="1"/>
              <a:t>визначаються</a:t>
            </a:r>
            <a:r>
              <a:rPr lang="ru-RU" dirty="0"/>
              <a:t> </a:t>
            </a:r>
          </a:p>
          <a:p>
            <a:r>
              <a:rPr lang="ru-RU" dirty="0" err="1"/>
              <a:t>Місцеве</a:t>
            </a:r>
            <a:r>
              <a:rPr lang="ru-RU" dirty="0"/>
              <a:t> </a:t>
            </a:r>
            <a:r>
              <a:rPr lang="ru-RU" dirty="0" err="1"/>
              <a:t>самоврядування</a:t>
            </a:r>
            <a:r>
              <a:rPr lang="ru-RU" dirty="0"/>
              <a:t> </a:t>
            </a:r>
            <a:r>
              <a:rPr lang="ru-RU" dirty="0" err="1"/>
              <a:t>здійснюється</a:t>
            </a:r>
            <a:r>
              <a:rPr lang="ru-RU" dirty="0"/>
              <a:t> </a:t>
            </a:r>
            <a:r>
              <a:rPr lang="ru-RU" dirty="0" err="1"/>
              <a:t>територіальною</a:t>
            </a:r>
            <a:r>
              <a:rPr lang="ru-RU" dirty="0"/>
              <a:t> громадою в порядку, </a:t>
            </a:r>
            <a:r>
              <a:rPr lang="ru-RU" dirty="0" err="1"/>
              <a:t>встановленому</a:t>
            </a:r>
            <a:r>
              <a:rPr lang="ru-RU" dirty="0"/>
              <a:t> законом, як </a:t>
            </a:r>
            <a:r>
              <a:rPr lang="ru-RU" dirty="0" err="1"/>
              <a:t>безпосередньо</a:t>
            </a:r>
            <a:r>
              <a:rPr lang="ru-RU" dirty="0"/>
              <a:t>, так і через </a:t>
            </a:r>
            <a:r>
              <a:rPr lang="ru-RU" dirty="0" err="1"/>
              <a:t>органи</a:t>
            </a:r>
            <a:r>
              <a:rPr lang="ru-RU" dirty="0"/>
              <a:t> </a:t>
            </a:r>
            <a:r>
              <a:rPr lang="ru-RU" dirty="0" err="1"/>
              <a:t>місцевого</a:t>
            </a:r>
            <a:r>
              <a:rPr lang="ru-RU" dirty="0"/>
              <a:t> </a:t>
            </a:r>
            <a:r>
              <a:rPr lang="ru-RU" dirty="0" err="1"/>
              <a:t>самоврядування</a:t>
            </a:r>
            <a:r>
              <a:rPr lang="ru-RU" dirty="0"/>
              <a:t>: </a:t>
            </a:r>
            <a:r>
              <a:rPr lang="ru-RU" dirty="0" err="1"/>
              <a:t>сільські</a:t>
            </a:r>
            <a:r>
              <a:rPr lang="ru-RU" dirty="0"/>
              <a:t>, </a:t>
            </a:r>
            <a:r>
              <a:rPr lang="ru-RU" dirty="0" err="1"/>
              <a:t>селищні</a:t>
            </a:r>
            <a:r>
              <a:rPr lang="ru-RU" dirty="0"/>
              <a:t>, </a:t>
            </a:r>
            <a:r>
              <a:rPr lang="ru-RU" dirty="0" err="1"/>
              <a:t>міські</a:t>
            </a:r>
            <a:r>
              <a:rPr lang="ru-RU" dirty="0"/>
              <a:t> ради та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виконавчі</a:t>
            </a:r>
            <a:r>
              <a:rPr lang="ru-RU" dirty="0"/>
              <a:t> </a:t>
            </a:r>
            <a:r>
              <a:rPr lang="ru-RU" dirty="0" err="1"/>
              <a:t>органи</a:t>
            </a:r>
            <a:r>
              <a:rPr lang="ru-RU" dirty="0"/>
              <a:t>.</a:t>
            </a:r>
          </a:p>
          <a:p>
            <a:r>
              <a:rPr lang="ru-RU" dirty="0"/>
              <a:t>Органами </a:t>
            </a:r>
            <a:r>
              <a:rPr lang="ru-RU" dirty="0" err="1"/>
              <a:t>місцевого</a:t>
            </a:r>
            <a:r>
              <a:rPr lang="ru-RU" dirty="0"/>
              <a:t> </a:t>
            </a:r>
            <a:r>
              <a:rPr lang="ru-RU" dirty="0" err="1"/>
              <a:t>самоврядування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представляють</a:t>
            </a:r>
            <a:r>
              <a:rPr lang="ru-RU" dirty="0"/>
              <a:t> </a:t>
            </a:r>
            <a:r>
              <a:rPr lang="ru-RU" dirty="0" err="1"/>
              <a:t>спільні</a:t>
            </a:r>
            <a:r>
              <a:rPr lang="ru-RU" dirty="0"/>
              <a:t> </a:t>
            </a:r>
            <a:r>
              <a:rPr lang="ru-RU" dirty="0" err="1"/>
              <a:t>інтереси</a:t>
            </a:r>
            <a:r>
              <a:rPr lang="ru-RU" dirty="0"/>
              <a:t> </a:t>
            </a:r>
            <a:r>
              <a:rPr lang="ru-RU" dirty="0" err="1"/>
              <a:t>територіальних</a:t>
            </a:r>
            <a:r>
              <a:rPr lang="ru-RU" dirty="0"/>
              <a:t> громад </a:t>
            </a:r>
            <a:r>
              <a:rPr lang="ru-RU" dirty="0" err="1"/>
              <a:t>сіл</a:t>
            </a:r>
            <a:r>
              <a:rPr lang="ru-RU" dirty="0"/>
              <a:t>, селищ та </a:t>
            </a:r>
            <a:r>
              <a:rPr lang="ru-RU" dirty="0" err="1"/>
              <a:t>міст</a:t>
            </a:r>
            <a:r>
              <a:rPr lang="ru-RU" dirty="0"/>
              <a:t>, є </a:t>
            </a:r>
            <a:r>
              <a:rPr lang="ru-RU" dirty="0" err="1"/>
              <a:t>районні</a:t>
            </a:r>
            <a:r>
              <a:rPr lang="ru-RU" dirty="0"/>
              <a:t> та </a:t>
            </a:r>
            <a:r>
              <a:rPr lang="ru-RU" dirty="0" err="1"/>
              <a:t>обласні</a:t>
            </a:r>
            <a:r>
              <a:rPr lang="ru-RU" dirty="0"/>
              <a:t> ради.</a:t>
            </a:r>
          </a:p>
          <a:p>
            <a:r>
              <a:rPr lang="ru-RU" dirty="0" err="1"/>
              <a:t>Питання</a:t>
            </a:r>
            <a:r>
              <a:rPr lang="ru-RU" dirty="0"/>
              <a:t> </a:t>
            </a:r>
            <a:r>
              <a:rPr lang="ru-RU" dirty="0" err="1"/>
              <a:t>організації</a:t>
            </a:r>
            <a:r>
              <a:rPr lang="ru-RU" dirty="0"/>
              <a:t> </a:t>
            </a:r>
            <a:r>
              <a:rPr lang="ru-RU" dirty="0" err="1"/>
              <a:t>управління</a:t>
            </a:r>
            <a:r>
              <a:rPr lang="ru-RU" dirty="0"/>
              <a:t> районами в </a:t>
            </a:r>
            <a:r>
              <a:rPr lang="ru-RU" dirty="0" err="1"/>
              <a:t>містах</a:t>
            </a:r>
            <a:r>
              <a:rPr lang="ru-RU" dirty="0"/>
              <a:t> </a:t>
            </a:r>
            <a:r>
              <a:rPr lang="ru-RU" dirty="0" err="1"/>
              <a:t>належить</a:t>
            </a:r>
            <a:r>
              <a:rPr lang="ru-RU" dirty="0"/>
              <a:t> до </a:t>
            </a:r>
            <a:r>
              <a:rPr lang="ru-RU" dirty="0" err="1"/>
              <a:t>компетенції</a:t>
            </a:r>
            <a:r>
              <a:rPr lang="ru-RU" dirty="0"/>
              <a:t> </a:t>
            </a:r>
            <a:r>
              <a:rPr lang="ru-RU" dirty="0" err="1"/>
              <a:t>міських</a:t>
            </a:r>
            <a:r>
              <a:rPr lang="ru-RU" dirty="0"/>
              <a:t> рад.</a:t>
            </a:r>
          </a:p>
          <a:p>
            <a:r>
              <a:rPr lang="ru-RU" dirty="0" err="1"/>
              <a:t>Сільські</a:t>
            </a:r>
            <a:r>
              <a:rPr lang="ru-RU" dirty="0"/>
              <a:t>, </a:t>
            </a:r>
            <a:r>
              <a:rPr lang="ru-RU" dirty="0" err="1"/>
              <a:t>селищні</a:t>
            </a:r>
            <a:r>
              <a:rPr lang="ru-RU" dirty="0"/>
              <a:t>, </a:t>
            </a:r>
            <a:r>
              <a:rPr lang="ru-RU" dirty="0" err="1"/>
              <a:t>міські</a:t>
            </a:r>
            <a:r>
              <a:rPr lang="ru-RU" dirty="0"/>
              <a:t> ради </a:t>
            </a:r>
            <a:r>
              <a:rPr lang="ru-RU" dirty="0" err="1"/>
              <a:t>можуть</a:t>
            </a:r>
            <a:r>
              <a:rPr lang="ru-RU" dirty="0"/>
              <a:t> </a:t>
            </a:r>
            <a:r>
              <a:rPr lang="ru-RU" dirty="0" err="1"/>
              <a:t>дозволяти</a:t>
            </a:r>
            <a:r>
              <a:rPr lang="ru-RU" dirty="0"/>
              <a:t> за </a:t>
            </a:r>
            <a:r>
              <a:rPr lang="ru-RU" dirty="0" err="1"/>
              <a:t>ініціативою</a:t>
            </a:r>
            <a:r>
              <a:rPr lang="ru-RU" dirty="0"/>
              <a:t> </a:t>
            </a:r>
            <a:r>
              <a:rPr lang="ru-RU" dirty="0" err="1"/>
              <a:t>жителів</a:t>
            </a:r>
            <a:r>
              <a:rPr lang="ru-RU" dirty="0"/>
              <a:t> </a:t>
            </a:r>
            <a:r>
              <a:rPr lang="ru-RU" dirty="0" err="1"/>
              <a:t>створювати</a:t>
            </a:r>
            <a:r>
              <a:rPr lang="ru-RU" dirty="0"/>
              <a:t> </a:t>
            </a:r>
            <a:r>
              <a:rPr lang="ru-RU" dirty="0" err="1"/>
              <a:t>будинкові</a:t>
            </a:r>
            <a:r>
              <a:rPr lang="ru-RU" dirty="0"/>
              <a:t>, </a:t>
            </a:r>
            <a:r>
              <a:rPr lang="ru-RU" dirty="0" err="1"/>
              <a:t>вуличні</a:t>
            </a:r>
            <a:r>
              <a:rPr lang="ru-RU" dirty="0"/>
              <a:t>, </a:t>
            </a:r>
            <a:r>
              <a:rPr lang="ru-RU" dirty="0" err="1"/>
              <a:t>квартальні</a:t>
            </a:r>
            <a:r>
              <a:rPr lang="ru-RU" dirty="0"/>
              <a:t> та </a:t>
            </a:r>
            <a:r>
              <a:rPr lang="ru-RU" dirty="0" err="1"/>
              <a:t>інші</a:t>
            </a:r>
            <a:r>
              <a:rPr lang="ru-RU" dirty="0"/>
              <a:t> </a:t>
            </a:r>
            <a:r>
              <a:rPr lang="ru-RU" dirty="0" err="1"/>
              <a:t>органи</a:t>
            </a:r>
            <a:r>
              <a:rPr lang="ru-RU" dirty="0"/>
              <a:t> </a:t>
            </a:r>
            <a:r>
              <a:rPr lang="ru-RU" dirty="0" err="1"/>
              <a:t>самоорганізації</a:t>
            </a:r>
            <a:r>
              <a:rPr lang="ru-RU" dirty="0"/>
              <a:t> </a:t>
            </a:r>
            <a:r>
              <a:rPr lang="ru-RU" dirty="0" err="1"/>
              <a:t>населення</a:t>
            </a:r>
            <a:r>
              <a:rPr lang="ru-RU" dirty="0"/>
              <a:t> і </a:t>
            </a:r>
            <a:r>
              <a:rPr lang="ru-RU" dirty="0" err="1"/>
              <a:t>наділяти</a:t>
            </a:r>
            <a:r>
              <a:rPr lang="ru-RU" dirty="0"/>
              <a:t>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частиною</a:t>
            </a:r>
            <a:r>
              <a:rPr lang="ru-RU" dirty="0"/>
              <a:t> </a:t>
            </a:r>
            <a:r>
              <a:rPr lang="ru-RU" dirty="0" err="1"/>
              <a:t>власної</a:t>
            </a:r>
            <a:r>
              <a:rPr lang="ru-RU" dirty="0"/>
              <a:t> </a:t>
            </a:r>
            <a:r>
              <a:rPr lang="ru-RU" dirty="0" err="1"/>
              <a:t>компетенції</a:t>
            </a:r>
            <a:r>
              <a:rPr lang="ru-RU" dirty="0"/>
              <a:t>, </a:t>
            </a:r>
            <a:r>
              <a:rPr lang="ru-RU" dirty="0" err="1"/>
              <a:t>фінансів</a:t>
            </a:r>
            <a:r>
              <a:rPr lang="ru-RU" dirty="0"/>
              <a:t>, майна.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52084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982133"/>
            <a:ext cx="9601196" cy="1207276"/>
          </a:xfrm>
        </p:spPr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Хто зашифрований у </a:t>
            </a:r>
            <a:r>
              <a:rPr lang="uk-UA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пазлі</a:t>
            </a:r>
            <a:r>
              <a:rPr lang="ru-RU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7350" y="2392320"/>
            <a:ext cx="2283427" cy="237286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17350" y="4765183"/>
            <a:ext cx="21739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smtClean="0"/>
              <a:t>Денис </a:t>
            </a:r>
            <a:r>
              <a:rPr lang="ru-RU" dirty="0" err="1" smtClean="0"/>
              <a:t>Анатолійович</a:t>
            </a:r>
            <a:endParaRPr lang="ru-RU" dirty="0" smtClean="0"/>
          </a:p>
          <a:p>
            <a:pPr algn="ctr"/>
            <a:r>
              <a:rPr lang="ru-RU" dirty="0" smtClean="0"/>
              <a:t> </a:t>
            </a:r>
            <a:r>
              <a:rPr lang="ru-RU" dirty="0" err="1" smtClean="0"/>
              <a:t>Шмигаль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8837" y="2428402"/>
            <a:ext cx="2738634" cy="182782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811397" y="4238189"/>
            <a:ext cx="24465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 smtClean="0"/>
              <a:t>Володимир</a:t>
            </a:r>
            <a:r>
              <a:rPr lang="ru-RU" dirty="0" smtClean="0"/>
              <a:t> </a:t>
            </a:r>
            <a:r>
              <a:rPr lang="ru-RU" dirty="0" err="1" smtClean="0"/>
              <a:t>Зеленський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7028" y="3547604"/>
            <a:ext cx="2792998" cy="186391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155323" y="5411514"/>
            <a:ext cx="20008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dirty="0" err="1" smtClean="0"/>
              <a:t>Стефанчук</a:t>
            </a:r>
            <a:r>
              <a:rPr lang="ru-RU" dirty="0" smtClean="0"/>
              <a:t> Руслан </a:t>
            </a:r>
          </a:p>
          <a:p>
            <a:pPr algn="ctr"/>
            <a:r>
              <a:rPr lang="ru-RU" dirty="0" err="1" smtClean="0"/>
              <a:t>Олексійович</a:t>
            </a: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66712" y="4122725"/>
            <a:ext cx="3432543" cy="193124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8986972" y="6026637"/>
            <a:ext cx="21771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 smtClean="0"/>
              <a:t>Станіслав</a:t>
            </a:r>
            <a:r>
              <a:rPr lang="ru-RU" dirty="0" smtClean="0"/>
              <a:t> Кравченко</a:t>
            </a:r>
            <a:endParaRPr lang="ru-RU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77792" y="2341463"/>
            <a:ext cx="2086379" cy="1439264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8696552" y="3723989"/>
            <a:ext cx="28488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 smtClean="0"/>
              <a:t>Онищук</a:t>
            </a:r>
            <a:r>
              <a:rPr lang="ru-RU" dirty="0" smtClean="0"/>
              <a:t> </a:t>
            </a:r>
            <a:r>
              <a:rPr lang="ru-RU" dirty="0" err="1" smtClean="0"/>
              <a:t>Іван</a:t>
            </a:r>
            <a:r>
              <a:rPr lang="ru-RU" dirty="0" smtClean="0"/>
              <a:t> </a:t>
            </a:r>
            <a:r>
              <a:rPr lang="ru-RU" dirty="0" err="1" smtClean="0"/>
              <a:t>Анатолійович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15498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Які повноваження мають?</a:t>
            </a:r>
            <a:r>
              <a:rPr lang="ru-RU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200" dirty="0">
                <a:latin typeface="Times New Roman" panose="02020603050405020304" pitchFamily="18" charset="0"/>
                <a:ea typeface="Calibri" panose="020F0502020204030204" pitchFamily="34" charset="0"/>
              </a:rPr>
              <a:t>Учням серед різних повноважень органів державної влади потрібно вибрати ті, які належать саме до їх </a:t>
            </a:r>
            <a:r>
              <a:rPr lang="uk-UA" sz="22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групи</a:t>
            </a:r>
            <a:endParaRPr lang="ru-RU" sz="2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внесення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змін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до </a:t>
            </a:r>
            <a:r>
              <a:rPr lang="ru-RU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Конституції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України</a:t>
            </a:r>
            <a:endParaRPr lang="ru-RU" sz="2000" dirty="0" smtClean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uk-UA" sz="20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забезпечує проведення фінансової, цінової, інвестиційної та податкової </a:t>
            </a:r>
            <a:r>
              <a:rPr lang="uk-UA" sz="2000" dirty="0" smtClean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політики</a:t>
            </a:r>
          </a:p>
          <a:p>
            <a:r>
              <a:rPr lang="uk-UA" sz="2000" dirty="0">
                <a:solidFill>
                  <a:srgbClr val="FF0000"/>
                </a:solidFill>
                <a:latin typeface="Times New Roman" panose="02020603050405020304" pitchFamily="18" charset="0"/>
              </a:rPr>
              <a:t>є гарантом державного </a:t>
            </a:r>
            <a:r>
              <a:rPr lang="uk-UA" sz="2000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суверенітету</a:t>
            </a:r>
          </a:p>
          <a:p>
            <a:r>
              <a:rPr lang="uk-UA" sz="2000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здійснення правосуддя, тобто розв’язання суперечок, що виникають</a:t>
            </a:r>
            <a:endParaRPr lang="uk-UA" sz="2000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r>
              <a:rPr lang="ru-RU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призначення</a:t>
            </a:r>
            <a:r>
              <a:rPr lang="ru-RU" sz="20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всеукраїнського</a:t>
            </a:r>
            <a:r>
              <a:rPr lang="ru-RU" sz="20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референдуму </a:t>
            </a:r>
            <a:endParaRPr lang="ru-RU" sz="2000" dirty="0" smtClean="0">
              <a:solidFill>
                <a:srgbClr val="7030A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uk-UA" sz="20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розробляє проект закону про Державний бюджет </a:t>
            </a:r>
            <a:r>
              <a:rPr lang="uk-UA" sz="2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України</a:t>
            </a:r>
          </a:p>
          <a:p>
            <a:r>
              <a:rPr lang="ru-RU" sz="2000" dirty="0" err="1">
                <a:solidFill>
                  <a:srgbClr val="CC0066"/>
                </a:solidFill>
                <a:latin typeface="Times New Roman" panose="02020603050405020304" pitchFamily="18" charset="0"/>
              </a:rPr>
              <a:t>припиняє</a:t>
            </a:r>
            <a:r>
              <a:rPr lang="ru-RU" sz="2000" dirty="0">
                <a:solidFill>
                  <a:srgbClr val="CC0066"/>
                </a:solidFill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CC0066"/>
                </a:solidFill>
                <a:latin typeface="Times New Roman" panose="02020603050405020304" pitchFamily="18" charset="0"/>
              </a:rPr>
              <a:t>повноваження</a:t>
            </a:r>
            <a:r>
              <a:rPr lang="ru-RU" sz="2000" dirty="0">
                <a:solidFill>
                  <a:srgbClr val="CC0066"/>
                </a:solidFill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CC0066"/>
                </a:solidFill>
                <a:latin typeface="Times New Roman" panose="02020603050405020304" pitchFamily="18" charset="0"/>
              </a:rPr>
              <a:t>Верховної</a:t>
            </a:r>
            <a:r>
              <a:rPr lang="ru-RU" sz="2000" dirty="0">
                <a:solidFill>
                  <a:srgbClr val="CC0066"/>
                </a:solidFill>
                <a:latin typeface="Times New Roman" panose="02020603050405020304" pitchFamily="18" charset="0"/>
              </a:rPr>
              <a:t> Ради </a:t>
            </a:r>
            <a:r>
              <a:rPr lang="ru-RU" sz="2000" dirty="0" err="1">
                <a:solidFill>
                  <a:srgbClr val="CC0066"/>
                </a:solidFill>
                <a:latin typeface="Times New Roman" panose="02020603050405020304" pitchFamily="18" charset="0"/>
              </a:rPr>
              <a:t>України</a:t>
            </a:r>
            <a:r>
              <a:rPr lang="ru-RU" sz="2000" dirty="0">
                <a:solidFill>
                  <a:srgbClr val="CC0066"/>
                </a:solidFill>
                <a:latin typeface="Times New Roman" panose="02020603050405020304" pitchFamily="18" charset="0"/>
              </a:rPr>
              <a:t> </a:t>
            </a:r>
            <a:endParaRPr lang="ru-RU" sz="2000" dirty="0" smtClean="0">
              <a:solidFill>
                <a:srgbClr val="CC0066"/>
              </a:solidFill>
              <a:latin typeface="Times New Roman" panose="02020603050405020304" pitchFamily="18" charset="0"/>
            </a:endParaRPr>
          </a:p>
          <a:p>
            <a:r>
              <a:rPr lang="ru-RU" sz="2000" dirty="0" err="1">
                <a:solidFill>
                  <a:srgbClr val="6600FF"/>
                </a:solidFill>
                <a:latin typeface="Times New Roman" panose="02020603050405020304" pitchFamily="18" charset="0"/>
              </a:rPr>
              <a:t>безпосередньо</a:t>
            </a:r>
            <a:r>
              <a:rPr lang="ru-RU" sz="2000" dirty="0">
                <a:solidFill>
                  <a:srgbClr val="6600FF"/>
                </a:solidFill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6600FF"/>
                </a:solidFill>
                <a:latin typeface="Times New Roman" panose="02020603050405020304" pitchFamily="18" charset="0"/>
              </a:rPr>
              <a:t>або</a:t>
            </a:r>
            <a:r>
              <a:rPr lang="ru-RU" sz="2000" dirty="0">
                <a:solidFill>
                  <a:srgbClr val="6600FF"/>
                </a:solidFill>
                <a:latin typeface="Times New Roman" panose="02020603050405020304" pitchFamily="18" charset="0"/>
              </a:rPr>
              <a:t> через </a:t>
            </a:r>
            <a:r>
              <a:rPr lang="ru-RU" sz="2000" dirty="0" err="1">
                <a:solidFill>
                  <a:srgbClr val="6600FF"/>
                </a:solidFill>
                <a:latin typeface="Times New Roman" panose="02020603050405020304" pitchFamily="18" charset="0"/>
              </a:rPr>
              <a:t>утворені</a:t>
            </a:r>
            <a:r>
              <a:rPr lang="ru-RU" sz="2000" dirty="0">
                <a:solidFill>
                  <a:srgbClr val="6600FF"/>
                </a:solidFill>
                <a:latin typeface="Times New Roman" panose="02020603050405020304" pitchFamily="18" charset="0"/>
              </a:rPr>
              <a:t> ними </a:t>
            </a:r>
            <a:r>
              <a:rPr lang="ru-RU" sz="2000" dirty="0" err="1">
                <a:solidFill>
                  <a:srgbClr val="6600FF"/>
                </a:solidFill>
                <a:latin typeface="Times New Roman" panose="02020603050405020304" pitchFamily="18" charset="0"/>
              </a:rPr>
              <a:t>органи</a:t>
            </a:r>
            <a:r>
              <a:rPr lang="ru-RU" sz="2000" dirty="0">
                <a:solidFill>
                  <a:srgbClr val="6600FF"/>
                </a:solidFill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6600FF"/>
                </a:solidFill>
                <a:latin typeface="Times New Roman" panose="02020603050405020304" pitchFamily="18" charset="0"/>
              </a:rPr>
              <a:t>місцевого</a:t>
            </a:r>
            <a:r>
              <a:rPr lang="ru-RU" sz="2000" dirty="0">
                <a:solidFill>
                  <a:srgbClr val="6600FF"/>
                </a:solidFill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6600FF"/>
                </a:solidFill>
                <a:latin typeface="Times New Roman" panose="02020603050405020304" pitchFamily="18" charset="0"/>
              </a:rPr>
              <a:t>самоврядування</a:t>
            </a:r>
            <a:r>
              <a:rPr lang="ru-RU" sz="2000" dirty="0">
                <a:solidFill>
                  <a:srgbClr val="6600FF"/>
                </a:solidFill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6600FF"/>
                </a:solidFill>
                <a:latin typeface="Times New Roman" panose="02020603050405020304" pitchFamily="18" charset="0"/>
              </a:rPr>
              <a:t>управляють</a:t>
            </a:r>
            <a:r>
              <a:rPr lang="ru-RU" sz="2000" dirty="0">
                <a:solidFill>
                  <a:srgbClr val="6600FF"/>
                </a:solidFill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6600FF"/>
                </a:solidFill>
                <a:latin typeface="Times New Roman" panose="02020603050405020304" pitchFamily="18" charset="0"/>
              </a:rPr>
              <a:t>майном</a:t>
            </a:r>
            <a:r>
              <a:rPr lang="ru-RU" sz="2000" dirty="0">
                <a:solidFill>
                  <a:srgbClr val="6600FF"/>
                </a:solidFill>
                <a:latin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6600FF"/>
                </a:solidFill>
                <a:latin typeface="Times New Roman" panose="02020603050405020304" pitchFamily="18" charset="0"/>
              </a:rPr>
              <a:t>що</a:t>
            </a:r>
            <a:r>
              <a:rPr lang="ru-RU" sz="2000" dirty="0">
                <a:solidFill>
                  <a:srgbClr val="6600FF"/>
                </a:solidFill>
                <a:latin typeface="Times New Roman" panose="02020603050405020304" pitchFamily="18" charset="0"/>
              </a:rPr>
              <a:t> є в </a:t>
            </a:r>
            <a:r>
              <a:rPr lang="ru-RU" sz="2000" dirty="0" err="1">
                <a:solidFill>
                  <a:srgbClr val="6600FF"/>
                </a:solidFill>
                <a:latin typeface="Times New Roman" panose="02020603050405020304" pitchFamily="18" charset="0"/>
              </a:rPr>
              <a:t>комунальній</a:t>
            </a:r>
            <a:r>
              <a:rPr lang="ru-RU" sz="2000" dirty="0">
                <a:solidFill>
                  <a:srgbClr val="6600FF"/>
                </a:solidFill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6600FF"/>
                </a:solidFill>
                <a:latin typeface="Times New Roman" panose="02020603050405020304" pitchFamily="18" charset="0"/>
              </a:rPr>
              <a:t>власності</a:t>
            </a:r>
            <a:endParaRPr lang="uk-UA" sz="2000" dirty="0">
              <a:solidFill>
                <a:srgbClr val="6600FF"/>
              </a:solidFill>
              <a:latin typeface="Times New Roman" panose="02020603050405020304" pitchFamily="18" charset="0"/>
            </a:endParaRPr>
          </a:p>
          <a:p>
            <a:r>
              <a:rPr lang="ru-RU" sz="20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прийняття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законів</a:t>
            </a:r>
            <a:endParaRPr lang="ru-RU" sz="20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uk-UA" sz="2000" dirty="0">
                <a:solidFill>
                  <a:srgbClr val="CC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спрямовує і координує роботу </a:t>
            </a:r>
            <a:r>
              <a:rPr lang="uk-UA" sz="2000" dirty="0" smtClean="0">
                <a:solidFill>
                  <a:srgbClr val="CC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міністерств</a:t>
            </a:r>
          </a:p>
          <a:p>
            <a:r>
              <a:rPr lang="uk-UA" sz="2000" dirty="0" smtClean="0">
                <a:solidFill>
                  <a:srgbClr val="FF99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Вносить </a:t>
            </a:r>
            <a:r>
              <a:rPr lang="uk-UA" sz="2000" dirty="0">
                <a:solidFill>
                  <a:srgbClr val="FF99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до Верховної Ради України подання про призначення Міністра оборони </a:t>
            </a:r>
            <a:r>
              <a:rPr lang="uk-UA" sz="2000" dirty="0" smtClean="0">
                <a:solidFill>
                  <a:srgbClr val="FF99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України</a:t>
            </a:r>
          </a:p>
          <a:p>
            <a:r>
              <a:rPr lang="uk-UA" sz="2000" dirty="0">
                <a:solidFill>
                  <a:srgbClr val="00CC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встановлюють місцеві податки і збори відповідно до закону</a:t>
            </a:r>
            <a:endParaRPr lang="ru-RU" sz="2000" dirty="0">
              <a:solidFill>
                <a:srgbClr val="00CC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92036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Домашнє завдання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dirty="0" smtClean="0"/>
              <a:t>1. Прочитати параграф 13, ст. 96</a:t>
            </a:r>
          </a:p>
          <a:p>
            <a:r>
              <a:rPr lang="uk-UA" dirty="0" smtClean="0"/>
              <a:t>2. </a:t>
            </a:r>
            <a:r>
              <a:rPr lang="uk-UA" smtClean="0"/>
              <a:t>Перегляньте відео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02661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87</TotalTime>
  <Words>723</Words>
  <Application>Microsoft Office PowerPoint</Application>
  <PresentationFormat>Широкоэкранный</PresentationFormat>
  <Paragraphs>65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Garamond</vt:lpstr>
      <vt:lpstr>Times New Roman</vt:lpstr>
      <vt:lpstr>Натуральные материалы</vt:lpstr>
      <vt:lpstr>Органи державної влади в Україні </vt:lpstr>
      <vt:lpstr>План уроку</vt:lpstr>
      <vt:lpstr>Анаграма Розгадай анаграму</vt:lpstr>
      <vt:lpstr>Хмара слів Учні з хмари слів вибирають ті слова, які відносяться до їх питання.</vt:lpstr>
      <vt:lpstr>Дешифратор Частина слів у статтях Конституції замінена на знаки. Потрібно відновити документ</vt:lpstr>
      <vt:lpstr>Група № 1</vt:lpstr>
      <vt:lpstr>Група № 2</vt:lpstr>
      <vt:lpstr>Група № 3</vt:lpstr>
      <vt:lpstr>Група № 4</vt:lpstr>
      <vt:lpstr>Хто зашифрований у пазлі </vt:lpstr>
      <vt:lpstr>Які повноваження мають? Учням серед різних повноважень органів державної влади потрібно вибрати ті, які належать саме до їх групи</vt:lpstr>
      <vt:lpstr>Домашнє завдання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Органи державної влади в Україні </dc:title>
  <dc:creator>Пользователь</dc:creator>
  <cp:lastModifiedBy>Пользователь</cp:lastModifiedBy>
  <cp:revision>14</cp:revision>
  <dcterms:created xsi:type="dcterms:W3CDTF">2023-11-23T18:13:39Z</dcterms:created>
  <dcterms:modified xsi:type="dcterms:W3CDTF">2023-11-23T19:40:50Z</dcterms:modified>
</cp:coreProperties>
</file>