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Arimo" panose="020B0604020202020204" charset="0"/>
      <p:regular r:id="rId12"/>
    </p:embeddedFont>
    <p:embeddedFont>
      <p:font typeface="Yeseva One" panose="020B0604020202020204" charset="-5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elegraf" panose="020B0604020202020204" charset="0"/>
      <p:regular r:id="rId18"/>
    </p:embeddedFont>
    <p:embeddedFont>
      <p:font typeface="Telegraf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3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svg"/><Relationship Id="rId5" Type="http://schemas.openxmlformats.org/officeDocument/2006/relationships/image" Target="../media/image15.png"/><Relationship Id="rId4" Type="http://schemas.openxmlformats.org/officeDocument/2006/relationships/image" Target="../media/image2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sv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sp>
        <p:nvSpPr>
          <p:cNvPr id="3" name="Freeform 3"/>
          <p:cNvSpPr/>
          <p:nvPr/>
        </p:nvSpPr>
        <p:spPr>
          <a:xfrm rot="-779136">
            <a:off x="-3098569" y="-7869264"/>
            <a:ext cx="18355375" cy="14917914"/>
          </a:xfrm>
          <a:custGeom>
            <a:avLst/>
            <a:gdLst/>
            <a:ahLst/>
            <a:cxnLst/>
            <a:rect l="l" t="t" r="r" b="b"/>
            <a:pathLst>
              <a:path w="18355375" h="14917914">
                <a:moveTo>
                  <a:pt x="0" y="0"/>
                </a:moveTo>
                <a:lnTo>
                  <a:pt x="18355374" y="0"/>
                </a:lnTo>
                <a:lnTo>
                  <a:pt x="18355374" y="14917913"/>
                </a:lnTo>
                <a:lnTo>
                  <a:pt x="0" y="1491791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3000"/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9136">
            <a:off x="6702128" y="3382569"/>
            <a:ext cx="16497169" cy="13407699"/>
          </a:xfrm>
          <a:custGeom>
            <a:avLst/>
            <a:gdLst/>
            <a:ahLst/>
            <a:cxnLst/>
            <a:rect l="l" t="t" r="r" b="b"/>
            <a:pathLst>
              <a:path w="16497169" h="13407699">
                <a:moveTo>
                  <a:pt x="0" y="0"/>
                </a:moveTo>
                <a:lnTo>
                  <a:pt x="16497168" y="0"/>
                </a:lnTo>
                <a:lnTo>
                  <a:pt x="16497168" y="13407699"/>
                </a:lnTo>
                <a:lnTo>
                  <a:pt x="0" y="134076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28700" y="2440414"/>
            <a:ext cx="8320366" cy="5288963"/>
            <a:chOff x="0" y="142875"/>
            <a:chExt cx="11093821" cy="7051950"/>
          </a:xfrm>
        </p:grpSpPr>
        <p:sp>
          <p:nvSpPr>
            <p:cNvPr id="6" name="Freeform 6"/>
            <p:cNvSpPr/>
            <p:nvPr/>
          </p:nvSpPr>
          <p:spPr>
            <a:xfrm>
              <a:off x="0" y="5388186"/>
              <a:ext cx="8017562" cy="189506"/>
            </a:xfrm>
            <a:custGeom>
              <a:avLst/>
              <a:gdLst/>
              <a:ahLst/>
              <a:cxnLst/>
              <a:rect l="l" t="t" r="r" b="b"/>
              <a:pathLst>
                <a:path w="8017562" h="189506">
                  <a:moveTo>
                    <a:pt x="0" y="0"/>
                  </a:moveTo>
                  <a:lnTo>
                    <a:pt x="8017562" y="0"/>
                  </a:lnTo>
                  <a:lnTo>
                    <a:pt x="8017562" y="189506"/>
                  </a:lnTo>
                  <a:lnTo>
                    <a:pt x="0" y="1895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6034892"/>
              <a:ext cx="10820400" cy="11599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500"/>
                </a:lnSpc>
              </a:pPr>
              <a:r>
                <a:rPr lang="en-US" sz="2500" dirty="0" err="1" smtClean="0">
                  <a:solidFill>
                    <a:srgbClr val="F4E7E7"/>
                  </a:solidFill>
                  <a:latin typeface="Telegraf"/>
                </a:rPr>
                <a:t>Виконала</a:t>
              </a:r>
              <a:r>
                <a:rPr lang="en-US" sz="2500" dirty="0" smtClean="0">
                  <a:solidFill>
                    <a:srgbClr val="F4E7E7"/>
                  </a:solidFill>
                  <a:latin typeface="Telegraf"/>
                </a:rPr>
                <a:t> </a:t>
              </a:r>
              <a:r>
                <a:rPr lang="uk-UA" sz="2500" dirty="0" err="1" smtClean="0">
                  <a:solidFill>
                    <a:srgbClr val="F4E7E7"/>
                  </a:solidFill>
                  <a:latin typeface="Telegraf"/>
                </a:rPr>
                <a:t>Ковалевич</a:t>
              </a:r>
              <a:r>
                <a:rPr lang="uk-UA" sz="2500" dirty="0" smtClean="0">
                  <a:solidFill>
                    <a:srgbClr val="F4E7E7"/>
                  </a:solidFill>
                  <a:latin typeface="Telegraf"/>
                </a:rPr>
                <a:t> Наталія</a:t>
              </a:r>
              <a:r>
                <a:rPr lang="en-US" sz="2500" dirty="0" smtClean="0">
                  <a:solidFill>
                    <a:srgbClr val="F4E7E7"/>
                  </a:solidFill>
                  <a:latin typeface="Telegraf"/>
                </a:rPr>
                <a:t> </a:t>
              </a:r>
            </a:p>
            <a:p>
              <a:pPr>
                <a:lnSpc>
                  <a:spcPts val="3500"/>
                </a:lnSpc>
              </a:pPr>
              <a:endParaRPr lang="en-US" sz="2500" dirty="0">
                <a:solidFill>
                  <a:srgbClr val="F4E7E7"/>
                </a:solidFill>
                <a:latin typeface="Telegraf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142875"/>
              <a:ext cx="11093821" cy="52453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7599"/>
                </a:lnSpc>
              </a:pPr>
              <a:r>
                <a:rPr lang="en-US" sz="7599">
                  <a:solidFill>
                    <a:srgbClr val="F4E7E7"/>
                  </a:solidFill>
                  <a:latin typeface="Yeseva One"/>
                </a:rPr>
                <a:t>КОНСТИТУЦІЯ УКРАЇНИ ЯК ОСНОВНИЙ ЗАКОН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66689" y="3846698"/>
            <a:ext cx="13554621" cy="3755049"/>
            <a:chOff x="0" y="0"/>
            <a:chExt cx="10225801" cy="28328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225801" cy="2832863"/>
            </a:xfrm>
            <a:custGeom>
              <a:avLst/>
              <a:gdLst/>
              <a:ahLst/>
              <a:cxnLst/>
              <a:rect l="l" t="t" r="r" b="b"/>
              <a:pathLst>
                <a:path w="10225801" h="2832863">
                  <a:moveTo>
                    <a:pt x="17135" y="0"/>
                  </a:moveTo>
                  <a:lnTo>
                    <a:pt x="10208666" y="0"/>
                  </a:lnTo>
                  <a:cubicBezTo>
                    <a:pt x="10218129" y="0"/>
                    <a:pt x="10225801" y="7672"/>
                    <a:pt x="10225801" y="17135"/>
                  </a:cubicBezTo>
                  <a:lnTo>
                    <a:pt x="10225801" y="2815728"/>
                  </a:lnTo>
                  <a:cubicBezTo>
                    <a:pt x="10225801" y="2820273"/>
                    <a:pt x="10223995" y="2824631"/>
                    <a:pt x="10220782" y="2827844"/>
                  </a:cubicBezTo>
                  <a:cubicBezTo>
                    <a:pt x="10217569" y="2831058"/>
                    <a:pt x="10213210" y="2832863"/>
                    <a:pt x="10208666" y="2832863"/>
                  </a:cubicBezTo>
                  <a:lnTo>
                    <a:pt x="17135" y="2832863"/>
                  </a:lnTo>
                  <a:cubicBezTo>
                    <a:pt x="12590" y="2832863"/>
                    <a:pt x="8232" y="2831058"/>
                    <a:pt x="5019" y="2827844"/>
                  </a:cubicBezTo>
                  <a:cubicBezTo>
                    <a:pt x="1805" y="2824631"/>
                    <a:pt x="0" y="2820273"/>
                    <a:pt x="0" y="2815728"/>
                  </a:cubicBezTo>
                  <a:lnTo>
                    <a:pt x="0" y="17135"/>
                  </a:lnTo>
                  <a:cubicBezTo>
                    <a:pt x="0" y="12590"/>
                    <a:pt x="1805" y="8232"/>
                    <a:pt x="5019" y="5019"/>
                  </a:cubicBezTo>
                  <a:cubicBezTo>
                    <a:pt x="8232" y="1805"/>
                    <a:pt x="12590" y="0"/>
                    <a:pt x="17135" y="0"/>
                  </a:cubicBezTo>
                  <a:close/>
                </a:path>
              </a:pathLst>
            </a:custGeom>
            <a:solidFill>
              <a:srgbClr val="FFFFFF"/>
            </a:solidFill>
            <a:ln cap="rnd">
              <a:noFill/>
              <a:prstDash val="sysDot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10225801" cy="289953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3919"/>
                </a:lnSpc>
              </a:pPr>
              <a:r>
                <a:rPr lang="en-US" sz="2799">
                  <a:solidFill>
                    <a:srgbClr val="000000"/>
                  </a:solidFill>
                  <a:latin typeface="Yeseva One"/>
                </a:rPr>
                <a:t>КОНСТИТУ́ЦІЯ УКРАЇ́НИ – Основний Закон України, що закріплює головні засади організації держави та суспільства, утверджує конституційні права, свободи та обов'язки людини і громадянина, конституційний (державний і суспільний) лад.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1028700"/>
            <a:ext cx="6910589" cy="1324496"/>
            <a:chOff x="0" y="0"/>
            <a:chExt cx="9214119" cy="1765995"/>
          </a:xfrm>
        </p:grpSpPr>
        <p:sp>
          <p:nvSpPr>
            <p:cNvPr id="6" name="TextBox 6"/>
            <p:cNvSpPr txBox="1"/>
            <p:nvPr/>
          </p:nvSpPr>
          <p:spPr>
            <a:xfrm>
              <a:off x="0" y="114300"/>
              <a:ext cx="9214119" cy="14257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7599"/>
                </a:lnSpc>
              </a:pPr>
              <a:r>
                <a:rPr lang="en-US" sz="7599">
                  <a:solidFill>
                    <a:srgbClr val="000000"/>
                  </a:solidFill>
                  <a:latin typeface="Arimo"/>
                </a:rPr>
                <a:t>Поняття</a:t>
              </a:r>
            </a:p>
          </p:txBody>
        </p:sp>
        <p:sp>
          <p:nvSpPr>
            <p:cNvPr id="7" name="Freeform 7"/>
            <p:cNvSpPr/>
            <p:nvPr/>
          </p:nvSpPr>
          <p:spPr>
            <a:xfrm flipH="1">
              <a:off x="0" y="1636044"/>
              <a:ext cx="5497916" cy="129951"/>
            </a:xfrm>
            <a:custGeom>
              <a:avLst/>
              <a:gdLst/>
              <a:ahLst/>
              <a:cxnLst/>
              <a:rect l="l" t="t" r="r" b="b"/>
              <a:pathLst>
                <a:path w="5497916" h="129951">
                  <a:moveTo>
                    <a:pt x="5497916" y="0"/>
                  </a:moveTo>
                  <a:lnTo>
                    <a:pt x="0" y="0"/>
                  </a:lnTo>
                  <a:lnTo>
                    <a:pt x="0" y="129951"/>
                  </a:lnTo>
                  <a:lnTo>
                    <a:pt x="5497916" y="129951"/>
                  </a:lnTo>
                  <a:lnTo>
                    <a:pt x="5497916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7961599" y="-2782197"/>
            <a:ext cx="11098426" cy="16596766"/>
          </a:xfrm>
          <a:custGeom>
            <a:avLst/>
            <a:gdLst/>
            <a:ahLst/>
            <a:cxnLst/>
            <a:rect l="l" t="t" r="r" b="b"/>
            <a:pathLst>
              <a:path w="11098426" h="16596766">
                <a:moveTo>
                  <a:pt x="11098426" y="0"/>
                </a:moveTo>
                <a:lnTo>
                  <a:pt x="0" y="0"/>
                </a:lnTo>
                <a:lnTo>
                  <a:pt x="0" y="16596766"/>
                </a:lnTo>
                <a:lnTo>
                  <a:pt x="11098426" y="16596766"/>
                </a:lnTo>
                <a:lnTo>
                  <a:pt x="1109842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 l="-105106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028700" y="4700092"/>
            <a:ext cx="8115300" cy="4558208"/>
            <a:chOff x="0" y="0"/>
            <a:chExt cx="12030456" cy="675727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030456" cy="6757276"/>
            </a:xfrm>
            <a:custGeom>
              <a:avLst/>
              <a:gdLst/>
              <a:ahLst/>
              <a:cxnLst/>
              <a:rect l="l" t="t" r="r" b="b"/>
              <a:pathLst>
                <a:path w="12030456" h="6757276">
                  <a:moveTo>
                    <a:pt x="28620" y="0"/>
                  </a:moveTo>
                  <a:lnTo>
                    <a:pt x="12001836" y="0"/>
                  </a:lnTo>
                  <a:cubicBezTo>
                    <a:pt x="12017642" y="0"/>
                    <a:pt x="12030456" y="12813"/>
                    <a:pt x="12030456" y="28620"/>
                  </a:cubicBezTo>
                  <a:lnTo>
                    <a:pt x="12030456" y="6728656"/>
                  </a:lnTo>
                  <a:cubicBezTo>
                    <a:pt x="12030456" y="6736247"/>
                    <a:pt x="12027440" y="6743526"/>
                    <a:pt x="12022073" y="6748893"/>
                  </a:cubicBezTo>
                  <a:cubicBezTo>
                    <a:pt x="12016706" y="6754261"/>
                    <a:pt x="12009427" y="6757276"/>
                    <a:pt x="12001836" y="6757276"/>
                  </a:cubicBezTo>
                  <a:lnTo>
                    <a:pt x="28620" y="6757276"/>
                  </a:lnTo>
                  <a:cubicBezTo>
                    <a:pt x="12813" y="6757276"/>
                    <a:pt x="0" y="6744463"/>
                    <a:pt x="0" y="6728656"/>
                  </a:cubicBezTo>
                  <a:lnTo>
                    <a:pt x="0" y="28620"/>
                  </a:lnTo>
                  <a:cubicBezTo>
                    <a:pt x="0" y="12813"/>
                    <a:pt x="12813" y="0"/>
                    <a:pt x="28620" y="0"/>
                  </a:cubicBezTo>
                  <a:close/>
                </a:path>
              </a:pathLst>
            </a:custGeom>
            <a:solidFill>
              <a:srgbClr val="F4E7E7"/>
            </a:solidFill>
            <a:ln cap="rnd">
              <a:noFill/>
              <a:prstDash val="sysDot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12030456" cy="6814426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Yeseva One"/>
                </a:rPr>
                <a:t>Розпад Радянського Союзу дозволив Україні нарешті  відновити розробку власного основного закону і затвердити його.</a:t>
              </a:r>
            </a:p>
            <a:p>
              <a:pPr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Yeseva One"/>
                </a:rPr>
                <a:t>Саме, тому 28 червня 1996 року о 9 год 18 хв після 24 годин безперервної роботи Верховна Рада України прийняла і ввела в дію Конституцію України («за» проголосували 315 народних депутатів).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1227455"/>
            <a:ext cx="7414512" cy="2635344"/>
            <a:chOff x="0" y="0"/>
            <a:chExt cx="9886015" cy="3513792"/>
          </a:xfrm>
        </p:grpSpPr>
        <p:sp>
          <p:nvSpPr>
            <p:cNvPr id="9" name="TextBox 9"/>
            <p:cNvSpPr txBox="1"/>
            <p:nvPr/>
          </p:nvSpPr>
          <p:spPr>
            <a:xfrm>
              <a:off x="0" y="114300"/>
              <a:ext cx="9886015" cy="27084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7599"/>
                </a:lnSpc>
              </a:pPr>
              <a:r>
                <a:rPr lang="en-US" sz="7599">
                  <a:solidFill>
                    <a:srgbClr val="F4E7E7"/>
                  </a:solidFill>
                  <a:latin typeface="Arimo"/>
                </a:rPr>
                <a:t>Прийняття Конституції</a:t>
              </a:r>
            </a:p>
          </p:txBody>
        </p:sp>
        <p:sp>
          <p:nvSpPr>
            <p:cNvPr id="10" name="Freeform 10"/>
            <p:cNvSpPr/>
            <p:nvPr/>
          </p:nvSpPr>
          <p:spPr>
            <a:xfrm flipH="1">
              <a:off x="315300" y="3383841"/>
              <a:ext cx="5497916" cy="129951"/>
            </a:xfrm>
            <a:custGeom>
              <a:avLst/>
              <a:gdLst/>
              <a:ahLst/>
              <a:cxnLst/>
              <a:rect l="l" t="t" r="r" b="b"/>
              <a:pathLst>
                <a:path w="5497916" h="129951">
                  <a:moveTo>
                    <a:pt x="5497916" y="0"/>
                  </a:moveTo>
                  <a:lnTo>
                    <a:pt x="0" y="0"/>
                  </a:lnTo>
                  <a:lnTo>
                    <a:pt x="0" y="129951"/>
                  </a:lnTo>
                  <a:lnTo>
                    <a:pt x="5497916" y="129951"/>
                  </a:lnTo>
                  <a:lnTo>
                    <a:pt x="5497916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6DAA6D0-C40A-4634-8453-E33AC0BBB1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70926" y="977641"/>
            <a:ext cx="5840674" cy="843305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graphicFrame>
        <p:nvGraphicFramePr>
          <p:cNvPr id="3" name="Table 3"/>
          <p:cNvGraphicFramePr>
            <a:graphicFrameLocks noGrp="1"/>
          </p:cNvGraphicFramePr>
          <p:nvPr/>
        </p:nvGraphicFramePr>
        <p:xfrm>
          <a:off x="1028700" y="1028700"/>
          <a:ext cx="7574579" cy="7249736"/>
        </p:xfrm>
        <a:graphic>
          <a:graphicData uri="http://schemas.openxmlformats.org/drawingml/2006/table">
            <a:tbl>
              <a:tblPr/>
              <a:tblGrid>
                <a:gridCol w="31575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7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4868">
                <a:tc>
                  <a:txBody>
                    <a:bodyPr/>
                    <a:lstStyle/>
                    <a:p>
                      <a:pPr algn="l">
                        <a:lnSpc>
                          <a:spcPts val="3120"/>
                        </a:lnSpc>
                        <a:defRPr/>
                      </a:pPr>
                      <a:endParaRPr lang="en-US" sz="1100"/>
                    </a:p>
                    <a:p>
                      <a:pPr marL="561341" lvl="1" indent="-280670">
                        <a:lnSpc>
                          <a:spcPts val="3120"/>
                        </a:lnSpc>
                        <a:buFont typeface="Arial"/>
                        <a:buChar char="•"/>
                      </a:pPr>
                      <a:r>
                        <a:rPr lang="en-US" sz="2600">
                          <a:solidFill>
                            <a:srgbClr val="F4E7E7"/>
                          </a:solidFill>
                          <a:latin typeface="Yeseva One"/>
                        </a:rPr>
                        <a:t>КОНСТИТУЦІЯ ПИЛИПА ОРЛИКА – 1710 РІК. - ПЕРША КОНСТИТЦІЯ В СВІТІ</a:t>
                      </a:r>
                    </a:p>
                  </a:txBody>
                  <a:tcPr marL="0" marR="0" marT="0" marB="0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D27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354"/>
                        </a:lnSpc>
                        <a:defRPr/>
                      </a:pPr>
                      <a:endParaRPr lang="en-US" sz="1100"/>
                    </a:p>
                    <a:p>
                      <a:pPr marL="561341" lvl="1" indent="-280670">
                        <a:lnSpc>
                          <a:spcPts val="3354"/>
                        </a:lnSpc>
                        <a:buFont typeface="Arial"/>
                        <a:buChar char="•"/>
                      </a:pPr>
                      <a:r>
                        <a:rPr lang="en-US" sz="2600" spc="130">
                          <a:solidFill>
                            <a:srgbClr val="F4E7E7"/>
                          </a:solidFill>
                          <a:latin typeface="Yeseva One"/>
                        </a:rPr>
                        <a:t>Конституція УНР –29 квітня 1918 року.</a:t>
                      </a:r>
                    </a:p>
                  </a:txBody>
                  <a:tcPr marL="0" marR="0" marT="0" marB="0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D27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4868">
                <a:tc>
                  <a:txBody>
                    <a:bodyPr/>
                    <a:lstStyle/>
                    <a:p>
                      <a:pPr algn="l">
                        <a:lnSpc>
                          <a:spcPts val="3120"/>
                        </a:lnSpc>
                        <a:defRPr/>
                      </a:pPr>
                      <a:endParaRPr lang="en-US" sz="1100"/>
                    </a:p>
                    <a:p>
                      <a:pPr marL="561341" lvl="1" indent="-280670">
                        <a:lnSpc>
                          <a:spcPts val="3120"/>
                        </a:lnSpc>
                        <a:buFont typeface="Arial"/>
                        <a:buChar char="•"/>
                      </a:pPr>
                      <a:r>
                        <a:rPr lang="en-US" sz="2600">
                          <a:solidFill>
                            <a:srgbClr val="F4E7E7"/>
                          </a:solidFill>
                          <a:latin typeface="Yeseva One"/>
                        </a:rPr>
                        <a:t>МАЛА КОНСТИТУЦІЯ ЗУНР – 13 ЛИСТОПАДА 1918 РОКУ.</a:t>
                      </a:r>
                    </a:p>
                    <a:p>
                      <a:pPr>
                        <a:lnSpc>
                          <a:spcPts val="3120"/>
                        </a:lnSpc>
                      </a:pPr>
                      <a:endParaRPr lang="en-US" sz="2600">
                        <a:solidFill>
                          <a:srgbClr val="F4E7E7"/>
                        </a:solidFill>
                        <a:latin typeface="Yeseva One"/>
                      </a:endParaRPr>
                    </a:p>
                  </a:txBody>
                  <a:tcPr marL="0" marR="0" marT="0" marB="0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endParaRPr lang="en-US" sz="1100"/>
                    </a:p>
                    <a:p>
                      <a:pPr marL="604519" lvl="1" indent="-302260">
                        <a:lnSpc>
                          <a:spcPts val="3919"/>
                        </a:lnSpc>
                        <a:buFont typeface="Arial"/>
                        <a:buChar char="•"/>
                      </a:pPr>
                      <a:r>
                        <a:rPr lang="en-US" sz="2799">
                          <a:solidFill>
                            <a:srgbClr val="F4E7E7"/>
                          </a:solidFill>
                          <a:latin typeface="Yeseva One"/>
                        </a:rPr>
                        <a:t>Тимчасова Конституція Карпатської України – 15 березня 1939 року.</a:t>
                      </a:r>
                    </a:p>
                  </a:txBody>
                  <a:tcPr marL="0" marR="0" marT="0" marB="0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Freeform 4"/>
          <p:cNvSpPr/>
          <p:nvPr/>
        </p:nvSpPr>
        <p:spPr>
          <a:xfrm rot="-462696">
            <a:off x="13798841" y="8537004"/>
            <a:ext cx="6920917" cy="4114800"/>
          </a:xfrm>
          <a:custGeom>
            <a:avLst/>
            <a:gdLst/>
            <a:ahLst/>
            <a:cxnLst/>
            <a:rect l="l" t="t" r="r" b="b"/>
            <a:pathLst>
              <a:path w="6920917" h="4114800">
                <a:moveTo>
                  <a:pt x="0" y="0"/>
                </a:moveTo>
                <a:lnTo>
                  <a:pt x="6920918" y="0"/>
                </a:lnTo>
                <a:lnTo>
                  <a:pt x="692091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1000"/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9555453" y="1028700"/>
            <a:ext cx="7703847" cy="4036000"/>
            <a:chOff x="0" y="0"/>
            <a:chExt cx="10271796" cy="5381334"/>
          </a:xfrm>
        </p:grpSpPr>
        <p:sp>
          <p:nvSpPr>
            <p:cNvPr id="6" name="TextBox 6"/>
            <p:cNvSpPr txBox="1"/>
            <p:nvPr/>
          </p:nvSpPr>
          <p:spPr>
            <a:xfrm>
              <a:off x="0" y="114300"/>
              <a:ext cx="10271796" cy="39911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7599"/>
                </a:lnSpc>
              </a:pPr>
              <a:r>
                <a:rPr lang="en-US" sz="7599">
                  <a:solidFill>
                    <a:srgbClr val="FFFFFF"/>
                  </a:solidFill>
                  <a:latin typeface="Arimo"/>
                </a:rPr>
                <a:t>Попередники сучасної Конституції: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4193037"/>
              <a:ext cx="10271796" cy="11882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r">
                <a:lnSpc>
                  <a:spcPts val="3640"/>
                </a:lnSpc>
                <a:spcBef>
                  <a:spcPct val="0"/>
                </a:spcBef>
              </a:pPr>
              <a:r>
                <a:rPr lang="en-US" sz="2600">
                  <a:solidFill>
                    <a:srgbClr val="FFFFFF"/>
                  </a:solidFill>
                  <a:latin typeface="Yeseva One"/>
                </a:rPr>
                <a:t>В Українській історії були ще інші версії сучасної Конституції України</a:t>
              </a:r>
            </a:p>
          </p:txBody>
        </p:sp>
      </p:grpSp>
      <p:sp>
        <p:nvSpPr>
          <p:cNvPr id="8" name="Freeform 8"/>
          <p:cNvSpPr/>
          <p:nvPr/>
        </p:nvSpPr>
        <p:spPr>
          <a:xfrm rot="829761">
            <a:off x="11519704" y="5427970"/>
            <a:ext cx="3775344" cy="2244614"/>
          </a:xfrm>
          <a:custGeom>
            <a:avLst/>
            <a:gdLst/>
            <a:ahLst/>
            <a:cxnLst/>
            <a:rect l="l" t="t" r="r" b="b"/>
            <a:pathLst>
              <a:path w="3775344" h="2244614">
                <a:moveTo>
                  <a:pt x="0" y="0"/>
                </a:moveTo>
                <a:lnTo>
                  <a:pt x="3775345" y="0"/>
                </a:lnTo>
                <a:lnTo>
                  <a:pt x="3775345" y="2244614"/>
                </a:lnTo>
                <a:lnTo>
                  <a:pt x="0" y="22446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48439">
            <a:off x="7817131" y="7815630"/>
            <a:ext cx="2653737" cy="1577767"/>
          </a:xfrm>
          <a:custGeom>
            <a:avLst/>
            <a:gdLst/>
            <a:ahLst/>
            <a:cxnLst/>
            <a:rect l="l" t="t" r="r" b="b"/>
            <a:pathLst>
              <a:path w="2653737" h="1577767">
                <a:moveTo>
                  <a:pt x="0" y="0"/>
                </a:moveTo>
                <a:lnTo>
                  <a:pt x="2653738" y="0"/>
                </a:lnTo>
                <a:lnTo>
                  <a:pt x="2653738" y="1577768"/>
                </a:lnTo>
                <a:lnTo>
                  <a:pt x="0" y="15777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0" name="AutoShape 10"/>
          <p:cNvSpPr/>
          <p:nvPr/>
        </p:nvSpPr>
        <p:spPr>
          <a:xfrm>
            <a:off x="1028700" y="1004888"/>
            <a:ext cx="554581" cy="0"/>
          </a:xfrm>
          <a:prstGeom prst="line">
            <a:avLst/>
          </a:prstGeom>
          <a:ln w="47625" cap="rnd">
            <a:solidFill>
              <a:srgbClr val="F44747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AutoShape 11"/>
          <p:cNvSpPr/>
          <p:nvPr/>
        </p:nvSpPr>
        <p:spPr>
          <a:xfrm>
            <a:off x="1028700" y="4629755"/>
            <a:ext cx="554581" cy="0"/>
          </a:xfrm>
          <a:prstGeom prst="line">
            <a:avLst/>
          </a:prstGeom>
          <a:ln w="47625" cap="rnd">
            <a:solidFill>
              <a:srgbClr val="F44747"/>
            </a:solidFill>
            <a:prstDash val="solid"/>
            <a:headEnd type="none" w="sm" len="sm"/>
            <a:tailEnd type="none" w="sm" len="sm"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218280" flipH="1">
            <a:off x="-4846400" y="6018259"/>
            <a:ext cx="12499411" cy="9113207"/>
          </a:xfrm>
          <a:custGeom>
            <a:avLst/>
            <a:gdLst/>
            <a:ahLst/>
            <a:cxnLst/>
            <a:rect l="l" t="t" r="r" b="b"/>
            <a:pathLst>
              <a:path w="12499411" h="9113207">
                <a:moveTo>
                  <a:pt x="12499412" y="0"/>
                </a:moveTo>
                <a:lnTo>
                  <a:pt x="0" y="0"/>
                </a:lnTo>
                <a:lnTo>
                  <a:pt x="0" y="9113207"/>
                </a:lnTo>
                <a:lnTo>
                  <a:pt x="12499412" y="9113207"/>
                </a:lnTo>
                <a:lnTo>
                  <a:pt x="1249941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2565777"/>
            <a:ext cx="7918961" cy="29648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599"/>
              </a:lnSpc>
            </a:pPr>
            <a:r>
              <a:rPr lang="en-US" sz="7599">
                <a:solidFill>
                  <a:srgbClr val="000000"/>
                </a:solidFill>
                <a:latin typeface="Arimo"/>
              </a:rPr>
              <a:t>Структура Конституції України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248400" y="2866058"/>
            <a:ext cx="9596964" cy="58349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lnSpc>
                <a:spcPts val="3523"/>
              </a:lnSpc>
            </a:pPr>
            <a:r>
              <a:rPr lang="en-US" sz="2936" dirty="0">
                <a:solidFill>
                  <a:srgbClr val="000000"/>
                </a:solidFill>
                <a:latin typeface="Yeseva One"/>
              </a:rPr>
              <a:t>КОНСТИТУЦІЯ УКРАЇНИ 1996 </a:t>
            </a:r>
            <a:r>
              <a:rPr lang="en-US" sz="2936" dirty="0" smtClean="0">
                <a:solidFill>
                  <a:srgbClr val="000000"/>
                </a:solidFill>
                <a:latin typeface="Yeseva One"/>
              </a:rPr>
              <a:t>СКЛАДА</a:t>
            </a:r>
            <a:r>
              <a:rPr lang="uk-UA" sz="2936" dirty="0" smtClean="0">
                <a:solidFill>
                  <a:srgbClr val="000000"/>
                </a:solidFill>
                <a:latin typeface="Yeseva One"/>
              </a:rPr>
              <a:t>ЛАСЯ</a:t>
            </a:r>
            <a:r>
              <a:rPr lang="en-US" sz="2936" dirty="0" smtClean="0">
                <a:solidFill>
                  <a:srgbClr val="000000"/>
                </a:solidFill>
                <a:latin typeface="Yeseva One"/>
              </a:rPr>
              <a:t> </a:t>
            </a:r>
            <a:r>
              <a:rPr lang="en-US" sz="2936" dirty="0">
                <a:solidFill>
                  <a:srgbClr val="000000"/>
                </a:solidFill>
                <a:latin typeface="Yeseva One"/>
              </a:rPr>
              <a:t>З ПРЕАМБУЛИ, 161 СТАТТІ ТА 16 ПУНКТІВ ПЕРЕХІДНИХ ПОЛОЖЕНЬ, ЗАПИСАНИХ У </a:t>
            </a:r>
            <a:r>
              <a:rPr lang="en-US" sz="2936" dirty="0" smtClean="0">
                <a:solidFill>
                  <a:srgbClr val="000000"/>
                </a:solidFill>
                <a:latin typeface="Yeseva One"/>
              </a:rPr>
              <a:t>15-ТИ </a:t>
            </a:r>
            <a:r>
              <a:rPr lang="en-US" sz="2936" dirty="0">
                <a:solidFill>
                  <a:srgbClr val="000000"/>
                </a:solidFill>
                <a:latin typeface="Yeseva One"/>
              </a:rPr>
              <a:t>РОЗДІЛАХ: І — «ЗАГАЛЬНІ ЗАСАДИ»; ІІ — «ПРАВА, СВОБОДИ ТА ОБОВ'ЯЗКИ ЛЮДИНИ І ГРОМАДЯНИНА»; ІІІ — «ВИБОРИ</a:t>
            </a:r>
            <a:r>
              <a:rPr lang="en-US" sz="2936" dirty="0" smtClean="0">
                <a:solidFill>
                  <a:srgbClr val="000000"/>
                </a:solidFill>
                <a:latin typeface="Yeseva One"/>
              </a:rPr>
              <a:t>.</a:t>
            </a:r>
            <a:endParaRPr lang="uk-UA" sz="2936" dirty="0" smtClean="0">
              <a:solidFill>
                <a:srgbClr val="000000"/>
              </a:solidFill>
              <a:latin typeface="Yeseva One"/>
            </a:endParaRPr>
          </a:p>
          <a:p>
            <a:pPr lvl="0">
              <a:lnSpc>
                <a:spcPts val="3523"/>
              </a:lnSpc>
            </a:pPr>
            <a:r>
              <a:rPr lang="uk-UA" sz="2936" dirty="0">
                <a:solidFill>
                  <a:srgbClr val="000000"/>
                </a:solidFill>
                <a:latin typeface="Yeseva One"/>
              </a:rPr>
              <a:t>Структура Конституції </a:t>
            </a:r>
            <a:r>
              <a:rPr lang="uk-UA" sz="2936" dirty="0" smtClean="0">
                <a:solidFill>
                  <a:srgbClr val="000000"/>
                </a:solidFill>
                <a:latin typeface="Yeseva One"/>
              </a:rPr>
              <a:t>Чинної на даний час   </a:t>
            </a:r>
            <a:r>
              <a:rPr lang="uk-UA" sz="2936" dirty="0">
                <a:solidFill>
                  <a:srgbClr val="000000"/>
                </a:solidFill>
                <a:latin typeface="Yeseva One"/>
              </a:rPr>
              <a:t>складається з 14 розділів (останній розділ «Перехідні положення» при цьому має номер </a:t>
            </a:r>
            <a:r>
              <a:rPr lang="uk-UA" sz="2936" dirty="0" err="1">
                <a:solidFill>
                  <a:srgbClr val="000000"/>
                </a:solidFill>
                <a:latin typeface="Yeseva One"/>
              </a:rPr>
              <a:t>ⅩⅤ</a:t>
            </a:r>
            <a:r>
              <a:rPr lang="uk-UA" sz="2936" dirty="0">
                <a:solidFill>
                  <a:srgbClr val="000000"/>
                </a:solidFill>
                <a:latin typeface="Yeseva One"/>
              </a:rPr>
              <a:t>, оскільки розділ Ⅶ «Прокуратура» (статті 121—123) було виключено Законом України «Про внесення змін до Конституції України (щодо правосуддя)».</a:t>
            </a:r>
            <a:endParaRPr lang="en-US" sz="2936" dirty="0">
              <a:solidFill>
                <a:srgbClr val="000000"/>
              </a:solidFill>
              <a:latin typeface="Yeseva One"/>
            </a:endParaRPr>
          </a:p>
        </p:txBody>
      </p:sp>
      <p:sp>
        <p:nvSpPr>
          <p:cNvPr id="5" name="Freeform 5"/>
          <p:cNvSpPr/>
          <p:nvPr/>
        </p:nvSpPr>
        <p:spPr>
          <a:xfrm flipH="1">
            <a:off x="10129226" y="1957544"/>
            <a:ext cx="6108425" cy="144381"/>
          </a:xfrm>
          <a:custGeom>
            <a:avLst/>
            <a:gdLst/>
            <a:ahLst/>
            <a:cxnLst/>
            <a:rect l="l" t="t" r="r" b="b"/>
            <a:pathLst>
              <a:path w="6108425" h="144381">
                <a:moveTo>
                  <a:pt x="6108425" y="0"/>
                </a:moveTo>
                <a:lnTo>
                  <a:pt x="0" y="0"/>
                </a:lnTo>
                <a:lnTo>
                  <a:pt x="0" y="144381"/>
                </a:lnTo>
                <a:lnTo>
                  <a:pt x="6108425" y="144381"/>
                </a:lnTo>
                <a:lnTo>
                  <a:pt x="610842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0129226" y="8498931"/>
            <a:ext cx="6108425" cy="144381"/>
          </a:xfrm>
          <a:custGeom>
            <a:avLst/>
            <a:gdLst/>
            <a:ahLst/>
            <a:cxnLst/>
            <a:rect l="l" t="t" r="r" b="b"/>
            <a:pathLst>
              <a:path w="6108425" h="144381">
                <a:moveTo>
                  <a:pt x="6108425" y="0"/>
                </a:moveTo>
                <a:lnTo>
                  <a:pt x="0" y="0"/>
                </a:lnTo>
                <a:lnTo>
                  <a:pt x="0" y="144381"/>
                </a:lnTo>
                <a:lnTo>
                  <a:pt x="6108425" y="144381"/>
                </a:lnTo>
                <a:lnTo>
                  <a:pt x="610842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96571" y="4228924"/>
            <a:ext cx="3764719" cy="943508"/>
            <a:chOff x="0" y="0"/>
            <a:chExt cx="991531" cy="2484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91531" cy="248496"/>
            </a:xfrm>
            <a:custGeom>
              <a:avLst/>
              <a:gdLst/>
              <a:ahLst/>
              <a:cxnLst/>
              <a:rect l="l" t="t" r="r" b="b"/>
              <a:pathLst>
                <a:path w="991531" h="248496">
                  <a:moveTo>
                    <a:pt x="102822" y="0"/>
                  </a:moveTo>
                  <a:lnTo>
                    <a:pt x="888709" y="0"/>
                  </a:lnTo>
                  <a:cubicBezTo>
                    <a:pt x="945496" y="0"/>
                    <a:pt x="991531" y="46035"/>
                    <a:pt x="991531" y="102822"/>
                  </a:cubicBezTo>
                  <a:lnTo>
                    <a:pt x="991531" y="145674"/>
                  </a:lnTo>
                  <a:cubicBezTo>
                    <a:pt x="991531" y="172944"/>
                    <a:pt x="980698" y="199097"/>
                    <a:pt x="961415" y="218380"/>
                  </a:cubicBezTo>
                  <a:cubicBezTo>
                    <a:pt x="942132" y="237663"/>
                    <a:pt x="915979" y="248496"/>
                    <a:pt x="888709" y="248496"/>
                  </a:cubicBezTo>
                  <a:lnTo>
                    <a:pt x="102822" y="248496"/>
                  </a:lnTo>
                  <a:cubicBezTo>
                    <a:pt x="75552" y="248496"/>
                    <a:pt x="49399" y="237663"/>
                    <a:pt x="30116" y="218380"/>
                  </a:cubicBezTo>
                  <a:cubicBezTo>
                    <a:pt x="10833" y="199097"/>
                    <a:pt x="0" y="172944"/>
                    <a:pt x="0" y="145674"/>
                  </a:cubicBezTo>
                  <a:lnTo>
                    <a:pt x="0" y="102822"/>
                  </a:lnTo>
                  <a:cubicBezTo>
                    <a:pt x="0" y="75552"/>
                    <a:pt x="10833" y="49399"/>
                    <a:pt x="30116" y="30116"/>
                  </a:cubicBezTo>
                  <a:cubicBezTo>
                    <a:pt x="49399" y="10833"/>
                    <a:pt x="75552" y="0"/>
                    <a:pt x="102822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991531" cy="315171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F4E7E7"/>
                  </a:solidFill>
                  <a:latin typeface="Yeseva One"/>
                </a:rPr>
                <a:t>НАРОДОВЛАДДЯ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996571" y="5944509"/>
            <a:ext cx="3764719" cy="1934108"/>
            <a:chOff x="0" y="0"/>
            <a:chExt cx="991531" cy="50939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91531" cy="509395"/>
            </a:xfrm>
            <a:custGeom>
              <a:avLst/>
              <a:gdLst/>
              <a:ahLst/>
              <a:cxnLst/>
              <a:rect l="l" t="t" r="r" b="b"/>
              <a:pathLst>
                <a:path w="991531" h="509395">
                  <a:moveTo>
                    <a:pt x="102822" y="0"/>
                  </a:moveTo>
                  <a:lnTo>
                    <a:pt x="888709" y="0"/>
                  </a:lnTo>
                  <a:cubicBezTo>
                    <a:pt x="945496" y="0"/>
                    <a:pt x="991531" y="46035"/>
                    <a:pt x="991531" y="102822"/>
                  </a:cubicBezTo>
                  <a:lnTo>
                    <a:pt x="991531" y="406573"/>
                  </a:lnTo>
                  <a:cubicBezTo>
                    <a:pt x="991531" y="433843"/>
                    <a:pt x="980698" y="459996"/>
                    <a:pt x="961415" y="479279"/>
                  </a:cubicBezTo>
                  <a:cubicBezTo>
                    <a:pt x="942132" y="498562"/>
                    <a:pt x="915979" y="509395"/>
                    <a:pt x="888709" y="509395"/>
                  </a:cubicBezTo>
                  <a:lnTo>
                    <a:pt x="102822" y="509395"/>
                  </a:lnTo>
                  <a:cubicBezTo>
                    <a:pt x="75552" y="509395"/>
                    <a:pt x="49399" y="498562"/>
                    <a:pt x="30116" y="479279"/>
                  </a:cubicBezTo>
                  <a:cubicBezTo>
                    <a:pt x="10833" y="459996"/>
                    <a:pt x="0" y="433843"/>
                    <a:pt x="0" y="406573"/>
                  </a:cubicBezTo>
                  <a:lnTo>
                    <a:pt x="0" y="102822"/>
                  </a:lnTo>
                  <a:cubicBezTo>
                    <a:pt x="0" y="75552"/>
                    <a:pt x="10833" y="49399"/>
                    <a:pt x="30116" y="30116"/>
                  </a:cubicBezTo>
                  <a:cubicBezTo>
                    <a:pt x="49399" y="10833"/>
                    <a:pt x="75552" y="0"/>
                    <a:pt x="102822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991531" cy="57607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F4E7E7"/>
                  </a:solidFill>
                  <a:latin typeface="Yeseva One"/>
                </a:rPr>
                <a:t>ПРІОРИТЕТ ПРАВ ЛЮДИНИ І ГРОМАДЯНИНА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392689" y="4257856"/>
            <a:ext cx="3764719" cy="943508"/>
            <a:chOff x="0" y="0"/>
            <a:chExt cx="991531" cy="24849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91531" cy="248496"/>
            </a:xfrm>
            <a:custGeom>
              <a:avLst/>
              <a:gdLst/>
              <a:ahLst/>
              <a:cxnLst/>
              <a:rect l="l" t="t" r="r" b="b"/>
              <a:pathLst>
                <a:path w="991531" h="248496">
                  <a:moveTo>
                    <a:pt x="102822" y="0"/>
                  </a:moveTo>
                  <a:lnTo>
                    <a:pt x="888709" y="0"/>
                  </a:lnTo>
                  <a:cubicBezTo>
                    <a:pt x="945496" y="0"/>
                    <a:pt x="991531" y="46035"/>
                    <a:pt x="991531" y="102822"/>
                  </a:cubicBezTo>
                  <a:lnTo>
                    <a:pt x="991531" y="145674"/>
                  </a:lnTo>
                  <a:cubicBezTo>
                    <a:pt x="991531" y="172944"/>
                    <a:pt x="980698" y="199097"/>
                    <a:pt x="961415" y="218380"/>
                  </a:cubicBezTo>
                  <a:cubicBezTo>
                    <a:pt x="942132" y="237663"/>
                    <a:pt x="915979" y="248496"/>
                    <a:pt x="888709" y="248496"/>
                  </a:cubicBezTo>
                  <a:lnTo>
                    <a:pt x="102822" y="248496"/>
                  </a:lnTo>
                  <a:cubicBezTo>
                    <a:pt x="75552" y="248496"/>
                    <a:pt x="49399" y="237663"/>
                    <a:pt x="30116" y="218380"/>
                  </a:cubicBezTo>
                  <a:cubicBezTo>
                    <a:pt x="10833" y="199097"/>
                    <a:pt x="0" y="172944"/>
                    <a:pt x="0" y="145674"/>
                  </a:cubicBezTo>
                  <a:lnTo>
                    <a:pt x="0" y="102822"/>
                  </a:lnTo>
                  <a:cubicBezTo>
                    <a:pt x="0" y="75552"/>
                    <a:pt x="10833" y="49399"/>
                    <a:pt x="30116" y="30116"/>
                  </a:cubicBezTo>
                  <a:cubicBezTo>
                    <a:pt x="49399" y="10833"/>
                    <a:pt x="75552" y="0"/>
                    <a:pt x="102822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66675"/>
              <a:ext cx="991531" cy="315171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F4E7E7"/>
                  </a:solidFill>
                  <a:latin typeface="Yeseva One"/>
                </a:rPr>
                <a:t>ПОДІЛ ВЛАДИ</a:t>
              </a:r>
            </a:p>
          </p:txBody>
        </p:sp>
      </p:grpSp>
      <p:sp>
        <p:nvSpPr>
          <p:cNvPr id="11" name="Freeform 11"/>
          <p:cNvSpPr/>
          <p:nvPr/>
        </p:nvSpPr>
        <p:spPr>
          <a:xfrm rot="682891">
            <a:off x="7931271" y="-4546787"/>
            <a:ext cx="12733730" cy="7593934"/>
          </a:xfrm>
          <a:custGeom>
            <a:avLst/>
            <a:gdLst/>
            <a:ahLst/>
            <a:cxnLst/>
            <a:rect l="l" t="t" r="r" b="b"/>
            <a:pathLst>
              <a:path w="12733730" h="7593934">
                <a:moveTo>
                  <a:pt x="0" y="0"/>
                </a:moveTo>
                <a:lnTo>
                  <a:pt x="12733730" y="0"/>
                </a:lnTo>
                <a:lnTo>
                  <a:pt x="12733730" y="7593934"/>
                </a:lnTo>
                <a:lnTo>
                  <a:pt x="0" y="75939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996571" y="1143000"/>
            <a:ext cx="10645435" cy="20027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599"/>
              </a:lnSpc>
            </a:pPr>
            <a:r>
              <a:rPr lang="en-US" sz="7599">
                <a:solidFill>
                  <a:srgbClr val="F4E7E7"/>
                </a:solidFill>
                <a:latin typeface="Arimo"/>
              </a:rPr>
              <a:t>Основні принципи Конституції України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1218521" y="4257856"/>
            <a:ext cx="3764719" cy="1438808"/>
            <a:chOff x="0" y="0"/>
            <a:chExt cx="991531" cy="37894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91531" cy="378945"/>
            </a:xfrm>
            <a:custGeom>
              <a:avLst/>
              <a:gdLst/>
              <a:ahLst/>
              <a:cxnLst/>
              <a:rect l="l" t="t" r="r" b="b"/>
              <a:pathLst>
                <a:path w="991531" h="378945">
                  <a:moveTo>
                    <a:pt x="102822" y="0"/>
                  </a:moveTo>
                  <a:lnTo>
                    <a:pt x="888709" y="0"/>
                  </a:lnTo>
                  <a:cubicBezTo>
                    <a:pt x="945496" y="0"/>
                    <a:pt x="991531" y="46035"/>
                    <a:pt x="991531" y="102822"/>
                  </a:cubicBezTo>
                  <a:lnTo>
                    <a:pt x="991531" y="276123"/>
                  </a:lnTo>
                  <a:cubicBezTo>
                    <a:pt x="991531" y="303393"/>
                    <a:pt x="980698" y="329547"/>
                    <a:pt x="961415" y="348830"/>
                  </a:cubicBezTo>
                  <a:cubicBezTo>
                    <a:pt x="942132" y="368112"/>
                    <a:pt x="915979" y="378945"/>
                    <a:pt x="888709" y="378945"/>
                  </a:cubicBezTo>
                  <a:lnTo>
                    <a:pt x="102822" y="378945"/>
                  </a:lnTo>
                  <a:cubicBezTo>
                    <a:pt x="75552" y="378945"/>
                    <a:pt x="49399" y="368112"/>
                    <a:pt x="30116" y="348830"/>
                  </a:cubicBezTo>
                  <a:cubicBezTo>
                    <a:pt x="10833" y="329547"/>
                    <a:pt x="0" y="303393"/>
                    <a:pt x="0" y="276123"/>
                  </a:cubicBezTo>
                  <a:lnTo>
                    <a:pt x="0" y="102822"/>
                  </a:lnTo>
                  <a:cubicBezTo>
                    <a:pt x="0" y="75552"/>
                    <a:pt x="10833" y="49399"/>
                    <a:pt x="30116" y="30116"/>
                  </a:cubicBezTo>
                  <a:cubicBezTo>
                    <a:pt x="49399" y="10833"/>
                    <a:pt x="75552" y="0"/>
                    <a:pt x="102822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991531" cy="44562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F4E7E7"/>
                  </a:solidFill>
                  <a:latin typeface="Yeseva One"/>
                </a:rPr>
                <a:t>ДЕРЖАВНОГО СУВЕРЕНІТЕТУ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347151" y="5944509"/>
            <a:ext cx="3764719" cy="2429408"/>
            <a:chOff x="0" y="0"/>
            <a:chExt cx="991531" cy="63984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91531" cy="639844"/>
            </a:xfrm>
            <a:custGeom>
              <a:avLst/>
              <a:gdLst/>
              <a:ahLst/>
              <a:cxnLst/>
              <a:rect l="l" t="t" r="r" b="b"/>
              <a:pathLst>
                <a:path w="991531" h="639844">
                  <a:moveTo>
                    <a:pt x="102822" y="0"/>
                  </a:moveTo>
                  <a:lnTo>
                    <a:pt x="888709" y="0"/>
                  </a:lnTo>
                  <a:cubicBezTo>
                    <a:pt x="945496" y="0"/>
                    <a:pt x="991531" y="46035"/>
                    <a:pt x="991531" y="102822"/>
                  </a:cubicBezTo>
                  <a:lnTo>
                    <a:pt x="991531" y="537022"/>
                  </a:lnTo>
                  <a:cubicBezTo>
                    <a:pt x="991531" y="564292"/>
                    <a:pt x="980698" y="590445"/>
                    <a:pt x="961415" y="609728"/>
                  </a:cubicBezTo>
                  <a:cubicBezTo>
                    <a:pt x="942132" y="629011"/>
                    <a:pt x="915979" y="639844"/>
                    <a:pt x="888709" y="639844"/>
                  </a:cubicBezTo>
                  <a:lnTo>
                    <a:pt x="102822" y="639844"/>
                  </a:lnTo>
                  <a:cubicBezTo>
                    <a:pt x="75552" y="639844"/>
                    <a:pt x="49399" y="629011"/>
                    <a:pt x="30116" y="609728"/>
                  </a:cubicBezTo>
                  <a:cubicBezTo>
                    <a:pt x="10833" y="590445"/>
                    <a:pt x="0" y="564292"/>
                    <a:pt x="0" y="537022"/>
                  </a:cubicBezTo>
                  <a:lnTo>
                    <a:pt x="0" y="102822"/>
                  </a:lnTo>
                  <a:cubicBezTo>
                    <a:pt x="0" y="75552"/>
                    <a:pt x="10833" y="49399"/>
                    <a:pt x="30116" y="30116"/>
                  </a:cubicBezTo>
                  <a:cubicBezTo>
                    <a:pt x="49399" y="10833"/>
                    <a:pt x="75552" y="0"/>
                    <a:pt x="102822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991531" cy="706519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F4E7E7"/>
                  </a:solidFill>
                  <a:latin typeface="Yeseva One"/>
                </a:rPr>
                <a:t>СОЦІАЛЬНА, ДЕМОКРАТИЧНА, ПРАВОВА ДЕРЖАВА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218521" y="5944509"/>
            <a:ext cx="3764719" cy="2429408"/>
            <a:chOff x="0" y="0"/>
            <a:chExt cx="991531" cy="63984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991531" cy="639844"/>
            </a:xfrm>
            <a:custGeom>
              <a:avLst/>
              <a:gdLst/>
              <a:ahLst/>
              <a:cxnLst/>
              <a:rect l="l" t="t" r="r" b="b"/>
              <a:pathLst>
                <a:path w="991531" h="639844">
                  <a:moveTo>
                    <a:pt x="102822" y="0"/>
                  </a:moveTo>
                  <a:lnTo>
                    <a:pt x="888709" y="0"/>
                  </a:lnTo>
                  <a:cubicBezTo>
                    <a:pt x="945496" y="0"/>
                    <a:pt x="991531" y="46035"/>
                    <a:pt x="991531" y="102822"/>
                  </a:cubicBezTo>
                  <a:lnTo>
                    <a:pt x="991531" y="537022"/>
                  </a:lnTo>
                  <a:cubicBezTo>
                    <a:pt x="991531" y="564292"/>
                    <a:pt x="980698" y="590445"/>
                    <a:pt x="961415" y="609728"/>
                  </a:cubicBezTo>
                  <a:cubicBezTo>
                    <a:pt x="942132" y="629011"/>
                    <a:pt x="915979" y="639844"/>
                    <a:pt x="888709" y="639844"/>
                  </a:cubicBezTo>
                  <a:lnTo>
                    <a:pt x="102822" y="639844"/>
                  </a:lnTo>
                  <a:cubicBezTo>
                    <a:pt x="75552" y="639844"/>
                    <a:pt x="49399" y="629011"/>
                    <a:pt x="30116" y="609728"/>
                  </a:cubicBezTo>
                  <a:cubicBezTo>
                    <a:pt x="10833" y="590445"/>
                    <a:pt x="0" y="564292"/>
                    <a:pt x="0" y="537022"/>
                  </a:cubicBezTo>
                  <a:lnTo>
                    <a:pt x="0" y="102822"/>
                  </a:lnTo>
                  <a:cubicBezTo>
                    <a:pt x="0" y="75552"/>
                    <a:pt x="10833" y="49399"/>
                    <a:pt x="30116" y="30116"/>
                  </a:cubicBezTo>
                  <a:cubicBezTo>
                    <a:pt x="49399" y="10833"/>
                    <a:pt x="75552" y="0"/>
                    <a:pt x="102822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991531" cy="706519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F4E7E7"/>
                  </a:solidFill>
                  <a:latin typeface="Yeseva One"/>
                </a:rPr>
                <a:t>РІВНОПРАВНОСТІ ГРОМАДЯН ПЕРЕД СУДОМ І ЗАКОНОМ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970270" y="3160807"/>
            <a:ext cx="9072754" cy="5204438"/>
            <a:chOff x="0" y="0"/>
            <a:chExt cx="1970666" cy="113044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70666" cy="1130440"/>
            </a:xfrm>
            <a:custGeom>
              <a:avLst/>
              <a:gdLst/>
              <a:ahLst/>
              <a:cxnLst/>
              <a:rect l="l" t="t" r="r" b="b"/>
              <a:pathLst>
                <a:path w="1970666" h="1130440">
                  <a:moveTo>
                    <a:pt x="42666" y="0"/>
                  </a:moveTo>
                  <a:lnTo>
                    <a:pt x="1928000" y="0"/>
                  </a:lnTo>
                  <a:cubicBezTo>
                    <a:pt x="1951564" y="0"/>
                    <a:pt x="1970666" y="19102"/>
                    <a:pt x="1970666" y="42666"/>
                  </a:cubicBezTo>
                  <a:lnTo>
                    <a:pt x="1970666" y="1087775"/>
                  </a:lnTo>
                  <a:cubicBezTo>
                    <a:pt x="1970666" y="1111338"/>
                    <a:pt x="1951564" y="1130440"/>
                    <a:pt x="1928000" y="1130440"/>
                  </a:cubicBezTo>
                  <a:lnTo>
                    <a:pt x="42666" y="1130440"/>
                  </a:lnTo>
                  <a:cubicBezTo>
                    <a:pt x="19102" y="1130440"/>
                    <a:pt x="0" y="1111338"/>
                    <a:pt x="0" y="1087775"/>
                  </a:cubicBezTo>
                  <a:lnTo>
                    <a:pt x="0" y="42666"/>
                  </a:lnTo>
                  <a:cubicBezTo>
                    <a:pt x="0" y="19102"/>
                    <a:pt x="19102" y="0"/>
                    <a:pt x="42666" y="0"/>
                  </a:cubicBezTo>
                  <a:close/>
                </a:path>
              </a:pathLst>
            </a:custGeom>
            <a:solidFill>
              <a:srgbClr val="7B1919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95250"/>
              <a:ext cx="1970666" cy="1225690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algn="ctr">
                <a:lnSpc>
                  <a:spcPts val="3919"/>
                </a:lnSpc>
              </a:pPr>
              <a:endParaRPr/>
            </a:p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FFFFFF"/>
                  </a:solidFill>
                  <a:latin typeface="Yeseva One"/>
                </a:rPr>
                <a:t>28 червня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970270" y="4450586"/>
            <a:ext cx="9072754" cy="3881338"/>
            <a:chOff x="0" y="0"/>
            <a:chExt cx="1970666" cy="84305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70666" cy="843054"/>
            </a:xfrm>
            <a:custGeom>
              <a:avLst/>
              <a:gdLst/>
              <a:ahLst/>
              <a:cxnLst/>
              <a:rect l="l" t="t" r="r" b="b"/>
              <a:pathLst>
                <a:path w="1970666" h="843054">
                  <a:moveTo>
                    <a:pt x="42666" y="0"/>
                  </a:moveTo>
                  <a:lnTo>
                    <a:pt x="1928000" y="0"/>
                  </a:lnTo>
                  <a:cubicBezTo>
                    <a:pt x="1951564" y="0"/>
                    <a:pt x="1970666" y="19102"/>
                    <a:pt x="1970666" y="42666"/>
                  </a:cubicBezTo>
                  <a:lnTo>
                    <a:pt x="1970666" y="800388"/>
                  </a:lnTo>
                  <a:cubicBezTo>
                    <a:pt x="1970666" y="823952"/>
                    <a:pt x="1951564" y="843054"/>
                    <a:pt x="1928000" y="843054"/>
                  </a:cubicBezTo>
                  <a:lnTo>
                    <a:pt x="42666" y="843054"/>
                  </a:lnTo>
                  <a:cubicBezTo>
                    <a:pt x="19102" y="843054"/>
                    <a:pt x="0" y="823952"/>
                    <a:pt x="0" y="800388"/>
                  </a:cubicBezTo>
                  <a:lnTo>
                    <a:pt x="0" y="42666"/>
                  </a:lnTo>
                  <a:cubicBezTo>
                    <a:pt x="0" y="19102"/>
                    <a:pt x="19102" y="0"/>
                    <a:pt x="42666" y="0"/>
                  </a:cubicBezTo>
                  <a:close/>
                </a:path>
              </a:pathLst>
            </a:custGeom>
            <a:solidFill>
              <a:srgbClr val="AD272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95250"/>
              <a:ext cx="1970666" cy="938304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algn="ctr">
                <a:lnSpc>
                  <a:spcPts val="3920"/>
                </a:lnSpc>
              </a:pPr>
              <a:endParaRPr/>
            </a:p>
            <a:p>
              <a:pPr algn="ctr">
                <a:lnSpc>
                  <a:spcPts val="4900"/>
                </a:lnSpc>
              </a:pPr>
              <a:r>
                <a:rPr lang="en-US" sz="3500">
                  <a:solidFill>
                    <a:srgbClr val="FFFFFF"/>
                  </a:solidFill>
                  <a:latin typeface="Yeseva One"/>
                </a:rPr>
                <a:t>ухвалили Основний Закон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970270" y="6391255"/>
            <a:ext cx="9072754" cy="1973989"/>
            <a:chOff x="0" y="0"/>
            <a:chExt cx="1970666" cy="42876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970666" cy="428764"/>
            </a:xfrm>
            <a:custGeom>
              <a:avLst/>
              <a:gdLst/>
              <a:ahLst/>
              <a:cxnLst/>
              <a:rect l="l" t="t" r="r" b="b"/>
              <a:pathLst>
                <a:path w="1970666" h="428764">
                  <a:moveTo>
                    <a:pt x="42666" y="0"/>
                  </a:moveTo>
                  <a:lnTo>
                    <a:pt x="1928000" y="0"/>
                  </a:lnTo>
                  <a:cubicBezTo>
                    <a:pt x="1951564" y="0"/>
                    <a:pt x="1970666" y="19102"/>
                    <a:pt x="1970666" y="42666"/>
                  </a:cubicBezTo>
                  <a:lnTo>
                    <a:pt x="1970666" y="386099"/>
                  </a:lnTo>
                  <a:cubicBezTo>
                    <a:pt x="1970666" y="409662"/>
                    <a:pt x="1951564" y="428764"/>
                    <a:pt x="1928000" y="428764"/>
                  </a:cubicBezTo>
                  <a:lnTo>
                    <a:pt x="42666" y="428764"/>
                  </a:lnTo>
                  <a:cubicBezTo>
                    <a:pt x="19102" y="428764"/>
                    <a:pt x="0" y="409662"/>
                    <a:pt x="0" y="386099"/>
                  </a:cubicBezTo>
                  <a:lnTo>
                    <a:pt x="0" y="42666"/>
                  </a:lnTo>
                  <a:cubicBezTo>
                    <a:pt x="0" y="19102"/>
                    <a:pt x="19102" y="0"/>
                    <a:pt x="42666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66675"/>
              <a:ext cx="1970666" cy="4954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Yeseva One"/>
                </a:rPr>
                <a:t>День Конституції України — єдине державне свято, закріплене в самій Конституції: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7388977" y="1133475"/>
            <a:ext cx="11562705" cy="992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0"/>
              </a:lnSpc>
            </a:pPr>
            <a:r>
              <a:rPr lang="en-US" sz="7200">
                <a:solidFill>
                  <a:srgbClr val="F4E7E7"/>
                </a:solidFill>
                <a:latin typeface="Arimo"/>
              </a:rPr>
              <a:t>День Конститу́ції Украї́ни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3EA42CC-6C83-49ED-801C-2BA80AB1A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60806"/>
            <a:ext cx="7388977" cy="52303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97682" y="1028700"/>
            <a:ext cx="2883849" cy="1115695"/>
            <a:chOff x="0" y="0"/>
            <a:chExt cx="703979" cy="2723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03979" cy="272353"/>
            </a:xfrm>
            <a:custGeom>
              <a:avLst/>
              <a:gdLst/>
              <a:ahLst/>
              <a:cxnLst/>
              <a:rect l="l" t="t" r="r" b="b"/>
              <a:pathLst>
                <a:path w="703979" h="272353">
                  <a:moveTo>
                    <a:pt x="134229" y="0"/>
                  </a:moveTo>
                  <a:lnTo>
                    <a:pt x="569750" y="0"/>
                  </a:lnTo>
                  <a:cubicBezTo>
                    <a:pt x="605350" y="0"/>
                    <a:pt x="639492" y="14142"/>
                    <a:pt x="664665" y="39315"/>
                  </a:cubicBezTo>
                  <a:cubicBezTo>
                    <a:pt x="689837" y="64488"/>
                    <a:pt x="703979" y="98629"/>
                    <a:pt x="703979" y="134229"/>
                  </a:cubicBezTo>
                  <a:lnTo>
                    <a:pt x="703979" y="138124"/>
                  </a:lnTo>
                  <a:cubicBezTo>
                    <a:pt x="703979" y="212257"/>
                    <a:pt x="643883" y="272353"/>
                    <a:pt x="569750" y="272353"/>
                  </a:cubicBezTo>
                  <a:lnTo>
                    <a:pt x="134229" y="272353"/>
                  </a:lnTo>
                  <a:cubicBezTo>
                    <a:pt x="98629" y="272353"/>
                    <a:pt x="64488" y="258211"/>
                    <a:pt x="39315" y="233039"/>
                  </a:cubicBezTo>
                  <a:cubicBezTo>
                    <a:pt x="14142" y="207866"/>
                    <a:pt x="0" y="173724"/>
                    <a:pt x="0" y="138124"/>
                  </a:cubicBezTo>
                  <a:lnTo>
                    <a:pt x="0" y="134229"/>
                  </a:lnTo>
                  <a:cubicBezTo>
                    <a:pt x="0" y="98629"/>
                    <a:pt x="14142" y="64488"/>
                    <a:pt x="39315" y="39315"/>
                  </a:cubicBezTo>
                  <a:cubicBezTo>
                    <a:pt x="64488" y="14142"/>
                    <a:pt x="98629" y="0"/>
                    <a:pt x="134229" y="0"/>
                  </a:cubicBezTo>
                  <a:close/>
                </a:path>
              </a:pathLst>
            </a:custGeom>
            <a:solidFill>
              <a:srgbClr val="F44747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123825"/>
              <a:ext cx="703979" cy="3961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F4E7E7"/>
                  </a:solidFill>
                  <a:latin typeface="Telegraf Bold"/>
                </a:rPr>
                <a:t>1</a:t>
              </a:r>
            </a:p>
          </p:txBody>
        </p:sp>
      </p:grpSp>
      <p:sp>
        <p:nvSpPr>
          <p:cNvPr id="5" name="Freeform 5"/>
          <p:cNvSpPr/>
          <p:nvPr/>
        </p:nvSpPr>
        <p:spPr>
          <a:xfrm rot="-1403487">
            <a:off x="-9721146" y="3179518"/>
            <a:ext cx="14213674" cy="12843993"/>
          </a:xfrm>
          <a:custGeom>
            <a:avLst/>
            <a:gdLst/>
            <a:ahLst/>
            <a:cxnLst/>
            <a:rect l="l" t="t" r="r" b="b"/>
            <a:pathLst>
              <a:path w="14213674" h="12843993">
                <a:moveTo>
                  <a:pt x="0" y="0"/>
                </a:moveTo>
                <a:lnTo>
                  <a:pt x="14213673" y="0"/>
                </a:lnTo>
                <a:lnTo>
                  <a:pt x="14213673" y="12843993"/>
                </a:lnTo>
                <a:lnTo>
                  <a:pt x="0" y="1284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118236" y="3400002"/>
            <a:ext cx="2863296" cy="1115695"/>
            <a:chOff x="0" y="0"/>
            <a:chExt cx="698962" cy="27235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98962" cy="272353"/>
            </a:xfrm>
            <a:custGeom>
              <a:avLst/>
              <a:gdLst/>
              <a:ahLst/>
              <a:cxnLst/>
              <a:rect l="l" t="t" r="r" b="b"/>
              <a:pathLst>
                <a:path w="698962" h="272353">
                  <a:moveTo>
                    <a:pt x="135192" y="0"/>
                  </a:moveTo>
                  <a:lnTo>
                    <a:pt x="563770" y="0"/>
                  </a:lnTo>
                  <a:cubicBezTo>
                    <a:pt x="638434" y="0"/>
                    <a:pt x="698962" y="60528"/>
                    <a:pt x="698962" y="135192"/>
                  </a:cubicBezTo>
                  <a:lnTo>
                    <a:pt x="698962" y="137161"/>
                  </a:lnTo>
                  <a:cubicBezTo>
                    <a:pt x="698962" y="211826"/>
                    <a:pt x="638434" y="272353"/>
                    <a:pt x="563770" y="272353"/>
                  </a:cubicBezTo>
                  <a:lnTo>
                    <a:pt x="135192" y="272353"/>
                  </a:lnTo>
                  <a:cubicBezTo>
                    <a:pt x="60528" y="272353"/>
                    <a:pt x="0" y="211826"/>
                    <a:pt x="0" y="137161"/>
                  </a:cubicBezTo>
                  <a:lnTo>
                    <a:pt x="0" y="135192"/>
                  </a:lnTo>
                  <a:cubicBezTo>
                    <a:pt x="0" y="60528"/>
                    <a:pt x="60528" y="0"/>
                    <a:pt x="135192" y="0"/>
                  </a:cubicBezTo>
                  <a:close/>
                </a:path>
              </a:pathLst>
            </a:custGeom>
            <a:solidFill>
              <a:srgbClr val="AD272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23825"/>
              <a:ext cx="698962" cy="3961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F4E7E7"/>
                  </a:solidFill>
                  <a:latin typeface="Telegraf Bold"/>
                </a:rPr>
                <a:t>2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65344" y="5748119"/>
            <a:ext cx="2952832" cy="1115695"/>
            <a:chOff x="0" y="0"/>
            <a:chExt cx="720819" cy="27235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20819" cy="272353"/>
            </a:xfrm>
            <a:custGeom>
              <a:avLst/>
              <a:gdLst/>
              <a:ahLst/>
              <a:cxnLst/>
              <a:rect l="l" t="t" r="r" b="b"/>
              <a:pathLst>
                <a:path w="720819" h="272353">
                  <a:moveTo>
                    <a:pt x="131093" y="0"/>
                  </a:moveTo>
                  <a:lnTo>
                    <a:pt x="589725" y="0"/>
                  </a:lnTo>
                  <a:cubicBezTo>
                    <a:pt x="624494" y="0"/>
                    <a:pt x="657838" y="13812"/>
                    <a:pt x="682422" y="38396"/>
                  </a:cubicBezTo>
                  <a:cubicBezTo>
                    <a:pt x="707007" y="62981"/>
                    <a:pt x="720819" y="96325"/>
                    <a:pt x="720819" y="131093"/>
                  </a:cubicBezTo>
                  <a:lnTo>
                    <a:pt x="720819" y="141260"/>
                  </a:lnTo>
                  <a:cubicBezTo>
                    <a:pt x="720819" y="176028"/>
                    <a:pt x="707007" y="209372"/>
                    <a:pt x="682422" y="233957"/>
                  </a:cubicBezTo>
                  <a:cubicBezTo>
                    <a:pt x="657838" y="258542"/>
                    <a:pt x="624494" y="272353"/>
                    <a:pt x="589725" y="272353"/>
                  </a:cubicBezTo>
                  <a:lnTo>
                    <a:pt x="131093" y="272353"/>
                  </a:lnTo>
                  <a:cubicBezTo>
                    <a:pt x="96325" y="272353"/>
                    <a:pt x="62981" y="258542"/>
                    <a:pt x="38396" y="233957"/>
                  </a:cubicBezTo>
                  <a:cubicBezTo>
                    <a:pt x="13812" y="209372"/>
                    <a:pt x="0" y="176028"/>
                    <a:pt x="0" y="141260"/>
                  </a:cubicBezTo>
                  <a:lnTo>
                    <a:pt x="0" y="131093"/>
                  </a:lnTo>
                  <a:cubicBezTo>
                    <a:pt x="0" y="96325"/>
                    <a:pt x="13812" y="62981"/>
                    <a:pt x="38396" y="38396"/>
                  </a:cubicBezTo>
                  <a:cubicBezTo>
                    <a:pt x="62981" y="13812"/>
                    <a:pt x="96325" y="0"/>
                    <a:pt x="131093" y="0"/>
                  </a:cubicBezTo>
                  <a:close/>
                </a:path>
              </a:pathLst>
            </a:custGeom>
            <a:solidFill>
              <a:srgbClr val="7B1919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23825"/>
              <a:ext cx="720819" cy="3961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F4E7E7"/>
                  </a:solidFill>
                  <a:latin typeface="Telegraf Bold"/>
                </a:rPr>
                <a:t>3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265344" y="7892196"/>
            <a:ext cx="2883849" cy="1115695"/>
            <a:chOff x="0" y="0"/>
            <a:chExt cx="703979" cy="27235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703979" cy="272353"/>
            </a:xfrm>
            <a:custGeom>
              <a:avLst/>
              <a:gdLst/>
              <a:ahLst/>
              <a:cxnLst/>
              <a:rect l="l" t="t" r="r" b="b"/>
              <a:pathLst>
                <a:path w="703979" h="272353">
                  <a:moveTo>
                    <a:pt x="134229" y="0"/>
                  </a:moveTo>
                  <a:lnTo>
                    <a:pt x="569750" y="0"/>
                  </a:lnTo>
                  <a:cubicBezTo>
                    <a:pt x="605350" y="0"/>
                    <a:pt x="639492" y="14142"/>
                    <a:pt x="664665" y="39315"/>
                  </a:cubicBezTo>
                  <a:cubicBezTo>
                    <a:pt x="689837" y="64488"/>
                    <a:pt x="703979" y="98629"/>
                    <a:pt x="703979" y="134229"/>
                  </a:cubicBezTo>
                  <a:lnTo>
                    <a:pt x="703979" y="138124"/>
                  </a:lnTo>
                  <a:cubicBezTo>
                    <a:pt x="703979" y="212257"/>
                    <a:pt x="643883" y="272353"/>
                    <a:pt x="569750" y="272353"/>
                  </a:cubicBezTo>
                  <a:lnTo>
                    <a:pt x="134229" y="272353"/>
                  </a:lnTo>
                  <a:cubicBezTo>
                    <a:pt x="98629" y="272353"/>
                    <a:pt x="64488" y="258211"/>
                    <a:pt x="39315" y="233039"/>
                  </a:cubicBezTo>
                  <a:cubicBezTo>
                    <a:pt x="14142" y="207866"/>
                    <a:pt x="0" y="173724"/>
                    <a:pt x="0" y="138124"/>
                  </a:cubicBezTo>
                  <a:lnTo>
                    <a:pt x="0" y="134229"/>
                  </a:lnTo>
                  <a:cubicBezTo>
                    <a:pt x="0" y="98629"/>
                    <a:pt x="14142" y="64488"/>
                    <a:pt x="39315" y="39315"/>
                  </a:cubicBezTo>
                  <a:cubicBezTo>
                    <a:pt x="64488" y="14142"/>
                    <a:pt x="98629" y="0"/>
                    <a:pt x="134229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23825"/>
              <a:ext cx="703979" cy="3961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599"/>
                </a:lnSpc>
              </a:pPr>
              <a:r>
                <a:rPr lang="en-US" sz="3999">
                  <a:solidFill>
                    <a:srgbClr val="F4E7E7"/>
                  </a:solidFill>
                  <a:latin typeface="Telegraf Bold"/>
                </a:rPr>
                <a:t>4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6769854" y="3087037"/>
            <a:ext cx="6448264" cy="1672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Yeseva One"/>
              </a:rPr>
              <a:t>- Упродовж 1990-1996 рр. було запропоновано 15 проектів Конституції України – від Конституційної комісії, політичних партій та науковців.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375693" y="7378005"/>
            <a:ext cx="6971552" cy="2091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Yeseva One"/>
              </a:rPr>
              <a:t>У 2019 році в мережі Інтернет з’явилася електронна Конституція України для дітей у вигляді коміксів. Авторами Конституції у коміксах стали брати Капранови, а художником – Олександр Костенко.</a:t>
            </a:r>
          </a:p>
        </p:txBody>
      </p:sp>
      <p:sp>
        <p:nvSpPr>
          <p:cNvPr id="17" name="AutoShape 17"/>
          <p:cNvSpPr/>
          <p:nvPr/>
        </p:nvSpPr>
        <p:spPr>
          <a:xfrm flipV="1">
            <a:off x="4218176" y="6301204"/>
            <a:ext cx="1745379" cy="4763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8" name="AutoShape 18"/>
          <p:cNvSpPr/>
          <p:nvPr/>
        </p:nvSpPr>
        <p:spPr>
          <a:xfrm>
            <a:off x="4149194" y="8450044"/>
            <a:ext cx="1226499" cy="2381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9" name="AutoShape 19"/>
          <p:cNvSpPr/>
          <p:nvPr/>
        </p:nvSpPr>
        <p:spPr>
          <a:xfrm flipV="1">
            <a:off x="3981532" y="3951907"/>
            <a:ext cx="2788322" cy="5942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AutoShape 20"/>
          <p:cNvSpPr/>
          <p:nvPr/>
        </p:nvSpPr>
        <p:spPr>
          <a:xfrm>
            <a:off x="3981532" y="1586547"/>
            <a:ext cx="3964046" cy="0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Freeform 21"/>
          <p:cNvSpPr/>
          <p:nvPr/>
        </p:nvSpPr>
        <p:spPr>
          <a:xfrm rot="-1403487">
            <a:off x="10149222" y="-8024000"/>
            <a:ext cx="14213674" cy="12843993"/>
          </a:xfrm>
          <a:custGeom>
            <a:avLst/>
            <a:gdLst/>
            <a:ahLst/>
            <a:cxnLst/>
            <a:rect l="l" t="t" r="r" b="b"/>
            <a:pathLst>
              <a:path w="14213674" h="12843993">
                <a:moveTo>
                  <a:pt x="0" y="0"/>
                </a:moveTo>
                <a:lnTo>
                  <a:pt x="14213674" y="0"/>
                </a:lnTo>
                <a:lnTo>
                  <a:pt x="14213674" y="12843993"/>
                </a:lnTo>
                <a:lnTo>
                  <a:pt x="0" y="12843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13785466" y="7255511"/>
            <a:ext cx="4134252" cy="20027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99"/>
              </a:lnSpc>
            </a:pPr>
            <a:r>
              <a:rPr lang="en-US" sz="7599">
                <a:solidFill>
                  <a:srgbClr val="000000"/>
                </a:solidFill>
                <a:latin typeface="Arimo"/>
              </a:rPr>
              <a:t>Цікаві факти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963555" y="5645884"/>
            <a:ext cx="7047373" cy="1253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Yeseva One"/>
              </a:rPr>
              <a:t>- Міжнародне співтовариство привітало ухвалення Конституції України та визнало її однією з найдемократичніших у світі.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7945577" y="721677"/>
            <a:ext cx="5839889" cy="1672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59"/>
              </a:lnSpc>
            </a:pPr>
            <a:r>
              <a:rPr lang="en-US" sz="2400">
                <a:solidFill>
                  <a:srgbClr val="000000"/>
                </a:solidFill>
                <a:latin typeface="Yeseva One"/>
              </a:rPr>
              <a:t>- Кожен президент України складає присягу на вірність народу, поклавши руку на Конституцію та на Пересопницьке Євангеліє.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111" b="-1011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28700" y="4008595"/>
            <a:ext cx="6690444" cy="1450848"/>
            <a:chOff x="0" y="0"/>
            <a:chExt cx="8920591" cy="1934464"/>
          </a:xfrm>
        </p:grpSpPr>
        <p:sp>
          <p:nvSpPr>
            <p:cNvPr id="4" name="TextBox 4"/>
            <p:cNvSpPr txBox="1"/>
            <p:nvPr/>
          </p:nvSpPr>
          <p:spPr>
            <a:xfrm>
              <a:off x="0" y="114300"/>
              <a:ext cx="8920591" cy="14257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7599"/>
                </a:lnSpc>
              </a:pPr>
              <a:r>
                <a:rPr lang="en-US" sz="7599">
                  <a:solidFill>
                    <a:srgbClr val="F4E7E7"/>
                  </a:solidFill>
                  <a:latin typeface="Arimo"/>
                </a:rPr>
                <a:t>Висновки</a:t>
              </a:r>
            </a:p>
          </p:txBody>
        </p:sp>
        <p:sp>
          <p:nvSpPr>
            <p:cNvPr id="5" name="Freeform 5"/>
            <p:cNvSpPr/>
            <p:nvPr/>
          </p:nvSpPr>
          <p:spPr>
            <a:xfrm flipH="1">
              <a:off x="0" y="1804513"/>
              <a:ext cx="5497916" cy="129951"/>
            </a:xfrm>
            <a:custGeom>
              <a:avLst/>
              <a:gdLst/>
              <a:ahLst/>
              <a:cxnLst/>
              <a:rect l="l" t="t" r="r" b="b"/>
              <a:pathLst>
                <a:path w="5497916" h="129951">
                  <a:moveTo>
                    <a:pt x="5497916" y="0"/>
                  </a:moveTo>
                  <a:lnTo>
                    <a:pt x="0" y="0"/>
                  </a:lnTo>
                  <a:lnTo>
                    <a:pt x="0" y="129951"/>
                  </a:lnTo>
                  <a:lnTo>
                    <a:pt x="5497916" y="129951"/>
                  </a:lnTo>
                  <a:lnTo>
                    <a:pt x="5497916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=""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</p:grpSp>
      <p:graphicFrame>
        <p:nvGraphicFramePr>
          <p:cNvPr id="6" name="Table 6"/>
          <p:cNvGraphicFramePr>
            <a:graphicFrameLocks noGrp="1"/>
          </p:cNvGraphicFramePr>
          <p:nvPr/>
        </p:nvGraphicFramePr>
        <p:xfrm>
          <a:off x="6350246" y="1914525"/>
          <a:ext cx="11376259" cy="6881819"/>
        </p:xfrm>
        <a:graphic>
          <a:graphicData uri="http://schemas.openxmlformats.org/drawingml/2006/table">
            <a:tbl>
              <a:tblPr/>
              <a:tblGrid>
                <a:gridCol w="11376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81819">
                <a:tc>
                  <a:txBody>
                    <a:bodyPr/>
                    <a:lstStyle/>
                    <a:p>
                      <a:pPr algn="l">
                        <a:lnSpc>
                          <a:spcPts val="3640"/>
                        </a:lnSpc>
                        <a:defRPr/>
                      </a:pPr>
                      <a:r>
                        <a:rPr lang="en-US" sz="2600">
                          <a:solidFill>
                            <a:srgbClr val="F4E7E7"/>
                          </a:solidFill>
                          <a:latin typeface="Yeseva One"/>
                        </a:rPr>
                        <a:t>Конституція України, прийнята у 1996 році, є основним законом країни. Вона встановлює основні принципи організації та функціонування держави, визначає права і обов'язки громадян, а також встановлює структуру та повноваження органів влади. Конституція гарантує права людини і громадянина, забезпечує розділення влади на законодавчу, виконавчу і судову, а також передбачає право на самовизначення народів. Вона є найвищим юридичним актом українського державного устрою і має непорушну силу на всій території України.</a:t>
                      </a:r>
                      <a:endParaRPr lang="en-US" sz="1100"/>
                    </a:p>
                    <a:p>
                      <a:pPr>
                        <a:lnSpc>
                          <a:spcPts val="3640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D27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AutoShape 7"/>
          <p:cNvSpPr/>
          <p:nvPr/>
        </p:nvSpPr>
        <p:spPr>
          <a:xfrm>
            <a:off x="8866710" y="1028700"/>
            <a:ext cx="554581" cy="0"/>
          </a:xfrm>
          <a:prstGeom prst="line">
            <a:avLst/>
          </a:prstGeom>
          <a:ln w="47625" cap="rnd">
            <a:solidFill>
              <a:srgbClr val="F44747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AutoShape 8"/>
          <p:cNvSpPr/>
          <p:nvPr/>
        </p:nvSpPr>
        <p:spPr>
          <a:xfrm>
            <a:off x="8866710" y="9282112"/>
            <a:ext cx="554581" cy="0"/>
          </a:xfrm>
          <a:prstGeom prst="line">
            <a:avLst/>
          </a:prstGeom>
          <a:ln w="47625" cap="rnd">
            <a:solidFill>
              <a:srgbClr val="F44747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Freeform 9"/>
          <p:cNvSpPr/>
          <p:nvPr/>
        </p:nvSpPr>
        <p:spPr>
          <a:xfrm rot="-990888" flipV="1">
            <a:off x="507868" y="-1653295"/>
            <a:ext cx="10372410" cy="3752926"/>
          </a:xfrm>
          <a:custGeom>
            <a:avLst/>
            <a:gdLst/>
            <a:ahLst/>
            <a:cxnLst/>
            <a:rect l="l" t="t" r="r" b="b"/>
            <a:pathLst>
              <a:path w="10372410" h="3752926">
                <a:moveTo>
                  <a:pt x="0" y="3752926"/>
                </a:moveTo>
                <a:lnTo>
                  <a:pt x="10372409" y="3752926"/>
                </a:lnTo>
                <a:lnTo>
                  <a:pt x="10372409" y="0"/>
                </a:lnTo>
                <a:lnTo>
                  <a:pt x="0" y="0"/>
                </a:lnTo>
                <a:lnTo>
                  <a:pt x="0" y="3752926"/>
                </a:lnTo>
                <a:close/>
              </a:path>
            </a:pathLst>
          </a:custGeom>
          <a:blipFill>
            <a:blip r:embed="rId5">
              <a:alphaModFix amt="75000"/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9955175" flipV="1">
            <a:off x="443117" y="8863425"/>
            <a:ext cx="8786158" cy="3178992"/>
          </a:xfrm>
          <a:custGeom>
            <a:avLst/>
            <a:gdLst/>
            <a:ahLst/>
            <a:cxnLst/>
            <a:rect l="l" t="t" r="r" b="b"/>
            <a:pathLst>
              <a:path w="8786158" h="3178992">
                <a:moveTo>
                  <a:pt x="0" y="3178992"/>
                </a:moveTo>
                <a:lnTo>
                  <a:pt x="8786158" y="3178992"/>
                </a:lnTo>
                <a:lnTo>
                  <a:pt x="8786158" y="0"/>
                </a:lnTo>
                <a:lnTo>
                  <a:pt x="0" y="0"/>
                </a:lnTo>
                <a:lnTo>
                  <a:pt x="0" y="3178992"/>
                </a:lnTo>
                <a:close/>
              </a:path>
            </a:pathLst>
          </a:custGeom>
          <a:blipFill>
            <a:blip r:embed="rId7">
              <a:alphaModFix amt="61000"/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-5400000">
            <a:off x="1792016" y="5146282"/>
            <a:ext cx="10257527" cy="0"/>
          </a:xfrm>
          <a:prstGeom prst="line">
            <a:avLst/>
          </a:prstGeom>
          <a:ln w="9525" cap="rnd">
            <a:solidFill>
              <a:srgbClr val="F4E7E7">
                <a:alpha val="29804"/>
              </a:srgbClr>
            </a:solidFill>
            <a:prstDash val="solid"/>
            <a:headEnd type="none" w="sm" len="sm"/>
            <a:tailEnd type="none" w="sm" len="sm"/>
          </a:ln>
        </p:spPr>
      </p:sp>
      <p:sp>
        <p:nvSpPr>
          <p:cNvPr id="3" name="TextBox 3"/>
          <p:cNvSpPr txBox="1"/>
          <p:nvPr/>
        </p:nvSpPr>
        <p:spPr>
          <a:xfrm>
            <a:off x="4149595" y="3440283"/>
            <a:ext cx="9988810" cy="4237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697"/>
              </a:lnSpc>
            </a:pPr>
            <a:r>
              <a:rPr lang="en-US" sz="15697">
                <a:solidFill>
                  <a:srgbClr val="F4E7E7"/>
                </a:solidFill>
                <a:latin typeface="Telegraf"/>
              </a:rPr>
              <a:t>ДЯКУЮ ЗА УВАГУ</a:t>
            </a:r>
          </a:p>
        </p:txBody>
      </p:sp>
      <p:sp>
        <p:nvSpPr>
          <p:cNvPr id="4" name="Freeform 4"/>
          <p:cNvSpPr/>
          <p:nvPr/>
        </p:nvSpPr>
        <p:spPr>
          <a:xfrm>
            <a:off x="-585537" y="4104262"/>
            <a:ext cx="8642070" cy="6567973"/>
          </a:xfrm>
          <a:custGeom>
            <a:avLst/>
            <a:gdLst/>
            <a:ahLst/>
            <a:cxnLst/>
            <a:rect l="l" t="t" r="r" b="b"/>
            <a:pathLst>
              <a:path w="8642070" h="6567973">
                <a:moveTo>
                  <a:pt x="0" y="0"/>
                </a:moveTo>
                <a:lnTo>
                  <a:pt x="8642070" y="0"/>
                </a:lnTo>
                <a:lnTo>
                  <a:pt x="8642070" y="6567973"/>
                </a:lnTo>
                <a:lnTo>
                  <a:pt x="0" y="6567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3000"/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462746" y="-1455073"/>
            <a:ext cx="8160108" cy="5949461"/>
          </a:xfrm>
          <a:custGeom>
            <a:avLst/>
            <a:gdLst/>
            <a:ahLst/>
            <a:cxnLst/>
            <a:rect l="l" t="t" r="r" b="b"/>
            <a:pathLst>
              <a:path w="8160108" h="5949461">
                <a:moveTo>
                  <a:pt x="0" y="0"/>
                </a:moveTo>
                <a:lnTo>
                  <a:pt x="8160108" y="0"/>
                </a:lnTo>
                <a:lnTo>
                  <a:pt x="8160108" y="5949460"/>
                </a:lnTo>
                <a:lnTo>
                  <a:pt x="0" y="59494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0000"/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466</Words>
  <Application>Microsoft Office PowerPoint</Application>
  <PresentationFormat>Довільний</PresentationFormat>
  <Paragraphs>45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7" baseType="lpstr">
      <vt:lpstr>Arimo</vt:lpstr>
      <vt:lpstr>Yeseva One</vt:lpstr>
      <vt:lpstr>Arial</vt:lpstr>
      <vt:lpstr>Calibri</vt:lpstr>
      <vt:lpstr>Telegraf</vt:lpstr>
      <vt:lpstr>Telegraf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Конституція України як основний закон</dc:title>
  <dc:creator>ПК</dc:creator>
  <cp:lastModifiedBy>ПК</cp:lastModifiedBy>
  <cp:revision>5</cp:revision>
  <dcterms:created xsi:type="dcterms:W3CDTF">2006-08-16T00:00:00Z</dcterms:created>
  <dcterms:modified xsi:type="dcterms:W3CDTF">2025-01-07T20:35:55Z</dcterms:modified>
  <dc:identifier>DAF0t23T-H4</dc:identifier>
</cp:coreProperties>
</file>