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2" r:id="rId3"/>
    <p:sldId id="263" r:id="rId4"/>
    <p:sldId id="264" r:id="rId5"/>
    <p:sldId id="257" r:id="rId6"/>
    <p:sldId id="259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t>15.02.2023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024" y="535556"/>
            <a:ext cx="8424936" cy="830997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ru-RU" sz="2400" dirty="0" err="1"/>
              <a:t>Практичне</a:t>
            </a:r>
            <a:r>
              <a:rPr lang="ru-RU" sz="2400" dirty="0"/>
              <a:t> </a:t>
            </a:r>
            <a:r>
              <a:rPr lang="ru-RU" sz="2400" dirty="0" err="1"/>
              <a:t>заняття</a:t>
            </a:r>
            <a:r>
              <a:rPr lang="ru-RU" sz="2400" dirty="0"/>
              <a:t> 6</a:t>
            </a:r>
          </a:p>
          <a:p>
            <a:r>
              <a:rPr lang="ru-RU" sz="2400" dirty="0" err="1" smtClean="0"/>
              <a:t>Влаштування</a:t>
            </a:r>
            <a:r>
              <a:rPr lang="ru-RU" sz="2400" dirty="0" smtClean="0"/>
              <a:t> </a:t>
            </a:r>
            <a:r>
              <a:rPr lang="ru-RU" sz="2400" dirty="0" err="1"/>
              <a:t>дітей</a:t>
            </a:r>
            <a:r>
              <a:rPr lang="ru-RU" sz="2400" dirty="0"/>
              <a:t>, </a:t>
            </a:r>
            <a:r>
              <a:rPr lang="ru-RU" sz="2400" dirty="0" err="1"/>
              <a:t>позбавлених</a:t>
            </a:r>
            <a:r>
              <a:rPr lang="ru-RU" sz="2400" dirty="0"/>
              <a:t> </a:t>
            </a:r>
            <a:r>
              <a:rPr lang="ru-RU" sz="2400" dirty="0" err="1"/>
              <a:t>батьківського</a:t>
            </a:r>
            <a:r>
              <a:rPr lang="ru-RU" sz="2400" dirty="0"/>
              <a:t> </a:t>
            </a:r>
            <a:r>
              <a:rPr lang="ru-RU" sz="2400" dirty="0" err="1"/>
              <a:t>піклування</a:t>
            </a:r>
            <a:endParaRPr lang="uk-UA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340768"/>
            <a:ext cx="856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/>
              <a:t>1. За допомогою витягу із Сімейного кодексу України порівняйте всиновлення, опіку, піклування та патронат. Заповніть у робочому зошиті таблицю.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886085"/>
              </p:ext>
            </p:extLst>
          </p:nvPr>
        </p:nvGraphicFramePr>
        <p:xfrm>
          <a:off x="467544" y="2276872"/>
          <a:ext cx="7776864" cy="44180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  <a:gridCol w="1944216"/>
                <a:gridCol w="1944216"/>
                <a:gridCol w="1944216"/>
              </a:tblGrid>
              <a:tr h="624069"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Усиновлення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Опіка та піклування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Патронат</a:t>
                      </a:r>
                      <a:endParaRPr lang="uk-UA" dirty="0"/>
                    </a:p>
                  </a:txBody>
                  <a:tcPr/>
                </a:tc>
              </a:tr>
              <a:tr h="624069">
                <a:tc>
                  <a:txBody>
                    <a:bodyPr/>
                    <a:lstStyle/>
                    <a:p>
                      <a:r>
                        <a:rPr lang="ru-RU" sz="1400" dirty="0" err="1" smtClean="0"/>
                        <a:t>Вік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400" dirty="0" err="1" smtClean="0"/>
                        <a:t>осіб</a:t>
                      </a:r>
                      <a:r>
                        <a:rPr lang="ru-RU" sz="1400" dirty="0" smtClean="0"/>
                        <a:t>, </a:t>
                      </a:r>
                      <a:r>
                        <a:rPr lang="ru-RU" sz="1400" dirty="0" err="1" smtClean="0"/>
                        <a:t>щодо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400" dirty="0" err="1" smtClean="0"/>
                        <a:t>яких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400" dirty="0" err="1" smtClean="0"/>
                        <a:t>установлюється</a:t>
                      </a:r>
                      <a:endParaRPr lang="uk-U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624069">
                <a:tc>
                  <a:txBody>
                    <a:bodyPr/>
                    <a:lstStyle/>
                    <a:p>
                      <a:r>
                        <a:rPr lang="ru-RU" sz="1400" dirty="0" err="1" smtClean="0"/>
                        <a:t>Вимоги</a:t>
                      </a:r>
                      <a:r>
                        <a:rPr lang="ru-RU" sz="1400" dirty="0" smtClean="0"/>
                        <a:t> до </a:t>
                      </a:r>
                      <a:r>
                        <a:rPr lang="ru-RU" sz="1400" dirty="0" err="1" smtClean="0"/>
                        <a:t>осіб</a:t>
                      </a:r>
                      <a:r>
                        <a:rPr lang="ru-RU" sz="1400" dirty="0" smtClean="0"/>
                        <a:t>, </a:t>
                      </a:r>
                      <a:r>
                        <a:rPr lang="ru-RU" sz="1400" dirty="0" err="1" smtClean="0"/>
                        <a:t>які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400" dirty="0" err="1" smtClean="0"/>
                        <a:t>мають</a:t>
                      </a:r>
                      <a:r>
                        <a:rPr lang="ru-RU" sz="1400" dirty="0" smtClean="0"/>
                        <a:t> право </a:t>
                      </a:r>
                      <a:r>
                        <a:rPr lang="ru-RU" sz="1400" dirty="0" err="1" smtClean="0"/>
                        <a:t>здійснити</a:t>
                      </a:r>
                      <a:endParaRPr lang="ru-RU" sz="1400" dirty="0" smtClean="0"/>
                    </a:p>
                    <a:p>
                      <a:endParaRPr lang="ru-RU" dirty="0" smtClean="0"/>
                    </a:p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624069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Орган, </a:t>
                      </a:r>
                      <a:r>
                        <a:rPr lang="ru-RU" sz="1400" dirty="0" err="1" smtClean="0"/>
                        <a:t>який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400" dirty="0" err="1" smtClean="0"/>
                        <a:t>приймає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400" dirty="0" err="1" smtClean="0"/>
                        <a:t>рішення</a:t>
                      </a:r>
                      <a:r>
                        <a:rPr lang="ru-RU" sz="1400" dirty="0" smtClean="0"/>
                        <a:t> про </a:t>
                      </a:r>
                      <a:r>
                        <a:rPr lang="ru-RU" sz="1400" dirty="0" err="1" smtClean="0"/>
                        <a:t>встановлення</a:t>
                      </a:r>
                      <a:endParaRPr lang="uk-U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624069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Порядок </a:t>
                      </a:r>
                      <a:r>
                        <a:rPr lang="ru-RU" sz="1400" dirty="0" err="1" smtClean="0"/>
                        <a:t>здійснення</a:t>
                      </a:r>
                      <a:r>
                        <a:rPr lang="ru-RU" sz="1400" dirty="0" smtClean="0"/>
                        <a:t> (за плату </a:t>
                      </a:r>
                      <a:r>
                        <a:rPr lang="ru-RU" sz="1400" dirty="0" err="1" smtClean="0"/>
                        <a:t>чи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400" dirty="0" err="1" smtClean="0"/>
                        <a:t>безоплатно</a:t>
                      </a:r>
                      <a:r>
                        <a:rPr lang="ru-RU" sz="1400" dirty="0" smtClean="0"/>
                        <a:t>)</a:t>
                      </a:r>
                      <a:endParaRPr lang="uk-U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624069"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Строк, на який установлюється</a:t>
                      </a:r>
                      <a:endParaRPr lang="uk-U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289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43608" y="188640"/>
            <a:ext cx="729218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dirty="0">
                <a:solidFill>
                  <a:prstClr val="white"/>
                </a:solidFill>
              </a:rPr>
              <a:t>Із Сімейного кодексу України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1412776"/>
            <a:ext cx="8640960" cy="50783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prstClr val="black"/>
                </a:solidFill>
              </a:rPr>
              <a:t>Стаття</a:t>
            </a:r>
            <a:r>
              <a:rPr lang="ru-RU" b="1" dirty="0">
                <a:solidFill>
                  <a:prstClr val="black"/>
                </a:solidFill>
              </a:rPr>
              <a:t> 207. </a:t>
            </a:r>
            <a:r>
              <a:rPr lang="ru-RU" b="1" dirty="0" err="1">
                <a:solidFill>
                  <a:prstClr val="black"/>
                </a:solidFill>
              </a:rPr>
              <a:t>Поняття</a:t>
            </a:r>
            <a:r>
              <a:rPr lang="ru-RU" b="1" dirty="0">
                <a:solidFill>
                  <a:prstClr val="black"/>
                </a:solidFill>
              </a:rPr>
              <a:t> </a:t>
            </a:r>
            <a:r>
              <a:rPr lang="ru-RU" b="1" dirty="0" err="1">
                <a:solidFill>
                  <a:prstClr val="black"/>
                </a:solidFill>
              </a:rPr>
              <a:t>усиновлення</a:t>
            </a:r>
            <a:endParaRPr lang="ru-RU" b="1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r>
              <a:rPr lang="ru-RU" dirty="0">
                <a:solidFill>
                  <a:prstClr val="black"/>
                </a:solidFill>
              </a:rPr>
              <a:t>1. </a:t>
            </a:r>
            <a:r>
              <a:rPr lang="ru-RU" dirty="0" err="1">
                <a:solidFill>
                  <a:prstClr val="black"/>
                </a:solidFill>
              </a:rPr>
              <a:t>Усиновленням</a:t>
            </a:r>
            <a:r>
              <a:rPr lang="ru-RU" dirty="0">
                <a:solidFill>
                  <a:prstClr val="black"/>
                </a:solidFill>
              </a:rPr>
              <a:t> є </a:t>
            </a:r>
            <a:r>
              <a:rPr lang="ru-RU" dirty="0" err="1">
                <a:solidFill>
                  <a:prstClr val="black"/>
                </a:solidFill>
              </a:rPr>
              <a:t>прийняття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усиновлювачем</a:t>
            </a:r>
            <a:r>
              <a:rPr lang="ru-RU" dirty="0">
                <a:solidFill>
                  <a:prstClr val="black"/>
                </a:solidFill>
              </a:rPr>
              <a:t> у свою </a:t>
            </a:r>
            <a:r>
              <a:rPr lang="ru-RU" dirty="0" err="1">
                <a:solidFill>
                  <a:prstClr val="black"/>
                </a:solidFill>
              </a:rPr>
              <a:t>сім’ю</a:t>
            </a:r>
            <a:r>
              <a:rPr lang="ru-RU" dirty="0">
                <a:solidFill>
                  <a:prstClr val="black"/>
                </a:solidFill>
              </a:rPr>
              <a:t> особи на правах дочки </a:t>
            </a:r>
            <a:r>
              <a:rPr lang="ru-RU" dirty="0" err="1">
                <a:solidFill>
                  <a:prstClr val="black"/>
                </a:solidFill>
              </a:rPr>
              <a:t>чи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сина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що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здійснене</a:t>
            </a:r>
            <a:r>
              <a:rPr lang="ru-RU" dirty="0">
                <a:solidFill>
                  <a:prstClr val="black"/>
                </a:solidFill>
              </a:rPr>
              <a:t> на </a:t>
            </a:r>
            <a:r>
              <a:rPr lang="ru-RU" dirty="0" err="1">
                <a:solidFill>
                  <a:prstClr val="black"/>
                </a:solidFill>
              </a:rPr>
              <a:t>підставі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рішення</a:t>
            </a:r>
            <a:r>
              <a:rPr lang="ru-RU" dirty="0">
                <a:solidFill>
                  <a:prstClr val="black"/>
                </a:solidFill>
              </a:rPr>
              <a:t> суду (...).</a:t>
            </a:r>
          </a:p>
          <a:p>
            <a:r>
              <a:rPr lang="ru-RU" dirty="0" smtClean="0">
                <a:solidFill>
                  <a:prstClr val="black"/>
                </a:solidFill>
              </a:rPr>
              <a:t>2</a:t>
            </a:r>
            <a:r>
              <a:rPr lang="ru-RU" dirty="0">
                <a:solidFill>
                  <a:prstClr val="black"/>
                </a:solidFill>
              </a:rPr>
              <a:t>. </a:t>
            </a:r>
            <a:r>
              <a:rPr lang="ru-RU" dirty="0" err="1">
                <a:solidFill>
                  <a:prstClr val="black"/>
                </a:solidFill>
              </a:rPr>
              <a:t>Усиновлення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дитини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провадиться</a:t>
            </a:r>
            <a:r>
              <a:rPr lang="ru-RU" dirty="0">
                <a:solidFill>
                  <a:prstClr val="black"/>
                </a:solidFill>
              </a:rPr>
              <a:t> в </a:t>
            </a:r>
            <a:r>
              <a:rPr lang="ru-RU" dirty="0" err="1">
                <a:solidFill>
                  <a:prstClr val="black"/>
                </a:solidFill>
              </a:rPr>
              <a:t>її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найвищих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інтересах</a:t>
            </a:r>
            <a:r>
              <a:rPr lang="ru-RU" dirty="0">
                <a:solidFill>
                  <a:prstClr val="black"/>
                </a:solidFill>
              </a:rPr>
              <a:t> для </a:t>
            </a:r>
            <a:r>
              <a:rPr lang="ru-RU" dirty="0" err="1">
                <a:solidFill>
                  <a:prstClr val="black"/>
                </a:solidFill>
              </a:rPr>
              <a:t>забезпечення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стабільних</a:t>
            </a:r>
            <a:r>
              <a:rPr lang="ru-RU" dirty="0">
                <a:solidFill>
                  <a:prstClr val="black"/>
                </a:solidFill>
              </a:rPr>
              <a:t> і </a:t>
            </a:r>
            <a:r>
              <a:rPr lang="ru-RU" dirty="0" err="1">
                <a:solidFill>
                  <a:prstClr val="black"/>
                </a:solidFill>
              </a:rPr>
              <a:t>гармонійних</a:t>
            </a:r>
            <a:r>
              <a:rPr lang="ru-RU" dirty="0">
                <a:solidFill>
                  <a:prstClr val="black"/>
                </a:solidFill>
              </a:rPr>
              <a:t> умов </a:t>
            </a:r>
            <a:r>
              <a:rPr lang="ru-RU" dirty="0" err="1">
                <a:solidFill>
                  <a:prstClr val="black"/>
                </a:solidFill>
              </a:rPr>
              <a:t>її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життя</a:t>
            </a:r>
            <a:r>
              <a:rPr lang="ru-RU" dirty="0">
                <a:solidFill>
                  <a:prstClr val="black"/>
                </a:solidFill>
              </a:rPr>
              <a:t>. (...)</a:t>
            </a:r>
          </a:p>
          <a:p>
            <a:endParaRPr lang="ru-RU" b="1" dirty="0" smtClean="0">
              <a:solidFill>
                <a:prstClr val="black"/>
              </a:solidFill>
            </a:endParaRPr>
          </a:p>
          <a:p>
            <a:r>
              <a:rPr lang="ru-RU" b="1" dirty="0" err="1" smtClean="0">
                <a:solidFill>
                  <a:prstClr val="black"/>
                </a:solidFill>
              </a:rPr>
              <a:t>Стаття</a:t>
            </a:r>
            <a:r>
              <a:rPr lang="ru-RU" b="1" dirty="0" smtClean="0">
                <a:solidFill>
                  <a:prstClr val="black"/>
                </a:solidFill>
              </a:rPr>
              <a:t> </a:t>
            </a:r>
            <a:r>
              <a:rPr lang="ru-RU" b="1" dirty="0">
                <a:solidFill>
                  <a:prstClr val="black"/>
                </a:solidFill>
              </a:rPr>
              <a:t>211. Особи, </a:t>
            </a:r>
            <a:r>
              <a:rPr lang="ru-RU" b="1" dirty="0" err="1">
                <a:solidFill>
                  <a:prstClr val="black"/>
                </a:solidFill>
              </a:rPr>
              <a:t>які</a:t>
            </a:r>
            <a:r>
              <a:rPr lang="ru-RU" b="1" dirty="0">
                <a:solidFill>
                  <a:prstClr val="black"/>
                </a:solidFill>
              </a:rPr>
              <a:t> </a:t>
            </a:r>
            <a:r>
              <a:rPr lang="ru-RU" b="1" dirty="0" err="1">
                <a:solidFill>
                  <a:prstClr val="black"/>
                </a:solidFill>
              </a:rPr>
              <a:t>можуть</a:t>
            </a:r>
            <a:r>
              <a:rPr lang="ru-RU" b="1" dirty="0">
                <a:solidFill>
                  <a:prstClr val="black"/>
                </a:solidFill>
              </a:rPr>
              <a:t> бути </a:t>
            </a:r>
            <a:r>
              <a:rPr lang="ru-RU" b="1" dirty="0" err="1">
                <a:solidFill>
                  <a:prstClr val="black"/>
                </a:solidFill>
              </a:rPr>
              <a:t>усиновлювачами</a:t>
            </a:r>
            <a:endParaRPr lang="ru-RU" b="1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r>
              <a:rPr lang="ru-RU" dirty="0">
                <a:solidFill>
                  <a:prstClr val="black"/>
                </a:solidFill>
              </a:rPr>
              <a:t>1. </a:t>
            </a:r>
            <a:r>
              <a:rPr lang="ru-RU" dirty="0" err="1">
                <a:solidFill>
                  <a:prstClr val="black"/>
                </a:solidFill>
              </a:rPr>
              <a:t>Усиновлювачем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дитини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може</a:t>
            </a:r>
            <a:r>
              <a:rPr lang="ru-RU" dirty="0">
                <a:solidFill>
                  <a:prstClr val="black"/>
                </a:solidFill>
              </a:rPr>
              <a:t> бути </a:t>
            </a:r>
            <a:r>
              <a:rPr lang="ru-RU" dirty="0" err="1">
                <a:solidFill>
                  <a:prstClr val="black"/>
                </a:solidFill>
              </a:rPr>
              <a:t>дієздатна</a:t>
            </a:r>
            <a:r>
              <a:rPr lang="ru-RU" dirty="0">
                <a:solidFill>
                  <a:prstClr val="black"/>
                </a:solidFill>
              </a:rPr>
              <a:t> особа </a:t>
            </a:r>
            <a:r>
              <a:rPr lang="ru-RU" dirty="0" err="1">
                <a:solidFill>
                  <a:prstClr val="black"/>
                </a:solidFill>
              </a:rPr>
              <a:t>віком</a:t>
            </a:r>
            <a:r>
              <a:rPr lang="ru-RU" dirty="0">
                <a:solidFill>
                  <a:prstClr val="black"/>
                </a:solidFill>
              </a:rPr>
              <a:t> не </a:t>
            </a:r>
            <a:r>
              <a:rPr lang="ru-RU" dirty="0" err="1">
                <a:solidFill>
                  <a:prstClr val="black"/>
                </a:solidFill>
              </a:rPr>
              <a:t>молодша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двадцяти</a:t>
            </a:r>
            <a:r>
              <a:rPr lang="ru-RU" dirty="0">
                <a:solidFill>
                  <a:prstClr val="black"/>
                </a:solidFill>
              </a:rPr>
              <a:t> одного року, за </a:t>
            </a:r>
            <a:r>
              <a:rPr lang="ru-RU" dirty="0" err="1">
                <a:solidFill>
                  <a:prstClr val="black"/>
                </a:solidFill>
              </a:rPr>
              <a:t>винятком</a:t>
            </a:r>
            <a:r>
              <a:rPr lang="ru-RU" dirty="0">
                <a:solidFill>
                  <a:prstClr val="black"/>
                </a:solidFill>
              </a:rPr>
              <a:t>, коли </a:t>
            </a:r>
            <a:r>
              <a:rPr lang="ru-RU" dirty="0" err="1">
                <a:solidFill>
                  <a:prstClr val="black"/>
                </a:solidFill>
              </a:rPr>
              <a:t>усиновлювач</a:t>
            </a:r>
            <a:r>
              <a:rPr lang="ru-RU" dirty="0">
                <a:solidFill>
                  <a:prstClr val="black"/>
                </a:solidFill>
              </a:rPr>
              <a:t> є родичем </a:t>
            </a:r>
            <a:r>
              <a:rPr lang="ru-RU" dirty="0" err="1">
                <a:solidFill>
                  <a:prstClr val="black"/>
                </a:solidFill>
              </a:rPr>
              <a:t>дитини</a:t>
            </a:r>
            <a:r>
              <a:rPr lang="ru-RU" dirty="0">
                <a:solidFill>
                  <a:prstClr val="black"/>
                </a:solidFill>
              </a:rPr>
              <a:t>.</a:t>
            </a:r>
          </a:p>
          <a:p>
            <a:endParaRPr lang="ru-RU" dirty="0">
              <a:solidFill>
                <a:prstClr val="black"/>
              </a:solidFill>
            </a:endParaRPr>
          </a:p>
          <a:p>
            <a:r>
              <a:rPr lang="ru-RU" dirty="0">
                <a:solidFill>
                  <a:prstClr val="black"/>
                </a:solidFill>
              </a:rPr>
              <a:t>2. </a:t>
            </a:r>
            <a:r>
              <a:rPr lang="ru-RU" dirty="0" err="1">
                <a:solidFill>
                  <a:prstClr val="black"/>
                </a:solidFill>
              </a:rPr>
              <a:t>Усиновлювачем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може</a:t>
            </a:r>
            <a:r>
              <a:rPr lang="ru-RU" dirty="0">
                <a:solidFill>
                  <a:prstClr val="black"/>
                </a:solidFill>
              </a:rPr>
              <a:t> бути особа, </a:t>
            </a:r>
            <a:r>
              <a:rPr lang="ru-RU" dirty="0" err="1">
                <a:solidFill>
                  <a:prstClr val="black"/>
                </a:solidFill>
              </a:rPr>
              <a:t>що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старша</a:t>
            </a:r>
            <a:r>
              <a:rPr lang="ru-RU" dirty="0">
                <a:solidFill>
                  <a:prstClr val="black"/>
                </a:solidFill>
              </a:rPr>
              <a:t> за </a:t>
            </a:r>
            <a:r>
              <a:rPr lang="ru-RU" dirty="0" err="1">
                <a:solidFill>
                  <a:prstClr val="black"/>
                </a:solidFill>
              </a:rPr>
              <a:t>дитину</a:t>
            </a:r>
            <a:r>
              <a:rPr lang="ru-RU" dirty="0">
                <a:solidFill>
                  <a:prstClr val="black"/>
                </a:solidFill>
              </a:rPr>
              <a:t>, яку вона </a:t>
            </a:r>
            <a:r>
              <a:rPr lang="ru-RU" dirty="0" err="1">
                <a:solidFill>
                  <a:prstClr val="black"/>
                </a:solidFill>
              </a:rPr>
              <a:t>бажає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усиновити</a:t>
            </a:r>
            <a:r>
              <a:rPr lang="ru-RU" dirty="0">
                <a:solidFill>
                  <a:prstClr val="black"/>
                </a:solidFill>
              </a:rPr>
              <a:t>, не </a:t>
            </a:r>
            <a:r>
              <a:rPr lang="ru-RU" dirty="0" err="1">
                <a:solidFill>
                  <a:prstClr val="black"/>
                </a:solidFill>
              </a:rPr>
              <a:t>менше</a:t>
            </a:r>
            <a:r>
              <a:rPr lang="ru-RU" dirty="0">
                <a:solidFill>
                  <a:prstClr val="black"/>
                </a:solidFill>
              </a:rPr>
              <a:t> як на </a:t>
            </a:r>
            <a:r>
              <a:rPr lang="ru-RU" dirty="0" err="1">
                <a:solidFill>
                  <a:prstClr val="black"/>
                </a:solidFill>
              </a:rPr>
              <a:t>п’ятнадцять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років</a:t>
            </a:r>
            <a:r>
              <a:rPr lang="ru-RU" dirty="0" smtClean="0">
                <a:solidFill>
                  <a:prstClr val="black"/>
                </a:solidFill>
              </a:rPr>
              <a:t>.</a:t>
            </a:r>
          </a:p>
          <a:p>
            <a:r>
              <a:rPr lang="uk-UA" dirty="0">
                <a:solidFill>
                  <a:prstClr val="black"/>
                </a:solidFill>
              </a:rPr>
              <a:t>У разі усиновлення повнолітньої особи різниця у віці не може бути меншою ніж вісімнадцять років.</a:t>
            </a:r>
          </a:p>
          <a:p>
            <a:r>
              <a:rPr lang="uk-UA" dirty="0" smtClean="0">
                <a:solidFill>
                  <a:prstClr val="black"/>
                </a:solidFill>
              </a:rPr>
              <a:t>3</a:t>
            </a:r>
            <a:r>
              <a:rPr lang="uk-UA" dirty="0">
                <a:solidFill>
                  <a:prstClr val="black"/>
                </a:solidFill>
              </a:rPr>
              <a:t>. </a:t>
            </a:r>
            <a:r>
              <a:rPr lang="uk-UA" dirty="0" err="1">
                <a:solidFill>
                  <a:prstClr val="black"/>
                </a:solidFill>
              </a:rPr>
              <a:t>Усиновлювачами</a:t>
            </a:r>
            <a:r>
              <a:rPr lang="uk-UA" dirty="0">
                <a:solidFill>
                  <a:prstClr val="black"/>
                </a:solidFill>
              </a:rPr>
              <a:t> можуть бути подружжя (...).</a:t>
            </a:r>
          </a:p>
          <a:p>
            <a:r>
              <a:rPr lang="uk-UA" dirty="0" smtClean="0">
                <a:solidFill>
                  <a:prstClr val="black"/>
                </a:solidFill>
              </a:rPr>
              <a:t>7</a:t>
            </a:r>
            <a:r>
              <a:rPr lang="uk-UA" dirty="0">
                <a:solidFill>
                  <a:prstClr val="black"/>
                </a:solidFill>
              </a:rPr>
              <a:t>. Кількість дітей, яку може усиновити один </a:t>
            </a:r>
            <a:r>
              <a:rPr lang="uk-UA" dirty="0" err="1">
                <a:solidFill>
                  <a:prstClr val="black"/>
                </a:solidFill>
              </a:rPr>
              <a:t>усиновлювач</a:t>
            </a:r>
            <a:r>
              <a:rPr lang="uk-UA" dirty="0">
                <a:solidFill>
                  <a:prstClr val="black"/>
                </a:solidFill>
              </a:rPr>
              <a:t>, не обмежується. (...)</a:t>
            </a:r>
          </a:p>
        </p:txBody>
      </p:sp>
    </p:spTree>
    <p:extLst>
      <p:ext uri="{BB962C8B-B14F-4D97-AF65-F5344CB8AC3E}">
        <p14:creationId xmlns:p14="http://schemas.microsoft.com/office/powerpoint/2010/main" val="2878923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548680"/>
            <a:ext cx="8712968" cy="53553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b="1" dirty="0">
                <a:solidFill>
                  <a:prstClr val="black"/>
                </a:solidFill>
              </a:rPr>
              <a:t>Стаття 243. Діти, над якими встановлюється опіка, піклування</a:t>
            </a:r>
          </a:p>
          <a:p>
            <a:endParaRPr lang="uk-UA" dirty="0">
              <a:solidFill>
                <a:prstClr val="black"/>
              </a:solidFill>
            </a:endParaRPr>
          </a:p>
          <a:p>
            <a:r>
              <a:rPr lang="uk-UA" dirty="0">
                <a:solidFill>
                  <a:prstClr val="black"/>
                </a:solidFill>
              </a:rPr>
              <a:t>1. Опіка, піклування встановлюється над дітьми-сиротами й дітьми, позбавленими батьківського піклування.</a:t>
            </a:r>
          </a:p>
          <a:p>
            <a:endParaRPr lang="uk-UA" dirty="0">
              <a:solidFill>
                <a:prstClr val="black"/>
              </a:solidFill>
            </a:endParaRPr>
          </a:p>
          <a:p>
            <a:r>
              <a:rPr lang="uk-UA" dirty="0">
                <a:solidFill>
                  <a:prstClr val="black"/>
                </a:solidFill>
              </a:rPr>
              <a:t>2. Опіка встановлюється над дитиною, яка не досягла чотирнадцяти років, а піклування — над дитиною у віці від чотирнадцяти до вісімнадцяти років.</a:t>
            </a:r>
          </a:p>
          <a:p>
            <a:endParaRPr lang="uk-UA" dirty="0">
              <a:solidFill>
                <a:prstClr val="black"/>
              </a:solidFill>
            </a:endParaRPr>
          </a:p>
          <a:p>
            <a:r>
              <a:rPr lang="uk-UA" dirty="0">
                <a:solidFill>
                  <a:prstClr val="black"/>
                </a:solidFill>
              </a:rPr>
              <a:t>3. Опіка, піклування над дитиною встановлюється органом опіки та піклування, а також судом у випадках, передбачених Цивільним кодексом України.</a:t>
            </a:r>
          </a:p>
          <a:p>
            <a:endParaRPr lang="uk-UA" dirty="0">
              <a:solidFill>
                <a:prstClr val="black"/>
              </a:solidFill>
            </a:endParaRPr>
          </a:p>
          <a:p>
            <a:r>
              <a:rPr lang="uk-UA" b="1" dirty="0">
                <a:solidFill>
                  <a:prstClr val="black"/>
                </a:solidFill>
              </a:rPr>
              <a:t>Стаття 244. Особа, яка може бути опікуном, піклувальником </a:t>
            </a:r>
            <a:r>
              <a:rPr lang="uk-UA" b="1" dirty="0" smtClean="0">
                <a:solidFill>
                  <a:prstClr val="black"/>
                </a:solidFill>
              </a:rPr>
              <a:t>дитини</a:t>
            </a:r>
          </a:p>
          <a:p>
            <a:endParaRPr lang="ru-RU" dirty="0" smtClean="0">
              <a:solidFill>
                <a:prstClr val="black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ru-RU" dirty="0" err="1" smtClean="0">
                <a:solidFill>
                  <a:prstClr val="black"/>
                </a:solidFill>
              </a:rPr>
              <a:t>Опікуном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піклувальником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дитини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може</a:t>
            </a:r>
            <a:r>
              <a:rPr lang="ru-RU" dirty="0">
                <a:solidFill>
                  <a:prstClr val="black"/>
                </a:solidFill>
              </a:rPr>
              <a:t> бути за </a:t>
            </a:r>
            <a:r>
              <a:rPr lang="ru-RU" dirty="0" err="1">
                <a:solidFill>
                  <a:prstClr val="black"/>
                </a:solidFill>
              </a:rPr>
              <a:t>її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згодою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повнолітня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дієздатна</a:t>
            </a:r>
            <a:r>
              <a:rPr lang="ru-RU" dirty="0">
                <a:solidFill>
                  <a:prstClr val="black"/>
                </a:solidFill>
              </a:rPr>
              <a:t> особа</a:t>
            </a:r>
            <a:r>
              <a:rPr lang="ru-RU" dirty="0" smtClean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buFontTx/>
              <a:buAutoNum type="arabicPeriod"/>
            </a:pPr>
            <a:r>
              <a:rPr lang="ru-RU" dirty="0" smtClean="0">
                <a:solidFill>
                  <a:prstClr val="black"/>
                </a:solidFill>
              </a:rPr>
              <a:t>. </a:t>
            </a:r>
            <a:r>
              <a:rPr lang="ru-RU" dirty="0">
                <a:solidFill>
                  <a:prstClr val="black"/>
                </a:solidFill>
              </a:rPr>
              <a:t>При </a:t>
            </a:r>
            <a:r>
              <a:rPr lang="ru-RU" dirty="0" err="1">
                <a:solidFill>
                  <a:prstClr val="black"/>
                </a:solidFill>
              </a:rPr>
              <a:t>призначенні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дитині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опікуна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або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піклувальника</a:t>
            </a:r>
            <a:r>
              <a:rPr lang="ru-RU" dirty="0">
                <a:solidFill>
                  <a:prstClr val="black"/>
                </a:solidFill>
              </a:rPr>
              <a:t> органом </a:t>
            </a:r>
            <a:r>
              <a:rPr lang="ru-RU" dirty="0" err="1">
                <a:solidFill>
                  <a:prstClr val="black"/>
                </a:solidFill>
              </a:rPr>
              <a:t>опіки</a:t>
            </a:r>
            <a:r>
              <a:rPr lang="ru-RU" dirty="0">
                <a:solidFill>
                  <a:prstClr val="black"/>
                </a:solidFill>
              </a:rPr>
              <a:t> та </a:t>
            </a:r>
            <a:r>
              <a:rPr lang="ru-RU" dirty="0" err="1">
                <a:solidFill>
                  <a:prstClr val="black"/>
                </a:solidFill>
              </a:rPr>
              <a:t>піклування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враховуються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особисті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якості</a:t>
            </a:r>
            <a:r>
              <a:rPr lang="ru-RU" dirty="0">
                <a:solidFill>
                  <a:prstClr val="black"/>
                </a:solidFill>
              </a:rPr>
              <a:t> особи, </a:t>
            </a:r>
            <a:r>
              <a:rPr lang="ru-RU" dirty="0" err="1">
                <a:solidFill>
                  <a:prstClr val="black"/>
                </a:solidFill>
              </a:rPr>
              <a:t>її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здатність</a:t>
            </a:r>
            <a:r>
              <a:rPr lang="ru-RU" dirty="0">
                <a:solidFill>
                  <a:prstClr val="black"/>
                </a:solidFill>
              </a:rPr>
              <a:t> до </a:t>
            </a:r>
            <a:r>
              <a:rPr lang="ru-RU" dirty="0" err="1">
                <a:solidFill>
                  <a:prstClr val="black"/>
                </a:solidFill>
              </a:rPr>
              <a:t>виховання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дитини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ставлення</a:t>
            </a:r>
            <a:r>
              <a:rPr lang="ru-RU" dirty="0">
                <a:solidFill>
                  <a:prstClr val="black"/>
                </a:solidFill>
              </a:rPr>
              <a:t> до </a:t>
            </a:r>
            <a:r>
              <a:rPr lang="ru-RU" dirty="0" err="1">
                <a:solidFill>
                  <a:prstClr val="black"/>
                </a:solidFill>
              </a:rPr>
              <a:t>неї</a:t>
            </a:r>
            <a:r>
              <a:rPr lang="ru-RU" dirty="0">
                <a:solidFill>
                  <a:prstClr val="black"/>
                </a:solidFill>
              </a:rPr>
              <a:t>, а </a:t>
            </a:r>
            <a:r>
              <a:rPr lang="ru-RU" dirty="0" err="1">
                <a:solidFill>
                  <a:prstClr val="black"/>
                </a:solidFill>
              </a:rPr>
              <a:t>також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бажання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самої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дитини</a:t>
            </a:r>
            <a:r>
              <a:rPr lang="ru-RU" dirty="0">
                <a:solidFill>
                  <a:prstClr val="black"/>
                </a:solidFill>
              </a:rPr>
              <a:t>. (...)</a:t>
            </a:r>
          </a:p>
          <a:p>
            <a:pPr marL="342900" indent="-342900">
              <a:buFontTx/>
              <a:buAutoNum type="arabicPeriod"/>
            </a:pPr>
            <a:endParaRPr lang="uk-U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54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688" y="332656"/>
            <a:ext cx="9251416" cy="61863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endParaRPr lang="ru-RU" dirty="0">
              <a:solidFill>
                <a:prstClr val="black"/>
              </a:solidFill>
            </a:endParaRPr>
          </a:p>
          <a:p>
            <a:r>
              <a:rPr lang="ru-RU" b="1" dirty="0" err="1" smtClean="0">
                <a:solidFill>
                  <a:prstClr val="black"/>
                </a:solidFill>
              </a:rPr>
              <a:t>Стаття</a:t>
            </a:r>
            <a:r>
              <a:rPr lang="ru-RU" b="1" dirty="0" smtClean="0">
                <a:solidFill>
                  <a:prstClr val="black"/>
                </a:solidFill>
              </a:rPr>
              <a:t> </a:t>
            </a:r>
            <a:r>
              <a:rPr lang="ru-RU" b="1" dirty="0">
                <a:solidFill>
                  <a:prstClr val="black"/>
                </a:solidFill>
              </a:rPr>
              <a:t>249. Права й </a:t>
            </a:r>
            <a:r>
              <a:rPr lang="ru-RU" b="1" dirty="0" err="1">
                <a:solidFill>
                  <a:prstClr val="black"/>
                </a:solidFill>
              </a:rPr>
              <a:t>обов’язки</a:t>
            </a:r>
            <a:r>
              <a:rPr lang="ru-RU" b="1" dirty="0">
                <a:solidFill>
                  <a:prstClr val="black"/>
                </a:solidFill>
              </a:rPr>
              <a:t> </a:t>
            </a:r>
            <a:r>
              <a:rPr lang="ru-RU" b="1" dirty="0" err="1">
                <a:solidFill>
                  <a:prstClr val="black"/>
                </a:solidFill>
              </a:rPr>
              <a:t>опікуна</a:t>
            </a:r>
            <a:r>
              <a:rPr lang="ru-RU" b="1" dirty="0">
                <a:solidFill>
                  <a:prstClr val="black"/>
                </a:solidFill>
              </a:rPr>
              <a:t>, </a:t>
            </a:r>
            <a:r>
              <a:rPr lang="ru-RU" b="1" dirty="0" err="1">
                <a:solidFill>
                  <a:prstClr val="black"/>
                </a:solidFill>
              </a:rPr>
              <a:t>піклувальника</a:t>
            </a:r>
            <a:r>
              <a:rPr lang="ru-RU" b="1" dirty="0">
                <a:solidFill>
                  <a:prstClr val="black"/>
                </a:solidFill>
              </a:rPr>
              <a:t> </a:t>
            </a:r>
            <a:r>
              <a:rPr lang="ru-RU" b="1" dirty="0" err="1">
                <a:solidFill>
                  <a:prstClr val="black"/>
                </a:solidFill>
              </a:rPr>
              <a:t>щодо</a:t>
            </a:r>
            <a:r>
              <a:rPr lang="ru-RU" b="1" dirty="0">
                <a:solidFill>
                  <a:prstClr val="black"/>
                </a:solidFill>
              </a:rPr>
              <a:t> </a:t>
            </a:r>
            <a:r>
              <a:rPr lang="ru-RU" b="1" dirty="0" err="1" smtClean="0">
                <a:solidFill>
                  <a:prstClr val="black"/>
                </a:solidFill>
              </a:rPr>
              <a:t>дитин</a:t>
            </a:r>
            <a:endParaRPr lang="ru-RU" b="1" dirty="0" smtClean="0">
              <a:solidFill>
                <a:prstClr val="black"/>
              </a:solidFill>
            </a:endParaRPr>
          </a:p>
          <a:p>
            <a:r>
              <a:rPr lang="ru-RU" dirty="0" smtClean="0">
                <a:solidFill>
                  <a:prstClr val="black"/>
                </a:solidFill>
              </a:rPr>
              <a:t>1</a:t>
            </a:r>
            <a:r>
              <a:rPr lang="ru-RU" dirty="0">
                <a:solidFill>
                  <a:prstClr val="black"/>
                </a:solidFill>
              </a:rPr>
              <a:t>. </a:t>
            </a:r>
            <a:r>
              <a:rPr lang="ru-RU" dirty="0" err="1">
                <a:solidFill>
                  <a:prstClr val="black"/>
                </a:solidFill>
              </a:rPr>
              <a:t>Опікун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піклувальник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зобов’язаний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виховувати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дитину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піклуватися</a:t>
            </a:r>
            <a:r>
              <a:rPr lang="ru-RU" dirty="0">
                <a:solidFill>
                  <a:prstClr val="black"/>
                </a:solidFill>
              </a:rPr>
              <a:t> про </a:t>
            </a:r>
            <a:r>
              <a:rPr lang="ru-RU" dirty="0" err="1">
                <a:solidFill>
                  <a:prstClr val="black"/>
                </a:solidFill>
              </a:rPr>
              <a:t>її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здоров’я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фізичний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психічний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духовний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розвиток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забезпечити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одержання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дитиною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повної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загальної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середньої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освіти</a:t>
            </a:r>
            <a:r>
              <a:rPr lang="ru-RU" dirty="0">
                <a:solidFill>
                  <a:prstClr val="black"/>
                </a:solidFill>
              </a:rPr>
              <a:t>. (...)</a:t>
            </a:r>
          </a:p>
          <a:p>
            <a:r>
              <a:rPr lang="ru-RU" b="1" dirty="0" err="1" smtClean="0">
                <a:solidFill>
                  <a:prstClr val="black"/>
                </a:solidFill>
              </a:rPr>
              <a:t>Стаття</a:t>
            </a:r>
            <a:r>
              <a:rPr lang="ru-RU" b="1" dirty="0" smtClean="0">
                <a:solidFill>
                  <a:prstClr val="black"/>
                </a:solidFill>
              </a:rPr>
              <a:t> </a:t>
            </a:r>
            <a:r>
              <a:rPr lang="ru-RU" b="1" dirty="0">
                <a:solidFill>
                  <a:prstClr val="black"/>
                </a:solidFill>
              </a:rPr>
              <a:t>252. Патронат над </a:t>
            </a:r>
            <a:r>
              <a:rPr lang="ru-RU" b="1" dirty="0" err="1">
                <a:solidFill>
                  <a:prstClr val="black"/>
                </a:solidFill>
              </a:rPr>
              <a:t>дитиною</a:t>
            </a:r>
            <a:endParaRPr lang="ru-RU" b="1" dirty="0">
              <a:solidFill>
                <a:prstClr val="black"/>
              </a:solidFill>
            </a:endParaRPr>
          </a:p>
          <a:p>
            <a:r>
              <a:rPr lang="ru-RU" dirty="0" smtClean="0">
                <a:solidFill>
                  <a:prstClr val="black"/>
                </a:solidFill>
              </a:rPr>
              <a:t>1</a:t>
            </a:r>
            <a:r>
              <a:rPr lang="ru-RU" dirty="0">
                <a:solidFill>
                  <a:prstClr val="black"/>
                </a:solidFill>
              </a:rPr>
              <a:t>. Патронат над </a:t>
            </a:r>
            <a:r>
              <a:rPr lang="ru-RU" dirty="0" err="1">
                <a:solidFill>
                  <a:prstClr val="black"/>
                </a:solidFill>
              </a:rPr>
              <a:t>дитиною</a:t>
            </a:r>
            <a:r>
              <a:rPr lang="ru-RU" dirty="0">
                <a:solidFill>
                  <a:prstClr val="black"/>
                </a:solidFill>
              </a:rPr>
              <a:t> — </a:t>
            </a:r>
            <a:r>
              <a:rPr lang="ru-RU" dirty="0" err="1">
                <a:solidFill>
                  <a:prstClr val="black"/>
                </a:solidFill>
              </a:rPr>
              <a:t>це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тимчасовий</a:t>
            </a:r>
            <a:r>
              <a:rPr lang="ru-RU" dirty="0">
                <a:solidFill>
                  <a:prstClr val="black"/>
                </a:solidFill>
              </a:rPr>
              <a:t> догляд, </a:t>
            </a:r>
            <a:r>
              <a:rPr lang="ru-RU" dirty="0" err="1">
                <a:solidFill>
                  <a:prstClr val="black"/>
                </a:solidFill>
              </a:rPr>
              <a:t>виховання</a:t>
            </a:r>
            <a:r>
              <a:rPr lang="ru-RU" dirty="0">
                <a:solidFill>
                  <a:prstClr val="black"/>
                </a:solidFill>
              </a:rPr>
              <a:t> та </a:t>
            </a:r>
            <a:r>
              <a:rPr lang="ru-RU" dirty="0" err="1">
                <a:solidFill>
                  <a:prstClr val="black"/>
                </a:solidFill>
              </a:rPr>
              <a:t>реабілітація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дитини</a:t>
            </a:r>
            <a:r>
              <a:rPr lang="ru-RU" dirty="0">
                <a:solidFill>
                  <a:prstClr val="black"/>
                </a:solidFill>
              </a:rPr>
              <a:t> в </a:t>
            </a:r>
            <a:r>
              <a:rPr lang="ru-RU" dirty="0" err="1">
                <a:solidFill>
                  <a:prstClr val="black"/>
                </a:solidFill>
              </a:rPr>
              <a:t>сім’ї</a:t>
            </a:r>
            <a:r>
              <a:rPr lang="ru-RU" dirty="0">
                <a:solidFill>
                  <a:prstClr val="black"/>
                </a:solidFill>
              </a:rPr>
              <a:t> патронатного </a:t>
            </a:r>
            <a:r>
              <a:rPr lang="ru-RU" dirty="0" err="1">
                <a:solidFill>
                  <a:prstClr val="black"/>
                </a:solidFill>
              </a:rPr>
              <a:t>вихователя</a:t>
            </a:r>
            <a:r>
              <a:rPr lang="ru-RU" dirty="0">
                <a:solidFill>
                  <a:prstClr val="black"/>
                </a:solidFill>
              </a:rPr>
              <a:t> на </a:t>
            </a:r>
            <a:r>
              <a:rPr lang="ru-RU" dirty="0" err="1">
                <a:solidFill>
                  <a:prstClr val="black"/>
                </a:solidFill>
              </a:rPr>
              <a:t>період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подолання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дитиною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її</a:t>
            </a:r>
            <a:r>
              <a:rPr lang="ru-RU" dirty="0">
                <a:solidFill>
                  <a:prstClr val="black"/>
                </a:solidFill>
              </a:rPr>
              <a:t> батьками </a:t>
            </a:r>
            <a:r>
              <a:rPr lang="ru-RU" dirty="0" err="1">
                <a:solidFill>
                  <a:prstClr val="black"/>
                </a:solidFill>
              </a:rPr>
              <a:t>або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іншими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законними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представниками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складних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життєвих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обставин</a:t>
            </a:r>
            <a:r>
              <a:rPr lang="ru-RU" dirty="0">
                <a:solidFill>
                  <a:prstClr val="black"/>
                </a:solidFill>
              </a:rPr>
              <a:t>. (...)</a:t>
            </a:r>
          </a:p>
          <a:p>
            <a:r>
              <a:rPr lang="ru-RU" dirty="0" smtClean="0">
                <a:solidFill>
                  <a:prstClr val="black"/>
                </a:solidFill>
              </a:rPr>
              <a:t>6</a:t>
            </a:r>
            <a:r>
              <a:rPr lang="ru-RU" dirty="0">
                <a:solidFill>
                  <a:prstClr val="black"/>
                </a:solidFill>
              </a:rPr>
              <a:t>. </a:t>
            </a:r>
            <a:r>
              <a:rPr lang="ru-RU" dirty="0" err="1">
                <a:solidFill>
                  <a:prstClr val="black"/>
                </a:solidFill>
              </a:rPr>
              <a:t>Термін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перебування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дитини</a:t>
            </a:r>
            <a:r>
              <a:rPr lang="ru-RU" dirty="0">
                <a:solidFill>
                  <a:prstClr val="black"/>
                </a:solidFill>
              </a:rPr>
              <a:t> в </a:t>
            </a:r>
            <a:r>
              <a:rPr lang="ru-RU" dirty="0" err="1">
                <a:solidFill>
                  <a:prstClr val="black"/>
                </a:solidFill>
              </a:rPr>
              <a:t>сім’ї</a:t>
            </a:r>
            <a:r>
              <a:rPr lang="ru-RU" dirty="0">
                <a:solidFill>
                  <a:prstClr val="black"/>
                </a:solidFill>
              </a:rPr>
              <a:t> патронатного </a:t>
            </a:r>
            <a:r>
              <a:rPr lang="ru-RU" dirty="0" err="1">
                <a:solidFill>
                  <a:prstClr val="black"/>
                </a:solidFill>
              </a:rPr>
              <a:t>вихователя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встановлюється</a:t>
            </a:r>
            <a:r>
              <a:rPr lang="ru-RU" dirty="0">
                <a:solidFill>
                  <a:prstClr val="black"/>
                </a:solidFill>
              </a:rPr>
              <a:t> органом </a:t>
            </a:r>
            <a:r>
              <a:rPr lang="ru-RU" dirty="0" err="1">
                <a:solidFill>
                  <a:prstClr val="black"/>
                </a:solidFill>
              </a:rPr>
              <a:t>опіки</a:t>
            </a:r>
            <a:r>
              <a:rPr lang="ru-RU" dirty="0">
                <a:solidFill>
                  <a:prstClr val="black"/>
                </a:solidFill>
              </a:rPr>
              <a:t> та </a:t>
            </a:r>
            <a:r>
              <a:rPr lang="ru-RU" dirty="0" err="1">
                <a:solidFill>
                  <a:prstClr val="black"/>
                </a:solidFill>
              </a:rPr>
              <a:t>піклування</a:t>
            </a:r>
            <a:r>
              <a:rPr lang="ru-RU" dirty="0">
                <a:solidFill>
                  <a:prstClr val="black"/>
                </a:solidFill>
              </a:rPr>
              <a:t> і не </a:t>
            </a:r>
            <a:r>
              <a:rPr lang="ru-RU" dirty="0" err="1">
                <a:solidFill>
                  <a:prstClr val="black"/>
                </a:solidFill>
              </a:rPr>
              <a:t>може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перевищувати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трьох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місяців</a:t>
            </a:r>
            <a:r>
              <a:rPr lang="ru-RU" dirty="0">
                <a:solidFill>
                  <a:prstClr val="black"/>
                </a:solidFill>
              </a:rPr>
              <a:t>.</a:t>
            </a:r>
          </a:p>
          <a:p>
            <a:r>
              <a:rPr lang="ru-RU" dirty="0" smtClean="0">
                <a:solidFill>
                  <a:prstClr val="black"/>
                </a:solidFill>
              </a:rPr>
              <a:t>У </a:t>
            </a:r>
            <a:r>
              <a:rPr lang="ru-RU" dirty="0" err="1">
                <a:solidFill>
                  <a:prstClr val="black"/>
                </a:solidFill>
              </a:rPr>
              <a:t>разі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наявності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обставин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що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обґрунтовують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необхідність</a:t>
            </a:r>
            <a:r>
              <a:rPr lang="ru-RU" dirty="0">
                <a:solidFill>
                  <a:prstClr val="black"/>
                </a:solidFill>
              </a:rPr>
              <a:t> і </a:t>
            </a:r>
            <a:r>
              <a:rPr lang="ru-RU" dirty="0" err="1">
                <a:solidFill>
                  <a:prstClr val="black"/>
                </a:solidFill>
              </a:rPr>
              <a:t>доцільність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перебування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дитини</a:t>
            </a:r>
            <a:r>
              <a:rPr lang="ru-RU" dirty="0">
                <a:solidFill>
                  <a:prstClr val="black"/>
                </a:solidFill>
              </a:rPr>
              <a:t> в </a:t>
            </a:r>
            <a:r>
              <a:rPr lang="ru-RU" dirty="0" err="1">
                <a:solidFill>
                  <a:prstClr val="black"/>
                </a:solidFill>
              </a:rPr>
              <a:t>сім’ї</a:t>
            </a:r>
            <a:r>
              <a:rPr lang="ru-RU" dirty="0">
                <a:solidFill>
                  <a:prstClr val="black"/>
                </a:solidFill>
              </a:rPr>
              <a:t> патронатного </a:t>
            </a:r>
            <a:r>
              <a:rPr lang="ru-RU" dirty="0" err="1">
                <a:solidFill>
                  <a:prstClr val="black"/>
                </a:solidFill>
              </a:rPr>
              <a:t>вихователя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понад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зазначений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термін</a:t>
            </a:r>
            <a:r>
              <a:rPr lang="ru-RU" dirty="0">
                <a:solidFill>
                  <a:prstClr val="black"/>
                </a:solidFill>
              </a:rPr>
              <a:t>, орган </a:t>
            </a:r>
            <a:r>
              <a:rPr lang="ru-RU" dirty="0" err="1">
                <a:solidFill>
                  <a:prstClr val="black"/>
                </a:solidFill>
              </a:rPr>
              <a:t>опіки</a:t>
            </a:r>
            <a:r>
              <a:rPr lang="ru-RU" dirty="0">
                <a:solidFill>
                  <a:prstClr val="black"/>
                </a:solidFill>
              </a:rPr>
              <a:t> та </a:t>
            </a:r>
            <a:r>
              <a:rPr lang="ru-RU" dirty="0" err="1">
                <a:solidFill>
                  <a:prstClr val="black"/>
                </a:solidFill>
              </a:rPr>
              <a:t>піклування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може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його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продовжити</a:t>
            </a:r>
            <a:r>
              <a:rPr lang="ru-RU" dirty="0">
                <a:solidFill>
                  <a:prstClr val="black"/>
                </a:solidFill>
              </a:rPr>
              <a:t>.</a:t>
            </a:r>
          </a:p>
          <a:p>
            <a:r>
              <a:rPr lang="ru-RU" dirty="0" err="1" smtClean="0">
                <a:solidFill>
                  <a:prstClr val="black"/>
                </a:solidFill>
              </a:rPr>
              <a:t>Загальний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термін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перебування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дитини</a:t>
            </a:r>
            <a:r>
              <a:rPr lang="ru-RU" dirty="0">
                <a:solidFill>
                  <a:prstClr val="black"/>
                </a:solidFill>
              </a:rPr>
              <a:t> в </a:t>
            </a:r>
            <a:r>
              <a:rPr lang="ru-RU" dirty="0" err="1">
                <a:solidFill>
                  <a:prstClr val="black"/>
                </a:solidFill>
              </a:rPr>
              <a:t>сім’ї</a:t>
            </a:r>
            <a:r>
              <a:rPr lang="ru-RU" dirty="0">
                <a:solidFill>
                  <a:prstClr val="black"/>
                </a:solidFill>
              </a:rPr>
              <a:t> патронатного </a:t>
            </a:r>
            <a:r>
              <a:rPr lang="ru-RU" dirty="0" err="1">
                <a:solidFill>
                  <a:prstClr val="black"/>
                </a:solidFill>
              </a:rPr>
              <a:t>вихователя</a:t>
            </a:r>
            <a:r>
              <a:rPr lang="ru-RU" dirty="0">
                <a:solidFill>
                  <a:prstClr val="black"/>
                </a:solidFill>
              </a:rPr>
              <a:t> не </a:t>
            </a:r>
            <a:r>
              <a:rPr lang="ru-RU" dirty="0" err="1">
                <a:solidFill>
                  <a:prstClr val="black"/>
                </a:solidFill>
              </a:rPr>
              <a:t>може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перевищувати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шість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місяців</a:t>
            </a:r>
            <a:r>
              <a:rPr lang="ru-RU" dirty="0">
                <a:solidFill>
                  <a:prstClr val="black"/>
                </a:solidFill>
              </a:rPr>
              <a:t>.</a:t>
            </a:r>
          </a:p>
          <a:p>
            <a:endParaRPr lang="ru-RU" dirty="0">
              <a:solidFill>
                <a:prstClr val="black"/>
              </a:solidFill>
            </a:endParaRPr>
          </a:p>
          <a:p>
            <a:r>
              <a:rPr lang="ru-RU" b="1" dirty="0" err="1">
                <a:solidFill>
                  <a:prstClr val="black"/>
                </a:solidFill>
              </a:rPr>
              <a:t>Стаття</a:t>
            </a:r>
            <a:r>
              <a:rPr lang="ru-RU" b="1" dirty="0">
                <a:solidFill>
                  <a:prstClr val="black"/>
                </a:solidFill>
              </a:rPr>
              <a:t> 253. </a:t>
            </a:r>
            <a:r>
              <a:rPr lang="ru-RU" b="1" dirty="0" err="1">
                <a:solidFill>
                  <a:prstClr val="black"/>
                </a:solidFill>
              </a:rPr>
              <a:t>Договір</a:t>
            </a:r>
            <a:r>
              <a:rPr lang="ru-RU" b="1" dirty="0">
                <a:solidFill>
                  <a:prstClr val="black"/>
                </a:solidFill>
              </a:rPr>
              <a:t> про патронат</a:t>
            </a:r>
          </a:p>
          <a:p>
            <a:endParaRPr lang="ru-RU" dirty="0">
              <a:solidFill>
                <a:prstClr val="black"/>
              </a:solidFill>
            </a:endParaRPr>
          </a:p>
          <a:p>
            <a:r>
              <a:rPr lang="ru-RU" dirty="0">
                <a:solidFill>
                  <a:prstClr val="black"/>
                </a:solidFill>
              </a:rPr>
              <a:t>1. За договором про патронат орган </a:t>
            </a:r>
            <a:r>
              <a:rPr lang="ru-RU" dirty="0" err="1">
                <a:solidFill>
                  <a:prstClr val="black"/>
                </a:solidFill>
              </a:rPr>
              <a:t>опіки</a:t>
            </a:r>
            <a:r>
              <a:rPr lang="ru-RU" dirty="0">
                <a:solidFill>
                  <a:prstClr val="black"/>
                </a:solidFill>
              </a:rPr>
              <a:t> та </a:t>
            </a:r>
            <a:r>
              <a:rPr lang="ru-RU" dirty="0" err="1">
                <a:solidFill>
                  <a:prstClr val="black"/>
                </a:solidFill>
              </a:rPr>
              <a:t>піклування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передає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дитину</a:t>
            </a:r>
            <a:r>
              <a:rPr lang="ru-RU" dirty="0">
                <a:solidFill>
                  <a:prstClr val="black"/>
                </a:solidFill>
              </a:rPr>
              <a:t>-сироту </a:t>
            </a:r>
            <a:r>
              <a:rPr lang="ru-RU" dirty="0" err="1">
                <a:solidFill>
                  <a:prstClr val="black"/>
                </a:solidFill>
              </a:rPr>
              <a:t>або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дитину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позбавлену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батьківського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піклування</a:t>
            </a:r>
            <a:r>
              <a:rPr lang="ru-RU" dirty="0">
                <a:solidFill>
                  <a:prstClr val="black"/>
                </a:solidFill>
              </a:rPr>
              <a:t>, на </a:t>
            </a:r>
            <a:r>
              <a:rPr lang="ru-RU" dirty="0" err="1">
                <a:solidFill>
                  <a:prstClr val="black"/>
                </a:solidFill>
              </a:rPr>
              <a:t>виховання</a:t>
            </a:r>
            <a:r>
              <a:rPr lang="ru-RU" dirty="0">
                <a:solidFill>
                  <a:prstClr val="black"/>
                </a:solidFill>
              </a:rPr>
              <a:t> в </a:t>
            </a:r>
            <a:r>
              <a:rPr lang="ru-RU" dirty="0" err="1">
                <a:solidFill>
                  <a:prstClr val="black"/>
                </a:solidFill>
              </a:rPr>
              <a:t>сім’ю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іншої</a:t>
            </a:r>
            <a:r>
              <a:rPr lang="ru-RU" dirty="0">
                <a:solidFill>
                  <a:prstClr val="black"/>
                </a:solidFill>
              </a:rPr>
              <a:t> особи (патронатного </a:t>
            </a:r>
            <a:r>
              <a:rPr lang="ru-RU" dirty="0" err="1">
                <a:solidFill>
                  <a:prstClr val="black"/>
                </a:solidFill>
              </a:rPr>
              <a:t>вихователя</a:t>
            </a:r>
            <a:r>
              <a:rPr lang="ru-RU" dirty="0">
                <a:solidFill>
                  <a:prstClr val="black"/>
                </a:solidFill>
              </a:rPr>
              <a:t>) до </a:t>
            </a:r>
            <a:r>
              <a:rPr lang="ru-RU" dirty="0" err="1">
                <a:solidFill>
                  <a:prstClr val="black"/>
                </a:solidFill>
              </a:rPr>
              <a:t>досягнення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дитиною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повноліття</a:t>
            </a:r>
            <a:r>
              <a:rPr lang="ru-RU" dirty="0">
                <a:solidFill>
                  <a:prstClr val="black"/>
                </a:solidFill>
              </a:rPr>
              <a:t>, за плату. (...)</a:t>
            </a:r>
            <a:endParaRPr lang="uk-U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787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4128" y="527298"/>
            <a:ext cx="86792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2 Завдання. Користуйтеся статтями Сімейного Кодексу України  зі  слайдів.</a:t>
            </a:r>
          </a:p>
          <a:p>
            <a:r>
              <a:rPr lang="uk-UA" b="1" dirty="0" smtClean="0"/>
              <a:t>   Розгляньте різні ситуації та </a:t>
            </a:r>
            <a:r>
              <a:rPr lang="uk-UA" b="1" dirty="0"/>
              <a:t>з</a:t>
            </a:r>
            <a:r>
              <a:rPr lang="uk-UA" b="1" dirty="0" smtClean="0"/>
              <a:t>апишіть чи можливі усиновлення у цих випадках. </a:t>
            </a:r>
            <a:endParaRPr lang="uk-UA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628800"/>
            <a:ext cx="871296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1. </a:t>
            </a:r>
            <a:r>
              <a:rPr lang="ru-RU" dirty="0" err="1"/>
              <a:t>Після</a:t>
            </a:r>
            <a:r>
              <a:rPr lang="ru-RU" dirty="0"/>
              <a:t> </a:t>
            </a:r>
            <a:r>
              <a:rPr lang="ru-RU" dirty="0" err="1"/>
              <a:t>смерті</a:t>
            </a:r>
            <a:r>
              <a:rPr lang="ru-RU" dirty="0"/>
              <a:t> </a:t>
            </a:r>
            <a:r>
              <a:rPr lang="ru-RU" dirty="0" err="1"/>
              <a:t>батьків</a:t>
            </a:r>
            <a:r>
              <a:rPr lang="ru-RU" dirty="0"/>
              <a:t> </a:t>
            </a:r>
            <a:r>
              <a:rPr lang="ru-RU" dirty="0" err="1"/>
              <a:t>унаслідок</a:t>
            </a:r>
            <a:r>
              <a:rPr lang="ru-RU" dirty="0"/>
              <a:t> </a:t>
            </a:r>
            <a:r>
              <a:rPr lang="ru-RU" dirty="0" err="1"/>
              <a:t>автокатастрофи</a:t>
            </a:r>
            <a:r>
              <a:rPr lang="ru-RU" dirty="0"/>
              <a:t> </a:t>
            </a:r>
            <a:r>
              <a:rPr lang="ru-RU" dirty="0" err="1"/>
              <a:t>їхній</a:t>
            </a:r>
            <a:r>
              <a:rPr lang="ru-RU" dirty="0"/>
              <a:t> 5-річний </a:t>
            </a:r>
            <a:r>
              <a:rPr lang="ru-RU" dirty="0" err="1"/>
              <a:t>син</a:t>
            </a:r>
            <a:r>
              <a:rPr lang="ru-RU" dirty="0"/>
              <a:t> і 7-річна </a:t>
            </a:r>
            <a:r>
              <a:rPr lang="ru-RU" dirty="0" err="1"/>
              <a:t>донька</a:t>
            </a:r>
            <a:r>
              <a:rPr lang="ru-RU" dirty="0"/>
              <a:t> </a:t>
            </a:r>
            <a:r>
              <a:rPr lang="ru-RU" dirty="0" err="1"/>
              <a:t>були</a:t>
            </a:r>
            <a:r>
              <a:rPr lang="ru-RU" dirty="0"/>
              <a:t> </a:t>
            </a:r>
            <a:r>
              <a:rPr lang="ru-RU" dirty="0" err="1"/>
              <a:t>направлені</a:t>
            </a:r>
            <a:r>
              <a:rPr lang="ru-RU" dirty="0"/>
              <a:t> до </a:t>
            </a:r>
            <a:r>
              <a:rPr lang="ru-RU" dirty="0" err="1"/>
              <a:t>дитячого</a:t>
            </a:r>
            <a:r>
              <a:rPr lang="ru-RU" dirty="0"/>
              <a:t> </a:t>
            </a:r>
            <a:r>
              <a:rPr lang="ru-RU" dirty="0" err="1"/>
              <a:t>будинку</a:t>
            </a:r>
            <a:r>
              <a:rPr lang="ru-RU" dirty="0"/>
              <a:t>. Через два роки з </a:t>
            </a:r>
            <a:r>
              <a:rPr lang="ru-RU" dirty="0" err="1"/>
              <a:t>проханням</a:t>
            </a:r>
            <a:r>
              <a:rPr lang="ru-RU" dirty="0"/>
              <a:t> </a:t>
            </a:r>
            <a:r>
              <a:rPr lang="ru-RU" dirty="0" err="1"/>
              <a:t>усиновити</a:t>
            </a:r>
            <a:r>
              <a:rPr lang="ru-RU" dirty="0"/>
              <a:t> </a:t>
            </a:r>
            <a:r>
              <a:rPr lang="ru-RU" dirty="0" err="1"/>
              <a:t>дітей</a:t>
            </a:r>
            <a:r>
              <a:rPr lang="ru-RU" dirty="0"/>
              <a:t> </a:t>
            </a:r>
            <a:r>
              <a:rPr lang="ru-RU" dirty="0" err="1"/>
              <a:t>звернулися</a:t>
            </a:r>
            <a:r>
              <a:rPr lang="ru-RU" dirty="0"/>
              <a:t> </a:t>
            </a:r>
            <a:r>
              <a:rPr lang="ru-RU" dirty="0" err="1"/>
              <a:t>громадяни</a:t>
            </a:r>
            <a:r>
              <a:rPr lang="ru-RU" dirty="0"/>
              <a:t> </a:t>
            </a:r>
            <a:r>
              <a:rPr lang="ru-RU" dirty="0" err="1"/>
              <a:t>України</a:t>
            </a:r>
            <a:r>
              <a:rPr lang="ru-RU" dirty="0"/>
              <a:t>, </a:t>
            </a:r>
            <a:r>
              <a:rPr lang="ru-RU" dirty="0" err="1"/>
              <a:t>подружжя</a:t>
            </a:r>
            <a:r>
              <a:rPr lang="ru-RU" dirty="0"/>
              <a:t> П. (</a:t>
            </a:r>
            <a:r>
              <a:rPr lang="ru-RU" dirty="0" err="1"/>
              <a:t>чоловікові</a:t>
            </a:r>
            <a:r>
              <a:rPr lang="ru-RU" dirty="0"/>
              <a:t> — 28 </a:t>
            </a:r>
            <a:r>
              <a:rPr lang="ru-RU" dirty="0" err="1"/>
              <a:t>років</a:t>
            </a:r>
            <a:r>
              <a:rPr lang="ru-RU" dirty="0"/>
              <a:t>, </a:t>
            </a:r>
            <a:r>
              <a:rPr lang="ru-RU" dirty="0" err="1"/>
              <a:t>жінці</a:t>
            </a:r>
            <a:r>
              <a:rPr lang="ru-RU" dirty="0"/>
              <a:t> — 27 </a:t>
            </a:r>
            <a:r>
              <a:rPr lang="ru-RU" dirty="0" err="1"/>
              <a:t>років</a:t>
            </a:r>
            <a:r>
              <a:rPr lang="ru-RU" dirty="0"/>
              <a:t>), і </a:t>
            </a:r>
            <a:r>
              <a:rPr lang="ru-RU" dirty="0" err="1"/>
              <a:t>громадянка</a:t>
            </a:r>
            <a:r>
              <a:rPr lang="ru-RU" dirty="0"/>
              <a:t> </a:t>
            </a:r>
            <a:r>
              <a:rPr lang="ru-RU" dirty="0" err="1"/>
              <a:t>Польщі</a:t>
            </a:r>
            <a:r>
              <a:rPr lang="ru-RU" dirty="0"/>
              <a:t> О. (22 роки).</a:t>
            </a:r>
          </a:p>
          <a:p>
            <a:endParaRPr lang="ru-RU" dirty="0"/>
          </a:p>
          <a:p>
            <a:r>
              <a:rPr lang="ru-RU" dirty="0"/>
              <a:t>2. У 9-річного С., </a:t>
            </a:r>
            <a:r>
              <a:rPr lang="ru-RU" dirty="0" err="1"/>
              <a:t>ще</a:t>
            </a:r>
            <a:r>
              <a:rPr lang="ru-RU" dirty="0"/>
              <a:t> коли </a:t>
            </a:r>
            <a:r>
              <a:rPr lang="ru-RU" dirty="0" err="1"/>
              <a:t>йому</a:t>
            </a:r>
            <a:r>
              <a:rPr lang="ru-RU" dirty="0"/>
              <a:t> </a:t>
            </a:r>
            <a:r>
              <a:rPr lang="ru-RU" dirty="0" err="1"/>
              <a:t>було</a:t>
            </a:r>
            <a:r>
              <a:rPr lang="ru-RU" dirty="0"/>
              <a:t> три роки, померла </a:t>
            </a:r>
            <a:r>
              <a:rPr lang="ru-RU" dirty="0" err="1"/>
              <a:t>мати</a:t>
            </a:r>
            <a:r>
              <a:rPr lang="ru-RU" dirty="0"/>
              <a:t>, а </a:t>
            </a:r>
            <a:r>
              <a:rPr lang="ru-RU" dirty="0" err="1"/>
              <a:t>батько</a:t>
            </a:r>
            <a:r>
              <a:rPr lang="ru-RU" dirty="0"/>
              <a:t> за </a:t>
            </a:r>
            <a:r>
              <a:rPr lang="ru-RU" dirty="0" err="1"/>
              <a:t>скоєння</a:t>
            </a:r>
            <a:r>
              <a:rPr lang="ru-RU" dirty="0"/>
              <a:t> </a:t>
            </a:r>
            <a:r>
              <a:rPr lang="ru-RU" dirty="0" err="1"/>
              <a:t>неумисного</a:t>
            </a:r>
            <a:r>
              <a:rPr lang="ru-RU" dirty="0"/>
              <a:t> </a:t>
            </a:r>
            <a:r>
              <a:rPr lang="ru-RU" dirty="0" err="1"/>
              <a:t>злочину</a:t>
            </a:r>
            <a:r>
              <a:rPr lang="ru-RU" dirty="0"/>
              <a:t> (</a:t>
            </a:r>
            <a:r>
              <a:rPr lang="ru-RU" dirty="0" err="1"/>
              <a:t>керуючи</a:t>
            </a:r>
            <a:r>
              <a:rPr lang="ru-RU" dirty="0"/>
              <a:t> </a:t>
            </a:r>
            <a:r>
              <a:rPr lang="ru-RU" dirty="0" err="1"/>
              <a:t>автомобілем</a:t>
            </a:r>
            <a:r>
              <a:rPr lang="ru-RU" dirty="0"/>
              <a:t>, </a:t>
            </a:r>
            <a:r>
              <a:rPr lang="ru-RU" dirty="0" err="1"/>
              <a:t>він</a:t>
            </a:r>
            <a:r>
              <a:rPr lang="ru-RU" dirty="0"/>
              <a:t>, </a:t>
            </a:r>
            <a:r>
              <a:rPr lang="ru-RU" dirty="0" err="1"/>
              <a:t>унаслідок</a:t>
            </a:r>
            <a:r>
              <a:rPr lang="ru-RU" dirty="0"/>
              <a:t> </a:t>
            </a:r>
            <a:r>
              <a:rPr lang="ru-RU" dirty="0" err="1"/>
              <a:t>порушення</a:t>
            </a:r>
            <a:r>
              <a:rPr lang="ru-RU" dirty="0"/>
              <a:t> Правил </a:t>
            </a:r>
            <a:r>
              <a:rPr lang="ru-RU" dirty="0" err="1"/>
              <a:t>дорожнього</a:t>
            </a:r>
            <a:r>
              <a:rPr lang="ru-RU" dirty="0"/>
              <a:t> </a:t>
            </a:r>
            <a:r>
              <a:rPr lang="ru-RU" dirty="0" err="1"/>
              <a:t>руху</a:t>
            </a:r>
            <a:r>
              <a:rPr lang="ru-RU" dirty="0"/>
              <a:t>, </a:t>
            </a:r>
            <a:r>
              <a:rPr lang="ru-RU" dirty="0" err="1"/>
              <a:t>збив</a:t>
            </a:r>
            <a:r>
              <a:rPr lang="ru-RU" dirty="0"/>
              <a:t> </a:t>
            </a:r>
            <a:r>
              <a:rPr lang="ru-RU" dirty="0" err="1"/>
              <a:t>пішохода</a:t>
            </a:r>
            <a:r>
              <a:rPr lang="ru-RU" dirty="0"/>
              <a:t>) </a:t>
            </a:r>
            <a:r>
              <a:rPr lang="ru-RU" dirty="0" err="1"/>
              <a:t>був</a:t>
            </a:r>
            <a:r>
              <a:rPr lang="ru-RU" dirty="0"/>
              <a:t> </a:t>
            </a:r>
            <a:r>
              <a:rPr lang="ru-RU" dirty="0" err="1"/>
              <a:t>засуджений</a:t>
            </a:r>
            <a:r>
              <a:rPr lang="ru-RU" dirty="0"/>
              <a:t> натри роки </a:t>
            </a:r>
            <a:r>
              <a:rPr lang="ru-RU" dirty="0" err="1"/>
              <a:t>позбавлення</a:t>
            </a:r>
            <a:r>
              <a:rPr lang="ru-RU" dirty="0"/>
              <a:t> </a:t>
            </a:r>
            <a:r>
              <a:rPr lang="ru-RU" dirty="0" err="1"/>
              <a:t>волі</a:t>
            </a:r>
            <a:r>
              <a:rPr lang="ru-RU" dirty="0"/>
              <a:t>, є старший брат, </a:t>
            </a:r>
            <a:r>
              <a:rPr lang="ru-RU" dirty="0" err="1"/>
              <a:t>якому</a:t>
            </a:r>
            <a:r>
              <a:rPr lang="ru-RU" dirty="0"/>
              <a:t> 17 </a:t>
            </a:r>
            <a:r>
              <a:rPr lang="ru-RU" dirty="0" err="1"/>
              <a:t>років</a:t>
            </a:r>
            <a:r>
              <a:rPr lang="ru-RU" dirty="0"/>
              <a:t>, і бабуся, </a:t>
            </a:r>
            <a:r>
              <a:rPr lang="ru-RU" dirty="0" err="1"/>
              <a:t>якій</a:t>
            </a:r>
            <a:r>
              <a:rPr lang="ru-RU" dirty="0"/>
              <a:t> 73 роки. Голова </a:t>
            </a:r>
            <a:r>
              <a:rPr lang="ru-RU" dirty="0" err="1"/>
              <a:t>сільради</a:t>
            </a:r>
            <a:r>
              <a:rPr lang="ru-RU" dirty="0"/>
              <a:t> </a:t>
            </a:r>
            <a:r>
              <a:rPr lang="ru-RU" dirty="0" err="1"/>
              <a:t>наполягає</a:t>
            </a:r>
            <a:r>
              <a:rPr lang="ru-RU" dirty="0"/>
              <a:t> на </a:t>
            </a:r>
            <a:r>
              <a:rPr lang="ru-RU" dirty="0" err="1"/>
              <a:t>відправленні</a:t>
            </a:r>
            <a:r>
              <a:rPr lang="ru-RU" dirty="0"/>
              <a:t> </a:t>
            </a:r>
            <a:r>
              <a:rPr lang="ru-RU" dirty="0" err="1"/>
              <a:t>хлопця</a:t>
            </a:r>
            <a:r>
              <a:rPr lang="ru-RU" dirty="0"/>
              <a:t> до </a:t>
            </a:r>
            <a:r>
              <a:rPr lang="ru-RU" dirty="0" err="1"/>
              <a:t>дитячого</a:t>
            </a:r>
            <a:r>
              <a:rPr lang="ru-RU" dirty="0"/>
              <a:t> </a:t>
            </a:r>
            <a:r>
              <a:rPr lang="ru-RU" dirty="0" err="1"/>
              <a:t>будинку</a:t>
            </a:r>
            <a:r>
              <a:rPr lang="ru-RU" dirty="0"/>
              <a:t>, </a:t>
            </a:r>
            <a:r>
              <a:rPr lang="ru-RU" dirty="0" err="1"/>
              <a:t>однак</a:t>
            </a:r>
            <a:r>
              <a:rPr lang="ru-RU" dirty="0"/>
              <a:t> бабуся </a:t>
            </a:r>
            <a:r>
              <a:rPr lang="ru-RU" dirty="0" err="1"/>
              <a:t>заперечує</a:t>
            </a:r>
            <a:r>
              <a:rPr lang="ru-RU" dirty="0"/>
              <a:t>.</a:t>
            </a:r>
          </a:p>
          <a:p>
            <a:endParaRPr lang="ru-RU" dirty="0"/>
          </a:p>
          <a:p>
            <a:r>
              <a:rPr lang="ru-RU" dirty="0"/>
              <a:t>3. </a:t>
            </a:r>
            <a:r>
              <a:rPr lang="ru-RU" dirty="0" err="1"/>
              <a:t>Батько</a:t>
            </a:r>
            <a:r>
              <a:rPr lang="ru-RU" dirty="0"/>
              <a:t> Г. помер, коли </a:t>
            </a:r>
            <a:r>
              <a:rPr lang="ru-RU" dirty="0" err="1"/>
              <a:t>йому</a:t>
            </a:r>
            <a:r>
              <a:rPr lang="ru-RU" dirty="0"/>
              <a:t> </a:t>
            </a:r>
            <a:r>
              <a:rPr lang="ru-RU" dirty="0" err="1"/>
              <a:t>було</a:t>
            </a:r>
            <a:r>
              <a:rPr lang="ru-RU" dirty="0"/>
              <a:t> 8 </a:t>
            </a:r>
            <a:r>
              <a:rPr lang="ru-RU" dirty="0" err="1"/>
              <a:t>років</a:t>
            </a:r>
            <a:r>
              <a:rPr lang="ru-RU" dirty="0"/>
              <a:t>, а за </a:t>
            </a:r>
            <a:r>
              <a:rPr lang="ru-RU" dirty="0" err="1"/>
              <a:t>чотири</a:t>
            </a:r>
            <a:r>
              <a:rPr lang="ru-RU" dirty="0"/>
              <a:t> роки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матір</a:t>
            </a:r>
            <a:r>
              <a:rPr lang="ru-RU" dirty="0"/>
              <a:t> </a:t>
            </a:r>
            <a:r>
              <a:rPr lang="ru-RU" dirty="0" err="1"/>
              <a:t>позбавили</a:t>
            </a:r>
            <a:r>
              <a:rPr lang="ru-RU" dirty="0"/>
              <a:t> </a:t>
            </a:r>
            <a:r>
              <a:rPr lang="ru-RU" dirty="0" err="1"/>
              <a:t>батьківських</a:t>
            </a:r>
            <a:r>
              <a:rPr lang="ru-RU" dirty="0"/>
              <a:t> прав — </a:t>
            </a:r>
            <a:r>
              <a:rPr lang="ru-RU" dirty="0" err="1"/>
              <a:t>хлопець</a:t>
            </a:r>
            <a:r>
              <a:rPr lang="ru-RU" dirty="0"/>
              <a:t> </a:t>
            </a:r>
            <a:r>
              <a:rPr lang="ru-RU" dirty="0" err="1"/>
              <a:t>залишився</a:t>
            </a:r>
            <a:r>
              <a:rPr lang="ru-RU" dirty="0"/>
              <a:t> без </a:t>
            </a:r>
            <a:r>
              <a:rPr lang="ru-RU" dirty="0" err="1"/>
              <a:t>батьківської</a:t>
            </a:r>
            <a:r>
              <a:rPr lang="ru-RU" dirty="0"/>
              <a:t> </a:t>
            </a:r>
            <a:r>
              <a:rPr lang="ru-RU" dirty="0" err="1"/>
              <a:t>опіки</a:t>
            </a:r>
            <a:r>
              <a:rPr lang="ru-RU" dirty="0"/>
              <a:t>. </a:t>
            </a:r>
            <a:r>
              <a:rPr lang="ru-RU" dirty="0" err="1"/>
              <a:t>Постало</a:t>
            </a:r>
            <a:r>
              <a:rPr lang="ru-RU" dirty="0"/>
              <a:t> </a:t>
            </a:r>
            <a:r>
              <a:rPr lang="ru-RU" dirty="0" err="1"/>
              <a:t>питання</a:t>
            </a:r>
            <a:r>
              <a:rPr lang="ru-RU" dirty="0"/>
              <a:t> про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подальшу</a:t>
            </a:r>
            <a:r>
              <a:rPr lang="ru-RU" dirty="0"/>
              <a:t> долю. </a:t>
            </a:r>
            <a:r>
              <a:rPr lang="ru-RU" dirty="0" err="1"/>
              <a:t>Заяву</a:t>
            </a:r>
            <a:r>
              <a:rPr lang="ru-RU" dirty="0"/>
              <a:t> про </a:t>
            </a:r>
            <a:r>
              <a:rPr lang="ru-RU" dirty="0" err="1"/>
              <a:t>всиновлення</a:t>
            </a:r>
            <a:r>
              <a:rPr lang="ru-RU" dirty="0"/>
              <a:t> подав 20-річний брат батька, </a:t>
            </a:r>
            <a:r>
              <a:rPr lang="ru-RU" dirty="0" err="1"/>
              <a:t>однак</a:t>
            </a:r>
            <a:r>
              <a:rPr lang="ru-RU" dirty="0"/>
              <a:t> бабуся категорично </a:t>
            </a:r>
            <a:r>
              <a:rPr lang="ru-RU" dirty="0" err="1"/>
              <a:t>проти</a:t>
            </a:r>
            <a:r>
              <a:rPr lang="ru-RU" dirty="0"/>
              <a:t>, </a:t>
            </a:r>
            <a:r>
              <a:rPr lang="ru-RU" dirty="0" err="1"/>
              <a:t>уважаючи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надто</a:t>
            </a:r>
            <a:r>
              <a:rPr lang="ru-RU" dirty="0"/>
              <a:t> </a:t>
            </a:r>
            <a:r>
              <a:rPr lang="ru-RU" dirty="0" err="1"/>
              <a:t>молодий</a:t>
            </a:r>
            <a:r>
              <a:rPr lang="ru-RU" dirty="0"/>
              <a:t> і не </a:t>
            </a:r>
            <a:r>
              <a:rPr lang="ru-RU" dirty="0" err="1"/>
              <a:t>здатний</a:t>
            </a:r>
            <a:r>
              <a:rPr lang="ru-RU" dirty="0"/>
              <a:t> </a:t>
            </a:r>
            <a:r>
              <a:rPr lang="ru-RU" dirty="0" err="1"/>
              <a:t>виховати</a:t>
            </a:r>
            <a:r>
              <a:rPr lang="ru-RU" dirty="0"/>
              <a:t> </a:t>
            </a:r>
            <a:r>
              <a:rPr lang="ru-RU" dirty="0" err="1"/>
              <a:t>дитину</a:t>
            </a:r>
            <a:r>
              <a:rPr lang="ru-RU" dirty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3757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620688"/>
            <a:ext cx="871296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4. Подружжя жителів м. Полтави — 32-річний Н. та 29-річна Л., у яких є двоє 10-річних синів-близнюків, — вирішило допомогти 8-річній дитині-сироті, з якою вони познайомилися на одному з благодійних вечорів. Однак вони не можуть визначитися, який спосіб улаштування дитини найприйнятніший для них. </a:t>
            </a:r>
            <a:r>
              <a:rPr lang="uk-UA" dirty="0" err="1"/>
              <a:t>Висловте</a:t>
            </a:r>
            <a:r>
              <a:rPr lang="uk-UA" dirty="0"/>
              <a:t> свою думку. Що ви їм порадите</a:t>
            </a:r>
            <a:r>
              <a:rPr lang="uk-UA" dirty="0" smtClean="0"/>
              <a:t>?</a:t>
            </a:r>
          </a:p>
          <a:p>
            <a:endParaRPr lang="uk-UA" dirty="0" smtClean="0"/>
          </a:p>
          <a:p>
            <a:r>
              <a:rPr lang="uk-UA" dirty="0" smtClean="0"/>
              <a:t>5.Неповнолітній підліток А. завжди свариться зі своїми батьками. А добра сусідка йому завжди допомагає-в неї немає дітей. І він просить аби вона його усиновила. Сусідка не проти і </a:t>
            </a:r>
            <a:r>
              <a:rPr lang="uk-UA" dirty="0" err="1" smtClean="0"/>
              <a:t>вірішила</a:t>
            </a:r>
            <a:r>
              <a:rPr lang="uk-UA" dirty="0" smtClean="0"/>
              <a:t> цим зайнятись.</a:t>
            </a:r>
          </a:p>
          <a:p>
            <a:r>
              <a:rPr lang="uk-UA" dirty="0" smtClean="0"/>
              <a:t>Як можна по закону це оформити?</a:t>
            </a:r>
          </a:p>
          <a:p>
            <a:endParaRPr lang="uk-UA" dirty="0"/>
          </a:p>
          <a:p>
            <a:r>
              <a:rPr lang="uk-UA" dirty="0" smtClean="0"/>
              <a:t>6. В одній родині загинула дитина у віці 5 років. Мати через це почала випивати , чоловік вирішив що якщо вони всиновлять дитину, то вона трохи відволічеться від горя і буде зайнята іншою дитиною. Жінка погоджується на всиновлення ,і вони подають документи. Як видумаєте яке рішення прийме суд? Чи надасть право на всиновлення дитини?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50943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34</TotalTime>
  <Words>917</Words>
  <Application>Microsoft Office PowerPoint</Application>
  <PresentationFormat>Экран (4:3)</PresentationFormat>
  <Paragraphs>62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NewsPrint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</cp:revision>
  <dcterms:created xsi:type="dcterms:W3CDTF">2023-02-15T11:04:25Z</dcterms:created>
  <dcterms:modified xsi:type="dcterms:W3CDTF">2023-02-15T13:01:37Z</dcterms:modified>
</cp:coreProperties>
</file>