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2" r:id="rId13"/>
    <p:sldId id="273" r:id="rId14"/>
    <p:sldId id="269" r:id="rId15"/>
    <p:sldId id="268" r:id="rId16"/>
    <p:sldId id="271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1152127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Тема.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772816"/>
            <a:ext cx="6400800" cy="3865984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Позбавлення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батьківських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прав.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Захист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прав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дитини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6" name="Picture 2" descr="C:\Users\Gigabyte\Desktop\images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904" y="3131090"/>
            <a:ext cx="3139248" cy="2674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60135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692697"/>
            <a:ext cx="6336704" cy="2304255"/>
          </a:xfrm>
        </p:spPr>
        <p:txBody>
          <a:bodyPr>
            <a:noAutofit/>
          </a:bodyPr>
          <a:lstStyle/>
          <a:p>
            <a:pPr algn="l"/>
            <a:r>
              <a:rPr lang="uk-UA" sz="2000" dirty="0">
                <a:solidFill>
                  <a:srgbClr val="000000"/>
                </a:solidFill>
                <a:latin typeface="Times New Roman"/>
                <a:ea typeface="Calibri"/>
              </a:rPr>
              <a:t>Народження дитини у сім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Calibri"/>
              </a:rPr>
              <a:t>’</a:t>
            </a:r>
            <a:r>
              <a:rPr lang="uk-UA" sz="2000" dirty="0">
                <a:solidFill>
                  <a:srgbClr val="000000"/>
                </a:solidFill>
                <a:latin typeface="Times New Roman"/>
                <a:ea typeface="Calibri"/>
              </a:rPr>
              <a:t>ї – це значна подія і велика відповідальність. Батьки </a:t>
            </a:r>
            <a:r>
              <a:rPr lang="uk-UA" sz="2000" dirty="0" err="1">
                <a:solidFill>
                  <a:srgbClr val="000000"/>
                </a:solidFill>
                <a:latin typeface="Times New Roman"/>
                <a:ea typeface="Calibri"/>
              </a:rPr>
              <a:t>забов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Calibri"/>
              </a:rPr>
              <a:t>’</a:t>
            </a:r>
            <a:r>
              <a:rPr lang="uk-UA" sz="2000" dirty="0" err="1">
                <a:solidFill>
                  <a:srgbClr val="000000"/>
                </a:solidFill>
                <a:latin typeface="Times New Roman"/>
                <a:ea typeface="Calibri"/>
              </a:rPr>
              <a:t>язані</a:t>
            </a:r>
            <a:r>
              <a:rPr lang="uk-UA" sz="2000" dirty="0">
                <a:solidFill>
                  <a:srgbClr val="000000"/>
                </a:solidFill>
                <a:latin typeface="Times New Roman"/>
                <a:ea typeface="Calibri"/>
              </a:rPr>
              <a:t> піклуватися про здоров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Calibri"/>
              </a:rPr>
              <a:t>’</a:t>
            </a:r>
            <a:r>
              <a:rPr lang="uk-UA" sz="2000" dirty="0">
                <a:solidFill>
                  <a:srgbClr val="000000"/>
                </a:solidFill>
                <a:latin typeface="Times New Roman"/>
                <a:ea typeface="Calibri"/>
              </a:rPr>
              <a:t>я дитини, поважати її, створити умови для повноцінного розвитку, забезпечити отримання нею освіти тощо. 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12976"/>
            <a:ext cx="6400800" cy="242582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Gigabyte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212976"/>
            <a:ext cx="2648882" cy="21256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Gigabyte\Desktop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212976"/>
            <a:ext cx="3194276" cy="21256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3119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052736"/>
            <a:ext cx="7200800" cy="2304256"/>
          </a:xfrm>
        </p:spPr>
        <p:txBody>
          <a:bodyPr>
            <a:noAutofit/>
          </a:bodyPr>
          <a:lstStyle/>
          <a:p>
            <a:pPr algn="l"/>
            <a:r>
              <a:rPr lang="uk-UA" sz="24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Батьки мають рівні права і обов’язки щодо своїх дітей та їхнього виховання.</a:t>
            </a:r>
            <a:r>
              <a:rPr lang="uk-UA" sz="2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Деякі батьки неналежно виконують свої батьківські </a:t>
            </a:r>
            <a:r>
              <a:rPr lang="uk-UA" sz="2400" dirty="0" err="1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обов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’</a:t>
            </a:r>
            <a:r>
              <a:rPr lang="uk-UA" sz="2400" dirty="0" err="1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язки</a:t>
            </a:r>
            <a:r>
              <a:rPr lang="uk-UA" sz="2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 Нехтують ними. У таких випадках здійснюється процедура позбавлення батьківських прав.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22098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Gigabyte\Desktop\загружено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417738"/>
            <a:ext cx="4972758" cy="23789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Gigabyte\Desktop\загружено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06691"/>
            <a:ext cx="2638425" cy="17335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Gigabyte\Desktop\загружено (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028" y="4706691"/>
            <a:ext cx="2619375" cy="17430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0837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484784"/>
            <a:ext cx="6840760" cy="1440160"/>
          </a:xfrm>
        </p:spPr>
        <p:txBody>
          <a:bodyPr>
            <a:noAutofit/>
          </a:bodyPr>
          <a:lstStyle/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uk-UA" sz="2400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Позбавлення батьківських прав</a:t>
            </a:r>
            <a:r>
              <a:rPr lang="uk-UA" sz="2400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uk-UA" sz="2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– це крайній захід стосовно батьків, які не виконують своїх обов’язків щодо виховання неповнолітніх дітей</a:t>
            </a:r>
            <a:r>
              <a:rPr lang="uk-UA" sz="2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r>
              <a:rPr lang="ru-RU" sz="280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2996952"/>
            <a:ext cx="7128792" cy="264184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3" name="Picture 3" descr="C:\Users\Gigabyte\Desktop\images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36912"/>
            <a:ext cx="4853872" cy="2520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Gigabyte\Desktop\загружено (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81128"/>
            <a:ext cx="2857500" cy="1600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Gigabyte\Desktop\images (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581128"/>
            <a:ext cx="2847975" cy="1600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41231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908720"/>
            <a:ext cx="6552728" cy="864096"/>
          </a:xfrm>
        </p:spPr>
        <p:txBody>
          <a:bodyPr>
            <a:normAutofit fontScale="90000"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яких умов можна позбавити недбайливих батьків прав на дитину?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Gigabyte\Desktop\img3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88840"/>
            <a:ext cx="4896544" cy="36724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6430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Gigabyte\Desktop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134" y="1268760"/>
            <a:ext cx="6206186" cy="46546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0143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196752"/>
            <a:ext cx="7128792" cy="295232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437112"/>
            <a:ext cx="6400800" cy="1656184"/>
          </a:xfrm>
        </p:spPr>
        <p:txBody>
          <a:bodyPr>
            <a:normAutofit fontScale="85000" lnSpcReduction="10000"/>
          </a:bodyPr>
          <a:lstStyle/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uk-UA" sz="3100" b="1" dirty="0" err="1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Усиновлювачем</a:t>
            </a:r>
            <a:r>
              <a:rPr lang="uk-UA" sz="31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може бути будь-яка особа, не </a:t>
            </a:r>
            <a:r>
              <a:rPr lang="uk-UA" sz="3100" dirty="0" err="1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обов</a:t>
            </a:r>
            <a:r>
              <a:rPr lang="ru-RU" sz="31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’</a:t>
            </a:r>
            <a:r>
              <a:rPr lang="uk-UA" sz="3100" dirty="0" err="1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язково</a:t>
            </a:r>
            <a:r>
              <a:rPr lang="uk-UA" sz="31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близька до дитини. Це може бути і громадянин України,й іноземець.</a:t>
            </a:r>
            <a:endParaRPr lang="ru-RU" sz="31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7171" name="Picture 3" descr="C:\Users\Gigabyte\Desktop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48225"/>
            <a:ext cx="4608512" cy="31123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905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764703"/>
            <a:ext cx="6696744" cy="283574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27200" y="4221088"/>
            <a:ext cx="5712179" cy="1039534"/>
          </a:xfrm>
        </p:spPr>
        <p:txBody>
          <a:bodyPr>
            <a:normAutofit fontScale="92500" lnSpcReduction="10000"/>
          </a:bodyPr>
          <a:lstStyle/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uk-UA" sz="2600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Опіку</a:t>
            </a:r>
            <a:r>
              <a:rPr lang="uk-UA" sz="2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над неповнолітнім, як правило, оформлюють родичі дитини.</a:t>
            </a:r>
            <a:endParaRPr lang="ru-RU" sz="2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8194" name="Picture 2" descr="C:\Users\Gigabyte\Desktop\7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140174"/>
            <a:ext cx="4680520" cy="30089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873597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305177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4293096"/>
            <a:ext cx="7488832" cy="1656184"/>
          </a:xfrm>
        </p:spPr>
        <p:txBody>
          <a:bodyPr>
            <a:normAutofit/>
          </a:bodyPr>
          <a:lstStyle/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uk-UA" sz="2600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Патронат</a:t>
            </a:r>
            <a:r>
              <a:rPr lang="uk-UA" sz="2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– це тимчасовий догляд і виховання у сім</a:t>
            </a:r>
            <a:r>
              <a:rPr lang="ru-RU" sz="2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’</a:t>
            </a:r>
            <a:r>
              <a:rPr lang="uk-UA" sz="2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ї іншої особи на період подолання дитиною складних життєвих обставин.</a:t>
            </a:r>
            <a:endParaRPr lang="ru-RU" sz="2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9218" name="Picture 2" descr="C:\Users\Gigabyte\Desktop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149292"/>
            <a:ext cx="4608512" cy="30897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215578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1296143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Передача дитини до прийомної сім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ї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2276872"/>
            <a:ext cx="7272808" cy="367240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42" name="Picture 2" descr="C:\Users\Gigabyte\Desktop\8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078849"/>
            <a:ext cx="4968552" cy="37264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8550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692697"/>
            <a:ext cx="7200800" cy="2664295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Заклади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дітей-сиріт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позбавлених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батьківського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піклування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Також таких дітей можуть скерувати до закладів для дітей-сиріт і дітей, позбавлених батьківського піклування. У цих випадках дитина перебуває під опікою керівництва цього закладу.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3645024"/>
            <a:ext cx="7272808" cy="23042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1266" name="Picture 2" descr="C:\Users\Gigabyte\Desktop\загружено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764" y="3573016"/>
            <a:ext cx="4604492" cy="25785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7429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27201" y="1484785"/>
            <a:ext cx="5723468" cy="864095"/>
          </a:xfrm>
        </p:spPr>
        <p:txBody>
          <a:bodyPr>
            <a:normAutofit fontScale="90000"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 можна поновити батьківські права на дитину?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492896"/>
            <a:ext cx="6552728" cy="2767726"/>
          </a:xfrm>
        </p:spPr>
        <p:txBody>
          <a:bodyPr>
            <a:normAutofit/>
          </a:bodyPr>
          <a:lstStyle/>
          <a:p>
            <a:pPr algn="l"/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Поновлення в батьківських правах можлива за умови, що батьки змінили в кращий бік поведінку, спосіб життя, ставлення до виховання дітей. Мати або батько лише особисто  мають право звернутися до суду з позовом про поновлення батьківських прав. Суд може як задовольнити позов, так і відмовити. У разі відмови повторно можна звернутися до суду через 1 рік.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036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409929"/>
          </a:xfrm>
        </p:spPr>
        <p:txBody>
          <a:bodyPr>
            <a:noAutofit/>
          </a:bodyPr>
          <a:lstStyle/>
          <a:p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Важливо знати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2276872"/>
            <a:ext cx="6336704" cy="2983750"/>
          </a:xfrm>
        </p:spPr>
        <p:txBody>
          <a:bodyPr/>
          <a:lstStyle/>
          <a:p>
            <a:pPr algn="l"/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Поновлення батьківських прав неможливе, якщо на час розгляду справи дитина досягла повноліття, або була усиновлена.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Gigabyte\Desktop\загружен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723527"/>
            <a:ext cx="2914650" cy="15716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81690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Gigabyte\Desktop\img2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731040"/>
            <a:ext cx="7267524" cy="5445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24145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728191"/>
          </a:xfrm>
        </p:spPr>
        <p:txBody>
          <a:bodyPr/>
          <a:lstStyle/>
          <a:p>
            <a:r>
              <a:rPr lang="uk-UA" dirty="0" smtClean="0">
                <a:solidFill>
                  <a:srgbClr val="C00000"/>
                </a:solidFill>
              </a:rPr>
              <a:t>Важливо знати!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2132856"/>
            <a:ext cx="6696744" cy="3505944"/>
          </a:xfrm>
        </p:spPr>
        <p:txBody>
          <a:bodyPr>
            <a:normAutofit/>
          </a:bodyPr>
          <a:lstStyle/>
          <a:p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Якщо дитині виповнилося 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 років</a:t>
            </a: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вона може звернутися до суду щодо захисту своїх прав та інтересів.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Gigabyte\Desktop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645024"/>
            <a:ext cx="2619375" cy="17430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95172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27201" y="1484784"/>
            <a:ext cx="5723468" cy="2088232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Держава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дбає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захист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прав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намагається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позбавлені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батьківських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прав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обрели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сім'ю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Україні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Усиновлення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відзначають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30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вересня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Символічно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день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припадає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велике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християнське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свято-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Надії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Любові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вірять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татусі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обов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язково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знайдуться, і до останньої хвилини мають надію на зустріч з ними, бо без любові не було б життя на Землі.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C:\Users\Gigabyte\Desktop\8c35e5bf4a91436a874e5400f10ba40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788832"/>
            <a:ext cx="3240360" cy="179916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323623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132857"/>
            <a:ext cx="4462463" cy="144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41283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363</TotalTime>
  <Words>377</Words>
  <Application>Microsoft Office PowerPoint</Application>
  <PresentationFormat>Экран (4:3)</PresentationFormat>
  <Paragraphs>18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Кнопка</vt:lpstr>
      <vt:lpstr>Тема.</vt:lpstr>
      <vt:lpstr>Народження дитини у сім’ї – це значна подія і велика відповідальність. Батьки забов’язані піклуватися про здоров’я дитини, поважати її, створити умови для повноцінного розвитку, забезпечити отримання нею освіти тощо. </vt:lpstr>
      <vt:lpstr>Батьки мають рівні права і обов’язки щодо своїх дітей та їхнього виховання. Деякі батьки неналежно виконують свої батьківські обов’язки. Нехтують ними. У таких випадках здійснюється процедура позбавлення батьківських прав. </vt:lpstr>
      <vt:lpstr>Позбавлення батьківських прав – це крайній захід стосовно батьків, які не виконують своїх обов’язків щодо виховання неповнолітніх дітей. </vt:lpstr>
      <vt:lpstr>За яких умов можна позбавити недбайливих батьків прав на дитину?</vt:lpstr>
      <vt:lpstr>Презентация PowerPoint</vt:lpstr>
      <vt:lpstr>Презентация PowerPoint</vt:lpstr>
      <vt:lpstr>Презентация PowerPoint</vt:lpstr>
      <vt:lpstr>Презентация PowerPoint</vt:lpstr>
      <vt:lpstr>Передача дитини до прийомної сім’ї</vt:lpstr>
      <vt:lpstr>            Заклади для дітей-сиріт і дітей, позбавлених  батьківського піклування Також таких дітей можуть скерувати до закладів для дітей-сиріт і дітей, позбавлених батьківського піклування. У цих випадках дитина перебуває під опікою керівництва цього закладу.</vt:lpstr>
      <vt:lpstr>Чи можна поновити батьківські права на дитину?</vt:lpstr>
      <vt:lpstr>Важливо знати</vt:lpstr>
      <vt:lpstr>Презентация PowerPoint</vt:lpstr>
      <vt:lpstr>Важливо знати!</vt:lpstr>
      <vt:lpstr>Держава дбає про захист прав дитини і намагається щоб позбавлені батьківських прав діти обрели сім'ю. В Україні є День Усиновлення. Його відзначають 30 вересня. Символічно, що цей день припадає на велике християнське свято- Віри, Надії та Любові. Усі діти вірять, що їх мами і татусі обов’язково знайдуться, і до останньої хвилини мають надію на зустріч з ними, бо без любові не було б життя на Землі.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Тема.</dc:title>
  <dc:creator>Пользователь Gigabyte</dc:creator>
  <cp:lastModifiedBy>Пользователь Gigabyte</cp:lastModifiedBy>
  <cp:revision>24</cp:revision>
  <dcterms:created xsi:type="dcterms:W3CDTF">2023-01-20T14:40:41Z</dcterms:created>
  <dcterms:modified xsi:type="dcterms:W3CDTF">2023-01-24T18:01:57Z</dcterms:modified>
</cp:coreProperties>
</file>