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4" r:id="rId4"/>
    <p:sldId id="269" r:id="rId5"/>
    <p:sldId id="258" r:id="rId6"/>
    <p:sldId id="259" r:id="rId7"/>
    <p:sldId id="260" r:id="rId8"/>
    <p:sldId id="270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72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08011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Тема</a:t>
            </a:r>
            <a:r>
              <a:rPr lang="uk-UA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988840"/>
            <a:ext cx="7560840" cy="158417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Розлучення</a:t>
            </a:r>
            <a:r>
              <a:rPr lang="uk-UA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Право на майно. Аліменти.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79" y="2924944"/>
            <a:ext cx="5014842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99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720080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Асоціативний кущ «Сім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я»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700808"/>
            <a:ext cx="6400800" cy="38164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Gigabyte\Desktop\162431.00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698" y="1700808"/>
            <a:ext cx="6295900" cy="398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11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72008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Який настрій викликають у вас ці асоціації?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04864"/>
            <a:ext cx="6400800" cy="282433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344" y="2157543"/>
            <a:ext cx="4098864" cy="344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75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2232248"/>
          </a:xfrm>
        </p:spPr>
        <p:txBody>
          <a:bodyPr>
            <a:normAutofit/>
          </a:bodyPr>
          <a:lstStyle/>
          <a:p>
            <a:pPr algn="l"/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Іноді так трапляється у житті, що подальше спільне проживання та збереження шлюбу стає неможливим. </a:t>
            </a:r>
            <a:b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робити для того, щоб розірвати шлюб?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08732"/>
            <a:ext cx="6971612" cy="310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78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igabyte\Desktop\image1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71" y="1124744"/>
            <a:ext cx="889124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48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igabyte\Desktop\6-rozirvannya-shlyubu-v-raczsiukr-800x8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309" b="25071"/>
          <a:stretch/>
        </p:blipFill>
        <p:spPr bwMode="auto">
          <a:xfrm>
            <a:off x="96821" y="404664"/>
            <a:ext cx="8867667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96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igabyte\Desktop\42-poryadok-rozluchennya-bez-nayavnosti-spilnyh-ditejukr-800x8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 bwMode="auto">
          <a:xfrm>
            <a:off x="251520" y="147153"/>
            <a:ext cx="8784976" cy="632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08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44016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ви думаєте, навіщо подружжю, яке планує розлучитися,  надають випробувальний термін?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2680321"/>
          </a:xfrm>
        </p:spPr>
        <p:txBody>
          <a:bodyPr>
            <a:normAutofit/>
          </a:bodyPr>
          <a:lstStyle/>
          <a:p>
            <a:pPr algn="l"/>
            <a:r>
              <a:rPr lang="ru-RU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подружжя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мало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вирішити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непорозуміння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примиритися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залишитися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шлюбі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зберегти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сім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ю, або прийняти остаточне рішення про розлучення.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1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936103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 робити якщо один з подружжя проти розлучення?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352928" cy="38659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Gigabyte\Desktop\1-rozirvannya-shlyubu-v-sudovomu-poryadku-bez-ditejukr-800x4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 b="22491"/>
          <a:stretch/>
        </p:blipFill>
        <p:spPr bwMode="auto">
          <a:xfrm>
            <a:off x="467545" y="1700808"/>
            <a:ext cx="8136903" cy="457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8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936103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розірвати шлюб якщо подружжя має спільних неповнолітніх дітей?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12776"/>
            <a:ext cx="7632848" cy="42260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Gigabyte\Desktop\razvod-v-su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398374"/>
            <a:ext cx="8178268" cy="4804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5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igabyte\Desktop\20.-rozirvannya-shlyubu-ditm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95"/>
          <a:stretch/>
        </p:blipFill>
        <p:spPr bwMode="auto">
          <a:xfrm>
            <a:off x="995955" y="188640"/>
            <a:ext cx="7301119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09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304255"/>
          </a:xfrm>
        </p:spPr>
        <p:txBody>
          <a:bodyPr>
            <a:normAutofit/>
          </a:bodyPr>
          <a:lstStyle/>
          <a:p>
            <a:pPr algn="l"/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Суд  враховує інтереси неповнолітніх дітей і визначає, з ким вони будуть проживати. Також суд встановлює, яку участь у забезпеченні умов життя дітей братиме той з батьків, хто проживатиме окремо, та вказує розмір аліментів.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852936"/>
            <a:ext cx="7344816" cy="278586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4" name="Picture 4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85235"/>
            <a:ext cx="7776864" cy="30801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86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656183"/>
          </a:xfrm>
        </p:spPr>
        <p:txBody>
          <a:bodyPr>
            <a:normAutofit fontScale="90000"/>
          </a:bodyPr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 таке аліменти?</a:t>
            </a:r>
            <a:b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Аліменти </a:t>
            </a:r>
            <a:r>
              <a:rPr lang="uk-UA" sz="22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– </a:t>
            </a:r>
            <a:r>
              <a:rPr lang="uk-UA" sz="22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 виплата одним із батьків (який проживає окремо від дитини) грошової допомоги на утримання. Аліменти виплачують щомісяця. Крім того, батьки </a:t>
            </a:r>
            <a:r>
              <a:rPr lang="uk-UA" sz="22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забов</a:t>
            </a:r>
            <a:r>
              <a:rPr lang="ru-RU" sz="22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’</a:t>
            </a:r>
            <a:r>
              <a:rPr lang="uk-UA" sz="22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язані</a:t>
            </a:r>
            <a:r>
              <a:rPr lang="uk-UA" sz="22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брати участь у додаткових витратах на дитину.</a:t>
            </a:r>
            <a:r>
              <a:rPr lang="ru-RU" sz="22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420888"/>
            <a:ext cx="7416824" cy="34563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Gigabyte\Desktop\9.3.alimenti-dvoh-ditej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1" r="2359" b="16191"/>
          <a:stretch/>
        </p:blipFill>
        <p:spPr bwMode="auto">
          <a:xfrm>
            <a:off x="3222551" y="2481047"/>
            <a:ext cx="5093865" cy="3456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Gigabyte\Desktop\загружено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81047"/>
            <a:ext cx="2610991" cy="33962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99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656183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Майнові спори подружжя вирішуються лише в судовому порядку</a:t>
            </a:r>
            <a:b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Якщо чоловік і дружина мали різну заробітну плату або хтось з них зовсім не працював, права на майно залишаються рівними.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80928"/>
            <a:ext cx="7056784" cy="28578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Gigabyte\Desktop\загружено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0927"/>
            <a:ext cx="5688632" cy="31700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9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496944" cy="2088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Яке </a:t>
            </a:r>
            <a:r>
              <a:rPr lang="ru-RU" sz="27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майно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7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підлягає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розділу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7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розірванні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шлюбу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чинного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законодавства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таким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майном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вважається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майно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набуте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одним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подружжя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шлюбу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майно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набуте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чоловіком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дружиною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шлюбу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підставі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договору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дарування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майно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отримане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власність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порядку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спадкування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речі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індивідуального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користування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тому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коштовності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коли вони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придбані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рахунок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спільних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коштів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подружжя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Gigabyte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988517"/>
            <a:ext cx="3456384" cy="24466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39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512168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щороку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реєструють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середньому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300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шлюбів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ніж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половина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подружніх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пар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розлучаються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492896"/>
            <a:ext cx="7560840" cy="3024336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«Займи позицію»</a:t>
            </a:r>
          </a:p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 можна скоротити кількість розлучень в Україні, якщо зробити процедуру розірвання шлюбу більш складною, жорстокою та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матеріальнозатратною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29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2232248"/>
          </a:xfrm>
        </p:spPr>
        <p:txBody>
          <a:bodyPr>
            <a:normAutofit/>
          </a:bodyPr>
          <a:lstStyle/>
          <a:p>
            <a:pPr algn="l"/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Навряд чи така процедура призведе до скорочення кількості розлучень. Інша справа молодь має готуватися до укладання шлюбу, </a:t>
            </a:r>
            <a:r>
              <a:rPr lang="uk-UA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ятаючи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що це дуже відповідальний крок у житті.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80928"/>
            <a:ext cx="7056784" cy="30243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15512"/>
            <a:ext cx="4929716" cy="3089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82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Дякую за увагу!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57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672</TotalTime>
  <Words>229</Words>
  <Application>Microsoft Office PowerPoint</Application>
  <PresentationFormat>Экран (4:3)</PresentationFormat>
  <Paragraphs>18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Волна</vt:lpstr>
      <vt:lpstr>Тема. </vt:lpstr>
      <vt:lpstr>Асоціативний кущ «Сім’я»</vt:lpstr>
      <vt:lpstr>Який настрій викликають у вас ці асоціації?</vt:lpstr>
      <vt:lpstr>Іноді так трапляється у житті, що подальше спільне проживання та збереження шлюбу стає неможливим.  Що робити для того, щоб розірвати шлюб?</vt:lpstr>
      <vt:lpstr>Презентация PowerPoint</vt:lpstr>
      <vt:lpstr>Презентация PowerPoint</vt:lpstr>
      <vt:lpstr>Презентация PowerPoint</vt:lpstr>
      <vt:lpstr>Як ви думаєте, навіщо подружжю, яке планує розлучитися,  надають випробувальний термін?</vt:lpstr>
      <vt:lpstr>Що робити якщо один з подружжя проти розлучення?</vt:lpstr>
      <vt:lpstr>Як розірвати шлюб якщо подружжя має спільних неповнолітніх дітей?</vt:lpstr>
      <vt:lpstr>Презентация PowerPoint</vt:lpstr>
      <vt:lpstr>Суд  враховує інтереси неповнолітніх дітей і визначає, з ким вони будуть проживати. Також суд встановлює, яку участь у забезпеченні умов життя дітей братиме той з батьків, хто проживатиме окремо, та вказує розмір аліментів. </vt:lpstr>
      <vt:lpstr>  Що таке аліменти? Аліменти – це виплата одним із батьків (який проживає окремо від дитини) грошової допомоги на утримання. Аліменти виплачують щомісяця. Крім того, батьки забов’язані брати участь у додаткових витратах на дитину. </vt:lpstr>
      <vt:lpstr>Майнові спори подружжя вирішуються лише в судовому порядку Якщо чоловік і дружина мали різну заробітну плату або хтось з них зовсім не працював, права на майно залишаються рівними.</vt:lpstr>
      <vt:lpstr>         Яке майно не підлягає розділу при розірванні шлюбу?  Згідно чинного законодавства в Україні, таким майном вважається: 1) майно, набуте одним із подружжя до шлюбу; 2) майно, яке набуте чоловіком чи дружиною під час шлюбу на підставі договору дарування; 3) майно  отримане у власність у порядку спадкування; 4) речі індивідуального користування, в тому числі коштовності, навіть тоді, коли вони були придбані за рахунок спільних коштів подружжя; </vt:lpstr>
      <vt:lpstr>В Україні щороку реєструють в середньому 300 тисяч шлюбів, і більше ніж половина подружніх пар розлучаються.</vt:lpstr>
      <vt:lpstr>Навряд чи така процедура призведе до скорочення кількості розлучень. Інша справа молодь має готуватися до укладання шлюбу, пам’ятаючи, що це дуже відповідальний крок у житті.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</dc:title>
  <dc:creator>Пользователь Gigabyte</dc:creator>
  <cp:lastModifiedBy>Пользователь Gigabyte</cp:lastModifiedBy>
  <cp:revision>35</cp:revision>
  <dcterms:created xsi:type="dcterms:W3CDTF">2023-01-08T13:43:13Z</dcterms:created>
  <dcterms:modified xsi:type="dcterms:W3CDTF">2023-01-22T15:19:22Z</dcterms:modified>
</cp:coreProperties>
</file>