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300" r:id="rId7"/>
    <p:sldId id="301" r:id="rId8"/>
    <p:sldId id="262" r:id="rId9"/>
    <p:sldId id="30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69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3" r:id="rId29"/>
    <p:sldId id="281" r:id="rId30"/>
    <p:sldId id="282" r:id="rId31"/>
    <p:sldId id="288" r:id="rId32"/>
    <p:sldId id="284" r:id="rId33"/>
    <p:sldId id="285" r:id="rId34"/>
    <p:sldId id="286" r:id="rId35"/>
    <p:sldId id="287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7" r:id="rId44"/>
    <p:sldId id="296" r:id="rId45"/>
    <p:sldId id="304" r:id="rId46"/>
    <p:sldId id="299" r:id="rId4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DD653"/>
    <a:srgbClr val="BE6F2F"/>
    <a:srgbClr val="13545A"/>
    <a:srgbClr val="8EBD8F"/>
    <a:srgbClr val="0F7172"/>
    <a:srgbClr val="1E2A5A"/>
    <a:srgbClr val="A0C23A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F6C19-813C-4152-BE39-DF52F02E8391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03EC9-58B9-448F-91B9-BA9B55C450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2A890-B38B-4B38-8645-44E84E29339C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D24E3-6808-40E9-8832-AC2A6E3164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A9A60-14A2-4244-BCCA-A072331FF5CB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13ADB-D3C8-4CE6-B57F-5ECA093F7C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627F6-9B1C-4DC1-A4D3-FBECECBC0798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3AF9B-3029-420B-8A2F-5B02F2177D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356DC-94E0-4E49-ACE2-C622F5137D08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11D5B-7614-40E9-8180-33EA9067FA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B9D84-FB19-4D95-AF8D-342EC9A748FB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55727-26BD-41AE-8E9C-C408CA3B2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57B09-2519-415B-BCA0-100296FCBED9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3D16E-1AF7-4A1B-8497-1CAE4EA79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83028-D60D-47DE-9914-4E8A24463A74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A9327-331F-4D72-BD3E-3A5C9FF93F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69B60-B378-4807-B728-A272323456D4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2B8E0-A239-4CA8-B2EE-C86185106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233A5-E1E2-4CA5-9BE2-1F955E8662F9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9192F-7C38-41D1-AB6E-E4F7F83F9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470C6-1EE1-431C-A389-793B27653751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5EFB3-329B-4270-9EE1-1AB2F83BE4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F1211D-05A3-41F5-97A1-4EF833F78241}" type="datetimeFigureOut">
              <a:rPr lang="en-US"/>
              <a:pPr>
                <a:defRPr/>
              </a:pPr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492351-6A06-4647-BF76-C8CB5F574C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687388" y="2544763"/>
            <a:ext cx="7991475" cy="2690812"/>
          </a:xfrm>
          <a:noFill/>
          <a:ln>
            <a:solidFill>
              <a:schemeClr val="bg2"/>
            </a:solidFill>
          </a:ln>
        </p:spPr>
        <p:txBody>
          <a:bodyPr/>
          <a:lstStyle/>
          <a:p>
            <a:r>
              <a:rPr lang="ru-RU" sz="4800" b="1" dirty="0" err="1" smtClean="0">
                <a:latin typeface="Times New Roman" pitchFamily="18" charset="0"/>
              </a:rPr>
              <a:t>Основи</a:t>
            </a:r>
            <a:r>
              <a:rPr lang="ru-RU" sz="4800" b="1" dirty="0" smtClean="0">
                <a:latin typeface="Times New Roman" pitchFamily="18" charset="0"/>
              </a:rPr>
              <a:t> трудового права та </a:t>
            </a:r>
            <a:r>
              <a:rPr lang="ru-RU" sz="4800" b="1" dirty="0" err="1" smtClean="0">
                <a:latin typeface="Times New Roman" pitchFamily="18" charset="0"/>
              </a:rPr>
              <a:t>правов</a:t>
            </a:r>
            <a:r>
              <a:rPr lang="uk-UA" sz="4800" b="1" dirty="0" smtClean="0">
                <a:latin typeface="Times New Roman" pitchFamily="18" charset="0"/>
              </a:rPr>
              <a:t>і</a:t>
            </a:r>
            <a:r>
              <a:rPr lang="ru-RU" sz="4800" b="1" dirty="0" smtClean="0">
                <a:latin typeface="Times New Roman" pitchFamily="18" charset="0"/>
              </a:rPr>
              <a:t> </a:t>
            </a:r>
            <a:r>
              <a:rPr lang="ru-RU" sz="4800" b="1" dirty="0" err="1" smtClean="0">
                <a:latin typeface="Times New Roman" pitchFamily="18" charset="0"/>
              </a:rPr>
              <a:t>основи</a:t>
            </a:r>
            <a:r>
              <a:rPr lang="uk-UA" sz="4800" b="1" dirty="0" smtClean="0">
                <a:latin typeface="Times New Roman" pitchFamily="18" charset="0"/>
              </a:rPr>
              <a:t> соціального захисту населення</a:t>
            </a:r>
            <a:endParaRPr lang="en-US" sz="4800" b="1" dirty="0" smtClean="0">
              <a:latin typeface="Times New Roman" pitchFamily="18" charset="0"/>
            </a:endParaRPr>
          </a:p>
          <a:p>
            <a:endParaRPr lang="en-US" sz="4800" b="1" dirty="0" smtClean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4645025"/>
            <a:ext cx="366712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4962" y="4497388"/>
            <a:ext cx="3487738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561975" y="982663"/>
            <a:ext cx="7886700" cy="1325562"/>
          </a:xfrm>
        </p:spPr>
        <p:txBody>
          <a:bodyPr/>
          <a:lstStyle/>
          <a:p>
            <a:pPr algn="ctr"/>
            <a:r>
              <a:rPr lang="uk-UA" sz="6600" b="1" u="sng" smtClean="0">
                <a:cs typeface="Times New Roman" pitchFamily="18" charset="0"/>
              </a:rPr>
              <a:t>План   заняття</a:t>
            </a:r>
            <a:endParaRPr lang="ru-RU" sz="6600" b="1" u="sng" smtClean="0">
              <a:cs typeface="Times New Roman" pitchFamily="18" charset="0"/>
            </a:endParaRPr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xfrm>
            <a:off x="709613" y="2309813"/>
            <a:ext cx="8129587" cy="3436937"/>
          </a:xfrm>
          <a:noFill/>
        </p:spPr>
        <p:txBody>
          <a:bodyPr/>
          <a:lstStyle/>
          <a:p>
            <a:pPr marL="457200" indent="-457200">
              <a:buFontTx/>
              <a:buNone/>
            </a:pP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</a:rPr>
              <a:t>Предмет, методи, джерела та суб’єкти трудового права.</a:t>
            </a:r>
            <a:endParaRPr lang="ru-RU" sz="2400" b="1" smtClean="0">
              <a:solidFill>
                <a:srgbClr val="BE6F2F"/>
              </a:solidFill>
              <a:latin typeface="Times New Roman" pitchFamily="18" charset="0"/>
            </a:endParaRPr>
          </a:p>
          <a:p>
            <a:pPr marL="457200" indent="-457200">
              <a:buFontTx/>
              <a:buNone/>
            </a:pP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</a:rPr>
              <a:t>2.Колективний договір.</a:t>
            </a:r>
            <a:endParaRPr lang="ru-RU" sz="2400" b="1" smtClean="0">
              <a:solidFill>
                <a:srgbClr val="BE6F2F"/>
              </a:solidFill>
              <a:latin typeface="Times New Roman" pitchFamily="18" charset="0"/>
            </a:endParaRPr>
          </a:p>
          <a:p>
            <a:pPr marL="457200" indent="-457200">
              <a:buFontTx/>
              <a:buNone/>
            </a:pP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</a:rPr>
              <a:t>3.Трудовий договір, його сторони, зміст.</a:t>
            </a:r>
            <a:endParaRPr lang="ru-RU" sz="2400" b="1" smtClean="0">
              <a:solidFill>
                <a:srgbClr val="BE6F2F"/>
              </a:solidFill>
              <a:latin typeface="Times New Roman" pitchFamily="18" charset="0"/>
            </a:endParaRPr>
          </a:p>
          <a:p>
            <a:pPr marL="457200" indent="-457200">
              <a:buFontTx/>
              <a:buNone/>
            </a:pP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</a:rPr>
              <a:t>4.Порядок прийняття на роботу та порядок припинення трудового договору.</a:t>
            </a:r>
            <a:endParaRPr lang="ru-RU" sz="2400" b="1" smtClean="0">
              <a:solidFill>
                <a:srgbClr val="BE6F2F"/>
              </a:solidFill>
              <a:latin typeface="Times New Roman" pitchFamily="18" charset="0"/>
            </a:endParaRPr>
          </a:p>
          <a:p>
            <a:pPr marL="457200" indent="-457200">
              <a:buFontTx/>
              <a:buNone/>
            </a:pP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</a:rPr>
              <a:t>5.Робочий час та час відпочинку.</a:t>
            </a:r>
            <a:endParaRPr lang="ru-RU" sz="2400" b="1" smtClean="0">
              <a:solidFill>
                <a:srgbClr val="BE6F2F"/>
              </a:solidFill>
              <a:latin typeface="Times New Roman" pitchFamily="18" charset="0"/>
            </a:endParaRPr>
          </a:p>
          <a:p>
            <a:pPr marL="457200" indent="-457200">
              <a:buFontTx/>
              <a:buNone/>
            </a:pPr>
            <a:r>
              <a:rPr lang="uk-UA" sz="2400" b="1" smtClean="0">
                <a:solidFill>
                  <a:srgbClr val="BE6F2F"/>
                </a:solidFill>
                <a:latin typeface="Times New Roman" pitchFamily="18" charset="0"/>
              </a:rPr>
              <a:t>6.Право соціального захисту та соціального забезпечення в Україні. </a:t>
            </a:r>
            <a:endParaRPr lang="ru-RU" sz="2400" b="1" smtClean="0">
              <a:solidFill>
                <a:srgbClr val="BE6F2F"/>
              </a:solidFill>
              <a:latin typeface="Times New Roman" pitchFamily="18" charset="0"/>
            </a:endParaRPr>
          </a:p>
          <a:p>
            <a:pPr marL="457200" indent="-457200">
              <a:buFont typeface="Arial" charset="0"/>
              <a:buAutoNum type="arabicPeriod"/>
            </a:pPr>
            <a:endParaRPr lang="ru-RU" sz="2400" b="1" smtClean="0">
              <a:solidFill>
                <a:srgbClr val="BE6F2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481013" y="271463"/>
            <a:ext cx="7886700" cy="1325562"/>
          </a:xfrm>
        </p:spPr>
        <p:txBody>
          <a:bodyPr/>
          <a:lstStyle/>
          <a:p>
            <a:pPr algn="ctr"/>
            <a: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u="sng" smtClean="0">
                <a:latin typeface="Times New Roman" pitchFamily="18" charset="0"/>
                <a:cs typeface="Times New Roman" pitchFamily="18" charset="0"/>
              </a:rPr>
              <a:t>МЕТА ЗАНЯТТЯ:</a:t>
            </a:r>
            <a:r>
              <a:rPr lang="en-US" sz="5400" b="1" u="sng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b="1" u="sng" smtClean="0">
                <a:latin typeface="Times New Roman" pitchFamily="18" charset="0"/>
                <a:cs typeface="Times New Roman" pitchFamily="18" charset="0"/>
              </a:rPr>
            </a:br>
            <a:r>
              <a:rPr lang="en-US" sz="5400" b="1" u="sng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b="1" u="sng" smtClean="0">
                <a:latin typeface="Times New Roman" pitchFamily="18" charset="0"/>
                <a:cs typeface="Times New Roman" pitchFamily="18" charset="0"/>
              </a:rPr>
            </a:br>
            <a:endParaRPr lang="ru-RU" sz="5400" b="1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uk-UA" sz="3200" b="1" dirty="0" smtClean="0">
              <a:solidFill>
                <a:srgbClr val="BE6F2F"/>
              </a:solidFill>
              <a:cs typeface="Times New Roman" pitchFamily="18" charset="0"/>
            </a:endParaRPr>
          </a:p>
          <a:p>
            <a:pPr algn="ctr"/>
            <a:endParaRPr lang="uk-UA" sz="3200" b="1" dirty="0" smtClean="0">
              <a:solidFill>
                <a:srgbClr val="BE6F2F"/>
              </a:solidFill>
              <a:cs typeface="Times New Roman" pitchFamily="18" charset="0"/>
            </a:endParaRPr>
          </a:p>
          <a:p>
            <a:pPr algn="just">
              <a:buFont typeface="Arial" charset="0"/>
              <a:buNone/>
            </a:pPr>
            <a:r>
              <a:rPr lang="uk-UA" sz="3200" b="1" dirty="0" smtClean="0">
                <a:solidFill>
                  <a:srgbClr val="BE6F2F"/>
                </a:solidFill>
                <a:cs typeface="Times New Roman" pitchFamily="18" charset="0"/>
              </a:rPr>
              <a:t>  Засвоєння </a:t>
            </a:r>
            <a:r>
              <a:rPr lang="uk-UA" sz="3200" b="1" dirty="0" smtClean="0">
                <a:solidFill>
                  <a:srgbClr val="BE6F2F"/>
                </a:solidFill>
                <a:cs typeface="Times New Roman" pitchFamily="18" charset="0"/>
              </a:rPr>
              <a:t>положень  кодексу законів про працю України стосовно укладання, зміни та припинення трудових відносин.  Ознайомлення з правовими  засадами  соціального захисту  населення України.</a:t>
            </a:r>
            <a:endParaRPr lang="ru-RU" sz="3200" b="1" dirty="0" smtClean="0">
              <a:solidFill>
                <a:srgbClr val="BE6F2F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xfrm>
            <a:off x="923925" y="1182688"/>
            <a:ext cx="7874000" cy="1152525"/>
          </a:xfrm>
          <a:noFill/>
        </p:spPr>
        <p:txBody>
          <a:bodyPr/>
          <a:lstStyle/>
          <a:p>
            <a:pPr algn="ctr"/>
            <a:r>
              <a:rPr lang="uk-UA" sz="3600" b="1" u="sng" smtClean="0">
                <a:cs typeface="Times New Roman" pitchFamily="18" charset="0"/>
              </a:rPr>
              <a:t>АКТУАЛЬНІСТЬ ТЕМИ</a:t>
            </a:r>
            <a:r>
              <a:rPr lang="uk-UA" sz="3600" b="1" smtClean="0">
                <a:solidFill>
                  <a:srgbClr val="BE6F2F"/>
                </a:solidFill>
                <a:cs typeface="Times New Roman" pitchFamily="18" charset="0"/>
              </a:rPr>
              <a:t>:</a:t>
            </a:r>
            <a:r>
              <a:rPr lang="uk-UA" sz="3600" b="1" smtClean="0">
                <a:cs typeface="Times New Roman" pitchFamily="18" charset="0"/>
              </a:rPr>
              <a:t/>
            </a:r>
            <a:br>
              <a:rPr lang="uk-UA" sz="3600" b="1" smtClean="0">
                <a:cs typeface="Times New Roman" pitchFamily="18" charset="0"/>
              </a:rPr>
            </a:br>
            <a:endParaRPr lang="ru-RU" sz="3600" b="1" smtClean="0">
              <a:cs typeface="Times New Roman" pitchFamily="18" charset="0"/>
            </a:endParaRPr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xfrm>
            <a:off x="790575" y="2484438"/>
            <a:ext cx="7886700" cy="3262312"/>
          </a:xfrm>
          <a:noFill/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sz="3600" b="1" smtClean="0">
                <a:solidFill>
                  <a:srgbClr val="BE6F2F"/>
                </a:solidFill>
                <a:cs typeface="Times New Roman" pitchFamily="18" charset="0"/>
              </a:rPr>
              <a:t>право на працю та право на соціальний захист - це основні соціально-економічні права, від яких залежить рівень життя та добробут громадян України.</a:t>
            </a:r>
            <a:endParaRPr lang="ru-RU" sz="3600" b="1" smtClean="0">
              <a:solidFill>
                <a:srgbClr val="BE6F2F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652838"/>
          </a:xfrm>
          <a:solidFill>
            <a:srgbClr val="FDD653"/>
          </a:solidFill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sz="3600" b="1" u="sng" dirty="0" smtClean="0">
                <a:latin typeface="Times New Roman" pitchFamily="18" charset="0"/>
              </a:rPr>
              <a:t>Трудове право України</a:t>
            </a:r>
            <a:r>
              <a:rPr lang="ru-RU" sz="3600" b="1" u="sng" dirty="0" smtClean="0">
                <a:latin typeface="Times New Roman" pitchFamily="18" charset="0"/>
              </a:rPr>
              <a:t> </a:t>
            </a:r>
            <a:r>
              <a:rPr lang="ru-RU" sz="3600" b="1" dirty="0" smtClean="0">
                <a:latin typeface="Times New Roman" pitchFamily="18" charset="0"/>
              </a:rPr>
              <a:t>–</a:t>
            </a:r>
            <a:r>
              <a:rPr lang="ru-RU" sz="36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br>
              <a:rPr lang="ru-RU" sz="36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самостійна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галузь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права,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регулює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працівником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власником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уповноваженим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ним органом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іншою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фізичною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особою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приводу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припинення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трудових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правовідносин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встановлює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права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обов’язки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 галузі праці та відповідальність за їх порушення</a:t>
            </a:r>
            <a:endParaRPr lang="ru-RU" b="1" dirty="0" smtClean="0">
              <a:solidFill>
                <a:srgbClr val="BE6F2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>
          <a:xfrm>
            <a:off x="547688" y="1839913"/>
            <a:ext cx="7886700" cy="3544887"/>
          </a:xfrm>
          <a:solidFill>
            <a:srgbClr val="FDD653"/>
          </a:solidFill>
        </p:spPr>
        <p:txBody>
          <a:bodyPr/>
          <a:lstStyle/>
          <a:p>
            <a:pPr algn="just">
              <a:buNone/>
            </a:pPr>
            <a:r>
              <a:rPr lang="uk-UA" b="1" dirty="0" smtClean="0">
                <a:latin typeface="Times New Roman" pitchFamily="18" charset="0"/>
              </a:rPr>
              <a:t>  	Предмет </a:t>
            </a:r>
            <a:r>
              <a:rPr lang="uk-UA" b="1" dirty="0" smtClean="0">
                <a:latin typeface="Times New Roman" pitchFamily="18" charset="0"/>
              </a:rPr>
              <a:t>трудового права</a:t>
            </a:r>
            <a:r>
              <a:rPr lang="uk-UA" dirty="0" smtClean="0">
                <a:latin typeface="Times New Roman" pitchFamily="18" charset="0"/>
              </a:rPr>
              <a:t> — </a:t>
            </a:r>
            <a:r>
              <a:rPr lang="uk-UA" dirty="0" smtClean="0">
                <a:solidFill>
                  <a:srgbClr val="BE6F2F"/>
                </a:solidFill>
                <a:latin typeface="Times New Roman" pitchFamily="18" charset="0"/>
              </a:rPr>
              <a:t>це основа, база, з огляду на яку постає потреба з'ясувати взаємозв'язок працівників з роботодавцями з приводу праці, причому не всякої праці, а тільки тієї, що пов'язана з її суспільною організацією або випливає з неї, створюючи відповідний комплекс, де </a:t>
            </a:r>
            <a:r>
              <a:rPr lang="uk-UA" dirty="0" smtClean="0">
                <a:solidFill>
                  <a:srgbClr val="BE6F2F"/>
                </a:solidFill>
                <a:latin typeface="Times New Roman" pitchFamily="18" charset="0"/>
              </a:rPr>
              <a:t>трудові </a:t>
            </a:r>
            <a:r>
              <a:rPr lang="uk-UA" dirty="0" smtClean="0">
                <a:solidFill>
                  <a:srgbClr val="BE6F2F"/>
                </a:solidFill>
                <a:latin typeface="Times New Roman" pitchFamily="18" charset="0"/>
              </a:rPr>
              <a:t>відносини є головними</a:t>
            </a:r>
            <a:r>
              <a:rPr lang="uk-UA" dirty="0" smtClean="0">
                <a:latin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>
          <a:xfrm>
            <a:off x="633413" y="1595438"/>
            <a:ext cx="7886700" cy="841375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uk-UA" sz="3600" b="1" dirty="0" smtClean="0">
                <a:latin typeface="Times New Roman" pitchFamily="18" charset="0"/>
              </a:rPr>
              <a:t>Суб'єкти трудового права</a:t>
            </a:r>
            <a:endParaRPr lang="ru-RU" sz="3600" dirty="0" smtClean="0">
              <a:latin typeface="Times New Roman" pitchFamily="18" charset="0"/>
            </a:endParaRPr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>
          <a:xfrm>
            <a:off x="830263" y="3006725"/>
            <a:ext cx="7886700" cy="2617788"/>
          </a:xfrm>
          <a:solidFill>
            <a:srgbClr val="FDD653"/>
          </a:solidFill>
        </p:spPr>
        <p:txBody>
          <a:bodyPr/>
          <a:lstStyle/>
          <a:p>
            <a:pPr defTabSz="806450"/>
            <a:r>
              <a:rPr lang="uk-UA" b="1" smtClean="0">
                <a:solidFill>
                  <a:srgbClr val="BE6F2F"/>
                </a:solidFill>
                <a:latin typeface="Times New Roman" pitchFamily="18" charset="0"/>
              </a:rPr>
              <a:t>Працівники;</a:t>
            </a:r>
          </a:p>
          <a:p>
            <a:pPr defTabSz="806450"/>
            <a:r>
              <a:rPr lang="ru-RU" b="1" smtClean="0">
                <a:solidFill>
                  <a:srgbClr val="BE6F2F"/>
                </a:solidFill>
                <a:latin typeface="Times New Roman" pitchFamily="18" charset="0"/>
              </a:rPr>
              <a:t>Власник або уповноважений ним орган</a:t>
            </a:r>
            <a:r>
              <a:rPr lang="ru-RU" smtClean="0">
                <a:solidFill>
                  <a:srgbClr val="BE6F2F"/>
                </a:solidFill>
                <a:latin typeface="Times New Roman" pitchFamily="18" charset="0"/>
              </a:rPr>
              <a:t>;</a:t>
            </a:r>
          </a:p>
          <a:p>
            <a:pPr defTabSz="806450"/>
            <a:r>
              <a:rPr lang="ru-RU" b="1" smtClean="0">
                <a:solidFill>
                  <a:srgbClr val="BE6F2F"/>
                </a:solidFill>
                <a:latin typeface="Times New Roman" pitchFamily="18" charset="0"/>
              </a:rPr>
              <a:t>Трудовий колектив</a:t>
            </a:r>
            <a:r>
              <a:rPr lang="ru-RU" smtClean="0">
                <a:solidFill>
                  <a:srgbClr val="BE6F2F"/>
                </a:solidFill>
                <a:latin typeface="Times New Roman" pitchFamily="18" charset="0"/>
              </a:rPr>
              <a:t>;</a:t>
            </a:r>
          </a:p>
          <a:p>
            <a:pPr defTabSz="806450"/>
            <a:r>
              <a:rPr lang="ru-RU" b="1" smtClean="0">
                <a:solidFill>
                  <a:srgbClr val="BE6F2F"/>
                </a:solidFill>
                <a:latin typeface="Times New Roman" pitchFamily="18" charset="0"/>
              </a:rPr>
              <a:t>Профспілки.</a:t>
            </a:r>
            <a:r>
              <a:rPr lang="ru-RU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641350" y="1384300"/>
            <a:ext cx="8115300" cy="1344613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ru-RU" sz="3600" b="1" dirty="0" smtClean="0">
                <a:cs typeface="Times New Roman" pitchFamily="18" charset="0"/>
              </a:rPr>
              <a:t/>
            </a:r>
            <a:br>
              <a:rPr lang="ru-RU" sz="3600" b="1" dirty="0" smtClean="0">
                <a:cs typeface="Times New Roman" pitchFamily="18" charset="0"/>
              </a:rPr>
            </a:b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джерела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трудового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xfrm>
            <a:off x="561975" y="2659063"/>
            <a:ext cx="8183563" cy="3694112"/>
          </a:xfrm>
          <a:solidFill>
            <a:srgbClr val="FDD653"/>
          </a:solidFill>
        </p:spPr>
        <p:txBody>
          <a:bodyPr/>
          <a:lstStyle/>
          <a:p>
            <a:pPr marL="381000" indent="-381000">
              <a:lnSpc>
                <a:spcPct val="100000"/>
              </a:lnSpc>
              <a:spcBef>
                <a:spcPts val="0"/>
              </a:spcBef>
            </a:pPr>
            <a:r>
              <a:rPr lang="ru-RU" sz="1200" dirty="0" smtClean="0">
                <a:solidFill>
                  <a:srgbClr val="BE6F2F"/>
                </a:solidFill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rgbClr val="BE6F2F"/>
                </a:solidFill>
                <a:cs typeface="Times New Roman" pitchFamily="18" charset="0"/>
              </a:rPr>
            </a:br>
            <a:r>
              <a:rPr lang="ru-RU" sz="1200" dirty="0" smtClean="0">
                <a:solidFill>
                  <a:srgbClr val="BE6F2F"/>
                </a:solidFill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rgbClr val="BE6F2F"/>
                </a:solidFill>
                <a:cs typeface="Times New Roman" pitchFamily="18" charset="0"/>
              </a:rPr>
              <a:t>-</a:t>
            </a:r>
            <a:r>
              <a:rPr lang="uk-UA" sz="1800" b="1" dirty="0" smtClean="0"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Конституція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 Кодекс законів про працю України ;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Закони України  (</a:t>
            </a:r>
            <a:r>
              <a:rPr lang="uk-UA" sz="2400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“Про</a:t>
            </a: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оплату </a:t>
            </a:r>
            <a:r>
              <a:rPr lang="uk-UA" sz="2400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праці”</a:t>
            </a: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від 24.03.95 р., </a:t>
            </a:r>
            <a:r>
              <a:rPr lang="uk-UA" sz="2400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“Про</a:t>
            </a: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охорону </a:t>
            </a:r>
            <a:r>
              <a:rPr lang="uk-UA" sz="2400" b="1" dirty="0" err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праці”</a:t>
            </a: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від 14.10.92 р.,  та ін.);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постанови Кабінету Міністрів України;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нормативно-правові акти міністерств та відомств; 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локальні акти, що діють в межах підприємства (накази директора підприємства,   </a:t>
            </a:r>
            <a:r>
              <a:rPr lang="en-US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внутрішній трудовий розпорядок, посадова інструкція та ін.).</a:t>
            </a:r>
            <a: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BE6F2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 algn="just">
              <a:buNone/>
            </a:pPr>
            <a:r>
              <a:rPr lang="ru-RU" sz="3600" b="1" dirty="0" smtClean="0">
                <a:latin typeface="Times New Roman" pitchFamily="18" charset="0"/>
              </a:rPr>
              <a:t>	</a:t>
            </a:r>
            <a:r>
              <a:rPr lang="ru-RU" sz="3600" b="1" dirty="0" err="1" smtClean="0">
                <a:latin typeface="Times New Roman" pitchFamily="18" charset="0"/>
              </a:rPr>
              <a:t>Колективний</a:t>
            </a:r>
            <a:r>
              <a:rPr lang="ru-RU" sz="3600" b="1" dirty="0" smtClean="0">
                <a:latin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</a:rPr>
              <a:t>договір</a:t>
            </a:r>
            <a:r>
              <a:rPr lang="ru-RU" dirty="0" smtClean="0">
                <a:latin typeface="Times New Roman" pitchFamily="18" charset="0"/>
              </a:rPr>
              <a:t> —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це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письмова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нормативна угода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між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власником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або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вповноваженим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ним органом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трудовим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колективом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,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від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імені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якого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виступає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профспілковий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комітет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чи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інший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уповноважений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трудовим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колективом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орган.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Цією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угодою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визначаються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взаємні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зо-бов’язання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сторін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у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галузі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трудових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і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соціально-економічних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відносин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2532" name="Рисунок 5" descr="http://svatovo.ws/pic/news/big_16_201343422ca95a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xfrm>
            <a:off x="788988" y="1435100"/>
            <a:ext cx="7886700" cy="4849813"/>
          </a:xfrm>
          <a:solidFill>
            <a:srgbClr val="FDD653"/>
          </a:solidFill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sz="4000" b="1" u="sng" smtClean="0">
                <a:latin typeface="Times New Roman" pitchFamily="18" charset="0"/>
              </a:rPr>
              <a:t>Трудовий договір </a:t>
            </a:r>
            <a:r>
              <a:rPr lang="uk-UA" sz="4000" smtClean="0">
                <a:latin typeface="Times New Roman" pitchFamily="18" charset="0"/>
              </a:rPr>
              <a:t>–</a:t>
            </a:r>
          </a:p>
          <a:p>
            <a:pPr algn="ctr">
              <a:buFont typeface="Arial" charset="0"/>
              <a:buNone/>
            </a:pPr>
            <a:r>
              <a:rPr lang="uk-UA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uk-UA" b="1" smtClean="0">
                <a:solidFill>
                  <a:srgbClr val="BE6F2F"/>
                </a:solidFill>
                <a:latin typeface="Times New Roman" pitchFamily="18" charset="0"/>
              </a:rPr>
              <a:t>це угода між працівником і власником підприємства, установи, організації або уповноваженим ним органом, за якою працівник зобов’язується виконувати роботу, визначену цією угодою, з дотриманням правил внутрішнього розпорядку, а власник або уповноважений ним орган  зобов'язуються виплачувати працівникові заробітну плату та забезпечувати умови праці, необхідні для виконання роботи.</a:t>
            </a:r>
            <a:r>
              <a:rPr lang="ru-RU" b="1" smtClean="0">
                <a:solidFill>
                  <a:srgbClr val="BE6F2F"/>
                </a:solidFill>
                <a:latin typeface="Times New Roman" pitchFamily="18" charset="0"/>
              </a:rPr>
              <a:t/>
            </a:r>
            <a:br>
              <a:rPr lang="ru-RU" b="1" smtClean="0">
                <a:solidFill>
                  <a:srgbClr val="BE6F2F"/>
                </a:solidFill>
                <a:latin typeface="Times New Roman" pitchFamily="18" charset="0"/>
              </a:rPr>
            </a:br>
            <a:endParaRPr lang="ru-RU" b="1" smtClean="0">
              <a:solidFill>
                <a:srgbClr val="BE6F2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0" y="1360488"/>
            <a:ext cx="9144000" cy="5497512"/>
          </a:xfrm>
          <a:solidFill>
            <a:srgbClr val="FDD653"/>
          </a:solidFill>
        </p:spPr>
        <p:txBody>
          <a:bodyPr/>
          <a:lstStyle/>
          <a:p>
            <a:endParaRPr lang="ru-RU" smtClean="0"/>
          </a:p>
        </p:txBody>
      </p:sp>
      <p:pic>
        <p:nvPicPr>
          <p:cNvPr id="24580" name="Рисунок 9" descr="http://svitppt.com.ua/images/23/22477/770/img17.jp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04813" y="1489075"/>
            <a:ext cx="8320087" cy="5051425"/>
          </a:xfrm>
          <a:solidFill>
            <a:srgbClr val="FDD653"/>
          </a:solidFill>
          <a:ln>
            <a:solidFill>
              <a:schemeClr val="bg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0" y="1414463"/>
            <a:ext cx="9144000" cy="5443537"/>
          </a:xfrm>
          <a:solidFill>
            <a:srgbClr val="FDD653"/>
          </a:solidFill>
        </p:spPr>
        <p:txBody>
          <a:bodyPr/>
          <a:lstStyle/>
          <a:p>
            <a:endParaRPr lang="ru-RU" smtClean="0"/>
          </a:p>
        </p:txBody>
      </p:sp>
      <p:pic>
        <p:nvPicPr>
          <p:cNvPr id="25604" name="Рисунок 13" descr="http://svitppt.com.ua/images/23/22477/960/img15.jp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9100" y="1609725"/>
            <a:ext cx="8223250" cy="50371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628650" y="338138"/>
            <a:ext cx="7886700" cy="989012"/>
          </a:xfrm>
        </p:spPr>
        <p:txBody>
          <a:bodyPr/>
          <a:lstStyle/>
          <a:p>
            <a:endParaRPr lang="ru-RU" i="1" smtClean="0"/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466725" y="1301750"/>
            <a:ext cx="8154988" cy="5199063"/>
          </a:xfrm>
          <a:solidFill>
            <a:srgbClr val="FDD653"/>
          </a:solidFill>
        </p:spPr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ru-RU" sz="2400" b="1" u="sng" dirty="0" err="1" smtClean="0"/>
              <a:t>Ситуація</a:t>
            </a:r>
            <a:r>
              <a:rPr lang="ru-RU" sz="2400" b="1" u="sng" dirty="0" smtClean="0"/>
              <a:t> 1. </a:t>
            </a:r>
            <a:endParaRPr lang="ru-RU" sz="2400" b="1" u="sng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b="1" dirty="0" err="1" smtClean="0"/>
              <a:t>Громадянин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Єгоров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прийшов</a:t>
            </a:r>
            <a:r>
              <a:rPr lang="ru-RU" sz="2400" b="1" dirty="0" smtClean="0"/>
              <a:t> </a:t>
            </a:r>
            <a:r>
              <a:rPr lang="uk-UA" sz="2400" b="1" dirty="0" smtClean="0"/>
              <a:t>праце</a:t>
            </a:r>
            <a:r>
              <a:rPr lang="ru-RU" sz="2400" b="1" dirty="0" err="1" smtClean="0"/>
              <a:t>влаштовуватись</a:t>
            </a:r>
            <a:r>
              <a:rPr lang="ru-RU" sz="2400" b="1" dirty="0" smtClean="0"/>
              <a:t> на </a:t>
            </a:r>
            <a:r>
              <a:rPr lang="ru-RU" sz="2400" b="1" dirty="0" err="1" smtClean="0"/>
              <a:t>підприємство</a:t>
            </a:r>
            <a:r>
              <a:rPr lang="ru-RU" sz="2400" b="1" dirty="0" smtClean="0"/>
              <a:t> за </a:t>
            </a:r>
            <a:r>
              <a:rPr lang="ru-RU" sz="2400" b="1" dirty="0" err="1" smtClean="0"/>
              <a:t>спеціальністю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електрик</a:t>
            </a:r>
            <a:r>
              <a:rPr lang="ru-RU" sz="2400" b="1" dirty="0" smtClean="0"/>
              <a:t>. В </a:t>
            </a:r>
            <a:r>
              <a:rPr lang="ru-RU" sz="2400" b="1" dirty="0" err="1" smtClean="0"/>
              <a:t>відділі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кадрів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нього</a:t>
            </a:r>
            <a:r>
              <a:rPr lang="ru-RU" sz="2400" b="1" dirty="0" smtClean="0"/>
              <a:t>  запросили </a:t>
            </a:r>
            <a:r>
              <a:rPr lang="ru-RU" sz="2400" b="1" dirty="0" err="1" smtClean="0"/>
              <a:t>надати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наступні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документи</a:t>
            </a:r>
            <a:r>
              <a:rPr lang="ru-RU" sz="2400" b="1" dirty="0" smtClean="0"/>
              <a:t>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sz="2400" b="1" dirty="0" smtClean="0"/>
              <a:t>- паспорт;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sz="2400" b="1" dirty="0" smtClean="0"/>
              <a:t>- </a:t>
            </a:r>
            <a:r>
              <a:rPr lang="ru-RU" sz="2400" b="1" dirty="0" err="1" smtClean="0"/>
              <a:t>посвідчення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водія</a:t>
            </a:r>
            <a:r>
              <a:rPr lang="ru-RU" sz="2400" b="1" dirty="0" smtClean="0"/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sz="2400" b="1" dirty="0" smtClean="0"/>
              <a:t>- </a:t>
            </a:r>
            <a:r>
              <a:rPr lang="ru-RU" sz="2400" b="1" dirty="0" err="1" smtClean="0"/>
              <a:t>довідку</a:t>
            </a:r>
            <a:r>
              <a:rPr lang="ru-RU" sz="2400" b="1" dirty="0" smtClean="0"/>
              <a:t> про склад </a:t>
            </a:r>
            <a:r>
              <a:rPr lang="ru-RU" sz="2400" b="1" dirty="0" err="1" smtClean="0"/>
              <a:t>сім</a:t>
            </a:r>
            <a:r>
              <a:rPr lang="ru-RU" sz="2400" b="1" dirty="0" smtClean="0"/>
              <a:t>’</a:t>
            </a:r>
            <a:r>
              <a:rPr lang="uk-UA" sz="2400" b="1" dirty="0" smtClean="0"/>
              <a:t>ї;</a:t>
            </a:r>
            <a:endParaRPr lang="ru-RU" sz="2400" b="1" dirty="0" smtClean="0"/>
          </a:p>
          <a:p>
            <a:pPr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uk-UA" sz="2400" b="1" dirty="0" smtClean="0"/>
              <a:t>- документ про освіту;</a:t>
            </a:r>
            <a:endParaRPr lang="ru-RU" sz="2400" b="1" dirty="0" smtClean="0"/>
          </a:p>
          <a:p>
            <a:pPr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uk-UA" sz="2400" b="1" dirty="0" smtClean="0"/>
              <a:t>- трудову книжку;</a:t>
            </a:r>
            <a:endParaRPr lang="ru-RU" sz="2400" b="1" dirty="0" smtClean="0"/>
          </a:p>
          <a:p>
            <a:pPr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uk-UA" sz="2400" b="1" dirty="0" err="1" smtClean="0"/>
              <a:t>-документ</a:t>
            </a:r>
            <a:r>
              <a:rPr lang="uk-UA" sz="2400" b="1" dirty="0" smtClean="0"/>
              <a:t> про проходження медичного огляду</a:t>
            </a:r>
          </a:p>
          <a:p>
            <a:pPr>
              <a:lnSpc>
                <a:spcPct val="70000"/>
              </a:lnSpc>
              <a:buFontTx/>
              <a:buNone/>
            </a:pPr>
            <a:endParaRPr lang="uk-UA" sz="2400" b="1" dirty="0" smtClean="0">
              <a:solidFill>
                <a:srgbClr val="FF0000"/>
              </a:solidFill>
            </a:endParaRPr>
          </a:p>
          <a:p>
            <a:pPr>
              <a:lnSpc>
                <a:spcPct val="70000"/>
              </a:lnSpc>
              <a:buFontTx/>
              <a:buNone/>
            </a:pPr>
            <a:r>
              <a:rPr lang="uk-UA" sz="2400" b="1" dirty="0" smtClean="0">
                <a:solidFill>
                  <a:srgbClr val="FF0000"/>
                </a:solidFill>
              </a:rPr>
              <a:t>Визначте, які документи громадянин Єгоров має право не надавати, у </a:t>
            </a:r>
            <a:r>
              <a:rPr lang="uk-UA" sz="2400" b="1" dirty="0" err="1" smtClean="0">
                <a:solidFill>
                  <a:srgbClr val="FF0000"/>
                </a:solidFill>
              </a:rPr>
              <a:t>зв</a:t>
            </a:r>
            <a:r>
              <a:rPr lang="ru-RU" sz="2400" b="1" dirty="0" smtClean="0">
                <a:solidFill>
                  <a:srgbClr val="FF0000"/>
                </a:solidFill>
              </a:rPr>
              <a:t>’</a:t>
            </a:r>
            <a:r>
              <a:rPr lang="uk-UA" sz="2400" b="1" dirty="0" err="1" smtClean="0">
                <a:solidFill>
                  <a:srgbClr val="FF0000"/>
                </a:solidFill>
              </a:rPr>
              <a:t>язку</a:t>
            </a:r>
            <a:r>
              <a:rPr lang="uk-UA" sz="2400" b="1" dirty="0" smtClean="0">
                <a:solidFill>
                  <a:srgbClr val="FF0000"/>
                </a:solidFill>
              </a:rPr>
              <a:t> з незаконністю вимоги.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>
              <a:lnSpc>
                <a:spcPct val="70000"/>
              </a:lnSpc>
            </a:pPr>
            <a:endParaRPr lang="ru-RU" sz="24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xfrm>
            <a:off x="427038" y="917575"/>
            <a:ext cx="8088312" cy="773113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ru-RU" sz="4800" b="1" smtClean="0">
                <a:latin typeface="Times New Roman" pitchFamily="18" charset="0"/>
              </a:rPr>
              <a:t>Види трудового договору</a:t>
            </a:r>
          </a:p>
        </p:txBody>
      </p:sp>
      <p:pic>
        <p:nvPicPr>
          <p:cNvPr id="27654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8788" y="1809750"/>
            <a:ext cx="8091487" cy="4662488"/>
          </a:xfrm>
          <a:solidFill>
            <a:srgbClr val="FDD653"/>
          </a:solidFill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9700" name="Рисунок 4" descr="http://ok-t.ru/studopedia/baza11/939190432925.files/image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641350" y="1252538"/>
            <a:ext cx="7886700" cy="868362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uk-UA" sz="2400" b="1" i="1" smtClean="0">
                <a:solidFill>
                  <a:srgbClr val="BE6F2F"/>
                </a:solidFill>
                <a:latin typeface="Tahoma" pitchFamily="34" charset="0"/>
              </a:rPr>
              <a:t/>
            </a:r>
            <a:br>
              <a:rPr lang="uk-UA" sz="2400" b="1" i="1" smtClean="0">
                <a:solidFill>
                  <a:srgbClr val="BE6F2F"/>
                </a:solidFill>
                <a:latin typeface="Tahoma" pitchFamily="34" charset="0"/>
              </a:rPr>
            </a:br>
            <a:r>
              <a:rPr lang="uk-UA" sz="2400" b="1" i="1" smtClean="0">
                <a:solidFill>
                  <a:srgbClr val="BE6F2F"/>
                </a:solidFill>
                <a:latin typeface="Tahoma" pitchFamily="34" charset="0"/>
              </a:rPr>
              <a:t/>
            </a:r>
            <a:br>
              <a:rPr lang="uk-UA" sz="2400" b="1" i="1" smtClean="0">
                <a:solidFill>
                  <a:srgbClr val="BE6F2F"/>
                </a:solidFill>
                <a:latin typeface="Tahoma" pitchFamily="34" charset="0"/>
              </a:rPr>
            </a:br>
            <a:r>
              <a:rPr lang="uk-UA" sz="2400" b="1" i="1" smtClean="0">
                <a:latin typeface="Tahoma" pitchFamily="34" charset="0"/>
              </a:rPr>
              <a:t>Згідно ст.26-27 Кодексу законів про працю України</a:t>
            </a:r>
            <a:r>
              <a:rPr lang="uk-UA" sz="2400" b="1" u="sng" smtClean="0">
                <a:latin typeface="Tahoma" pitchFamily="34" charset="0"/>
              </a:rPr>
              <a:t/>
            </a:r>
            <a:br>
              <a:rPr lang="uk-UA" sz="2400" b="1" u="sng" smtClean="0">
                <a:latin typeface="Tahoma" pitchFamily="34" charset="0"/>
              </a:rPr>
            </a:br>
            <a:r>
              <a:rPr lang="uk-UA" sz="2400" b="1" u="sng" smtClean="0">
                <a:latin typeface="Tahoma" pitchFamily="34" charset="0"/>
              </a:rPr>
              <a:t/>
            </a:r>
            <a:br>
              <a:rPr lang="uk-UA" sz="2400" b="1" u="sng" smtClean="0">
                <a:latin typeface="Tahoma" pitchFamily="34" charset="0"/>
              </a:rPr>
            </a:br>
            <a:endParaRPr lang="ru-RU" sz="2400" b="1" u="sng" smtClean="0">
              <a:latin typeface="Tahoma" pitchFamily="34" charset="0"/>
            </a:endParaRPr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>
          <a:xfrm>
            <a:off x="628650" y="2160588"/>
            <a:ext cx="7886700" cy="4351337"/>
          </a:xfrm>
          <a:solidFill>
            <a:srgbClr val="FDD653"/>
          </a:solidFill>
        </p:spPr>
        <p:txBody>
          <a:bodyPr/>
          <a:lstStyle/>
          <a:p>
            <a:r>
              <a:rPr lang="uk-UA" sz="2400" b="1" u="sng" smtClean="0">
                <a:latin typeface="Times New Roman" pitchFamily="18" charset="0"/>
              </a:rPr>
              <a:t>Строк випробування</a:t>
            </a:r>
            <a:r>
              <a:rPr lang="uk-UA" sz="2000" b="1" u="sng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smtClean="0">
                <a:solidFill>
                  <a:srgbClr val="BE6F2F"/>
                </a:solidFill>
                <a:latin typeface="Times New Roman" pitchFamily="18" charset="0"/>
              </a:rPr>
              <a:t>не може перевищувати </a:t>
            </a:r>
            <a:br>
              <a:rPr lang="ru-RU" sz="200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smtClean="0">
                <a:solidFill>
                  <a:srgbClr val="BE6F2F"/>
                </a:solidFill>
                <a:latin typeface="Times New Roman" pitchFamily="18" charset="0"/>
              </a:rPr>
              <a:t>- </a:t>
            </a: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не більше 3 місяців;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для робітників 1 місяць;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 окремих випадках 6 місяців (за погодженням профсоюзів).</a:t>
            </a:r>
            <a:b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400" b="1" u="sng" smtClean="0">
                <a:latin typeface="Times New Roman" pitchFamily="18" charset="0"/>
                <a:cs typeface="Times New Roman" pitchFamily="18" charset="0"/>
              </a:rPr>
              <a:t>Випробування не встановлюється:</a:t>
            </a:r>
            <a:r>
              <a:rPr lang="ru-RU" sz="2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u="sng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для осіб, які не досягли 18 років;</a:t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для молодих робітників, які закінчили професійні навчально- </a:t>
            </a: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иховні заклади;</a:t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для молодих спеціалістів, які закінчили вищі навчальні </a:t>
            </a: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клади;</a:t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для	осіб,  що 	звільнилися	у запас  з	військової чи альтернативної служби;</a:t>
            </a:r>
            <a:b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для	інвалідів,	направлених на роботу	відповідної до рекомендації медико-</a:t>
            </a:r>
            <a:r>
              <a:rPr lang="uk-UA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оціальної експертизи</a:t>
            </a:r>
            <a:r>
              <a:rPr lang="ru-RU" sz="2000" smtClean="0">
                <a:solidFill>
                  <a:srgbClr val="BE6F2F"/>
                </a:solidFill>
                <a:latin typeface="Times New Roman" pitchFamily="18" charset="0"/>
              </a:rPr>
              <a:t>.</a:t>
            </a:r>
            <a:br>
              <a:rPr lang="ru-RU" sz="2000" smtClean="0">
                <a:solidFill>
                  <a:srgbClr val="BE6F2F"/>
                </a:solidFill>
                <a:latin typeface="Times New Roman" pitchFamily="18" charset="0"/>
              </a:rPr>
            </a:br>
            <a:endParaRPr lang="ru-RU" sz="2000" smtClean="0">
              <a:solidFill>
                <a:srgbClr val="BE6F2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574675" y="1279525"/>
            <a:ext cx="7886700" cy="922338"/>
          </a:xfrm>
          <a:solidFill>
            <a:srgbClr val="FDD653"/>
          </a:solidFill>
        </p:spPr>
        <p:txBody>
          <a:bodyPr/>
          <a:lstStyle/>
          <a:p>
            <a:r>
              <a:rPr lang="uk-UA" sz="4800" b="1" smtClean="0">
                <a:latin typeface="Times New Roman" pitchFamily="18" charset="0"/>
              </a:rPr>
              <a:t>З</a:t>
            </a:r>
            <a:r>
              <a:rPr lang="uk-UA" sz="4800" b="1" u="sng" smtClean="0">
                <a:latin typeface="Times New Roman" pitchFamily="18" charset="0"/>
              </a:rPr>
              <a:t>міст трудового договору</a:t>
            </a:r>
            <a:r>
              <a:rPr lang="ru-RU" sz="4800" b="1" u="sng" smtClean="0">
                <a:latin typeface="Times New Roman" pitchFamily="18" charset="0"/>
              </a:rPr>
              <a:t/>
            </a:r>
            <a:br>
              <a:rPr lang="ru-RU" sz="4800" b="1" u="sng" smtClean="0">
                <a:latin typeface="Times New Roman" pitchFamily="18" charset="0"/>
              </a:rPr>
            </a:br>
            <a:endParaRPr lang="ru-RU" sz="4800" b="1" u="sng" smtClean="0">
              <a:latin typeface="Times New Roman" pitchFamily="18" charset="0"/>
            </a:endParaRPr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>
          <a:xfrm>
            <a:off x="534988" y="1962150"/>
            <a:ext cx="7886700" cy="4135438"/>
          </a:xfrm>
          <a:solidFill>
            <a:srgbClr val="FDD653"/>
          </a:solidFill>
        </p:spPr>
        <p:txBody>
          <a:bodyPr/>
          <a:lstStyle/>
          <a:p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т</a:t>
            </a:r>
            <a:r>
              <a:rPr lang="uk-UA" b="1" dirty="0" err="1" smtClean="0">
                <a:solidFill>
                  <a:srgbClr val="BE6F2F"/>
                </a:solidFill>
                <a:latin typeface="Times New Roman" pitchFamily="18" charset="0"/>
              </a:rPr>
              <a:t>рудові</a:t>
            </a: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 функції (посада та кваліфікація);</a:t>
            </a:r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/>
            </a:r>
            <a:b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місце роботи;</a:t>
            </a:r>
            <a:endParaRPr lang="ru-RU" b="1" dirty="0" smtClean="0">
              <a:solidFill>
                <a:srgbClr val="BE6F2F"/>
              </a:solidFill>
              <a:latin typeface="Times New Roman" pitchFamily="18" charset="0"/>
            </a:endParaRPr>
          </a:p>
          <a:p>
            <a:r>
              <a:rPr lang="ru-RU" b="1" dirty="0" err="1" smtClean="0">
                <a:solidFill>
                  <a:srgbClr val="BE6F2F"/>
                </a:solidFill>
                <a:latin typeface="Times New Roman" pitchFamily="18" charset="0"/>
              </a:rPr>
              <a:t>п</a:t>
            </a:r>
            <a:r>
              <a:rPr lang="uk-UA" b="1" dirty="0" err="1" smtClean="0">
                <a:solidFill>
                  <a:srgbClr val="BE6F2F"/>
                </a:solidFill>
                <a:latin typeface="Times New Roman" pitchFamily="18" charset="0"/>
              </a:rPr>
              <a:t>рава</a:t>
            </a: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 та </a:t>
            </a:r>
            <a:r>
              <a:rPr lang="uk-UA" b="1" dirty="0" err="1" smtClean="0">
                <a:solidFill>
                  <a:srgbClr val="BE6F2F"/>
                </a:solidFill>
                <a:latin typeface="Times New Roman" pitchFamily="18" charset="0"/>
              </a:rPr>
              <a:t>обов</a:t>
            </a:r>
            <a:r>
              <a:rPr lang="en-US" b="1" dirty="0" smtClean="0">
                <a:solidFill>
                  <a:srgbClr val="BE6F2F"/>
                </a:solidFill>
                <a:latin typeface="Times New Roman" pitchFamily="18" charset="0"/>
              </a:rPr>
              <a:t>’</a:t>
            </a:r>
            <a:r>
              <a:rPr lang="uk-UA" b="1" dirty="0" err="1" smtClean="0">
                <a:solidFill>
                  <a:srgbClr val="BE6F2F"/>
                </a:solidFill>
                <a:latin typeface="Times New Roman" pitchFamily="18" charset="0"/>
              </a:rPr>
              <a:t>язки</a:t>
            </a: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 працівника; </a:t>
            </a:r>
          </a:p>
          <a:p>
            <a:r>
              <a:rPr lang="ru-RU" b="1" dirty="0" smtClean="0">
                <a:solidFill>
                  <a:srgbClr val="BE6F2F"/>
                </a:solidFill>
                <a:latin typeface="Times New Roman" pitchFamily="18" charset="0"/>
              </a:rPr>
              <a:t>права</a:t>
            </a: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 та </a:t>
            </a:r>
            <a:r>
              <a:rPr lang="uk-UA" b="1" dirty="0" err="1" smtClean="0">
                <a:solidFill>
                  <a:srgbClr val="BE6F2F"/>
                </a:solidFill>
                <a:latin typeface="Times New Roman" pitchFamily="18" charset="0"/>
              </a:rPr>
              <a:t>обов</a:t>
            </a:r>
            <a:r>
              <a:rPr lang="en-US" b="1" dirty="0" smtClean="0">
                <a:solidFill>
                  <a:srgbClr val="BE6F2F"/>
                </a:solidFill>
                <a:latin typeface="Times New Roman" pitchFamily="18" charset="0"/>
              </a:rPr>
              <a:t>’</a:t>
            </a:r>
            <a:r>
              <a:rPr lang="uk-UA" b="1" dirty="0" err="1" smtClean="0">
                <a:solidFill>
                  <a:srgbClr val="BE6F2F"/>
                </a:solidFill>
                <a:latin typeface="Times New Roman" pitchFamily="18" charset="0"/>
              </a:rPr>
              <a:t>язки</a:t>
            </a:r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 роботодавця;</a:t>
            </a:r>
          </a:p>
          <a:p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розмір оплати праці, доплат та надбавок;</a:t>
            </a:r>
          </a:p>
          <a:p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режим робочого часу;</a:t>
            </a:r>
          </a:p>
          <a:p>
            <a: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  <a:t>тривалість щорічної відпустки і інше.</a:t>
            </a:r>
            <a:br>
              <a:rPr lang="uk-UA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en-US" sz="24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uk-UA" sz="2400" b="1" i="1" dirty="0" smtClean="0">
                <a:solidFill>
                  <a:srgbClr val="BE6F2F"/>
                </a:solidFill>
                <a:latin typeface="Times New Roman" pitchFamily="18" charset="0"/>
              </a:rPr>
              <a:t>(Про зміну істотних умов праці власник повинний попередити працівника за дві місяці)</a:t>
            </a:r>
            <a:r>
              <a:rPr lang="ru-RU" sz="2400" i="1" dirty="0" smtClean="0">
                <a:solidFill>
                  <a:srgbClr val="BE6F2F"/>
                </a:solidFill>
                <a:latin typeface="Times New Roman" pitchFamily="18" charset="0"/>
              </a:rPr>
              <a:t/>
            </a:r>
            <a:br>
              <a:rPr lang="ru-RU" sz="2400" i="1" dirty="0" smtClean="0">
                <a:solidFill>
                  <a:srgbClr val="BE6F2F"/>
                </a:solidFill>
                <a:latin typeface="Times New Roman" pitchFamily="18" charset="0"/>
              </a:rPr>
            </a:br>
            <a:endParaRPr lang="ru-RU" sz="2400" i="1" dirty="0" smtClean="0">
              <a:solidFill>
                <a:srgbClr val="BE6F2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>
          <a:xfrm>
            <a:off x="984250" y="1444625"/>
            <a:ext cx="7886700" cy="4359276"/>
          </a:xfrm>
          <a:solidFill>
            <a:srgbClr val="FDD653"/>
          </a:solidFill>
        </p:spPr>
        <p:txBody>
          <a:bodyPr/>
          <a:lstStyle/>
          <a:p>
            <a:pPr>
              <a:buFont typeface="Arial" charset="0"/>
              <a:buNone/>
            </a:pPr>
            <a:r>
              <a:rPr lang="uk-UA" b="1" u="sng" dirty="0" smtClean="0"/>
              <a:t>  Ситуація 2.</a:t>
            </a:r>
            <a:r>
              <a:rPr lang="uk-UA" b="1" dirty="0" smtClean="0"/>
              <a:t> </a:t>
            </a:r>
            <a:endParaRPr lang="ru-RU" dirty="0" smtClean="0"/>
          </a:p>
          <a:p>
            <a:r>
              <a:rPr lang="uk-UA" dirty="0" smtClean="0"/>
              <a:t>	</a:t>
            </a:r>
            <a:r>
              <a:rPr lang="uk-UA" b="1" dirty="0" smtClean="0"/>
              <a:t>Громадянин </a:t>
            </a:r>
            <a:r>
              <a:rPr lang="uk-UA" b="1" dirty="0" err="1" smtClean="0"/>
              <a:t>Сахно</a:t>
            </a:r>
            <a:r>
              <a:rPr lang="uk-UA" b="1" dirty="0" smtClean="0"/>
              <a:t> закінчив професійний ліцей та працевлаштувався перший раз на підприємство слюсарем. В відділі кадрів йому повідомили, що  його приймають на роботу з  випробувальним терміном. Через місяць </a:t>
            </a:r>
            <a:r>
              <a:rPr lang="uk-UA" b="1" dirty="0" err="1" smtClean="0"/>
              <a:t>Сахно</a:t>
            </a:r>
            <a:r>
              <a:rPr lang="uk-UA" b="1" dirty="0" smtClean="0"/>
              <a:t> звільнили, як такого, що не пройшов випробування?</a:t>
            </a:r>
            <a:endParaRPr lang="ru-RU" b="1" dirty="0" smtClean="0"/>
          </a:p>
          <a:p>
            <a:r>
              <a:rPr lang="uk-UA" b="1" dirty="0" smtClean="0"/>
              <a:t>	</a:t>
            </a:r>
            <a:r>
              <a:rPr lang="uk-UA" b="1" dirty="0" smtClean="0">
                <a:solidFill>
                  <a:srgbClr val="FF0000"/>
                </a:solidFill>
              </a:rPr>
              <a:t>Чи правомірні дії адміністрації підприємства?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>
          <a:xfrm>
            <a:off x="574675" y="903288"/>
            <a:ext cx="7886700" cy="1560512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uk-UA" sz="2800" b="1" i="1" dirty="0" smtClean="0"/>
              <a:t>Згідно ст.48 Кодексу законів про працю України</a:t>
            </a:r>
            <a:br>
              <a:rPr lang="uk-UA" sz="2800" b="1" i="1" dirty="0" smtClean="0"/>
            </a:br>
            <a:r>
              <a:rPr lang="uk-UA" sz="2800" b="1" i="1" dirty="0" smtClean="0"/>
              <a:t>Трудова книжка-основний документ про трудову діяльність працівника</a:t>
            </a:r>
            <a:endParaRPr lang="ru-RU" sz="2800" b="1" i="1" dirty="0" smtClean="0"/>
          </a:p>
        </p:txBody>
      </p:sp>
      <p:pic>
        <p:nvPicPr>
          <p:cNvPr id="32772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14638" y="2870200"/>
            <a:ext cx="2862262" cy="379095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3796" name="Рисунок 2" descr="http://firstsocial.info/wp-content/uploads/2015/08/trudovi_knijki_hochut_vidminiti.jpg?cdb1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12900"/>
            <a:ext cx="9144000" cy="524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/>
          </p:cNvSpPr>
          <p:nvPr>
            <p:ph type="body" idx="1"/>
          </p:nvPr>
        </p:nvSpPr>
        <p:spPr>
          <a:xfrm>
            <a:off x="682625" y="1206500"/>
            <a:ext cx="7886700" cy="5265738"/>
          </a:xfrm>
          <a:solidFill>
            <a:srgbClr val="FDD653"/>
          </a:solidFill>
        </p:spPr>
        <p:txBody>
          <a:bodyPr/>
          <a:lstStyle/>
          <a:p>
            <a:pPr>
              <a:buFont typeface="Arial" charset="0"/>
              <a:buNone/>
            </a:pPr>
            <a:r>
              <a:rPr lang="uk-UA" sz="3200" b="1" dirty="0" smtClean="0">
                <a:latin typeface="Times New Roman" pitchFamily="18" charset="0"/>
              </a:rPr>
              <a:t>Контракт – це особлива форма трудового                                                    договору</a:t>
            </a:r>
            <a:r>
              <a:rPr lang="uk-UA" sz="2000" b="1" dirty="0" smtClean="0">
                <a:solidFill>
                  <a:srgbClr val="BE6F2F"/>
                </a:solidFill>
                <a:latin typeface="Times New Roman" pitchFamily="18" charset="0"/>
              </a:rPr>
              <a:t/>
            </a:r>
            <a:br>
              <a:rPr lang="uk-UA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dirty="0" smtClean="0">
                <a:solidFill>
                  <a:srgbClr val="BE6F2F"/>
                </a:solidFill>
                <a:latin typeface="Times New Roman" pitchFamily="18" charset="0"/>
              </a:rPr>
              <a:t/>
            </a:r>
            <a:br>
              <a:rPr lang="ru-RU" sz="2000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1.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Загальні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положення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2.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Функції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та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обов'язки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керівника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(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фахівця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).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3.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Компетенція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права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керівника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(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фахівця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).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4.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Умови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діяльності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дирекції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(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апарату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) 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підприємства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5.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Матеріальне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та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соціально-побутове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забезпечення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керівника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(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фахівця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).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6.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Відповідальність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сторін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розв'язання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суперечок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7.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Зміна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розірвання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контракту.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8.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Термін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дії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та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інші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умови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контракту.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9.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Адреси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сторін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та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інші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BE6F2F"/>
                </a:solidFill>
                <a:latin typeface="Times New Roman" pitchFamily="18" charset="0"/>
              </a:rPr>
              <a:t>відомості</a:t>
            </a:r>
            <a: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  <a:t>. </a:t>
            </a:r>
            <a:br>
              <a:rPr lang="ru-RU" sz="2000" b="1" dirty="0" smtClean="0">
                <a:solidFill>
                  <a:srgbClr val="BE6F2F"/>
                </a:solidFill>
                <a:latin typeface="Times New Roman" pitchFamily="18" charset="0"/>
              </a:rPr>
            </a:br>
            <a:endParaRPr lang="ru-RU" sz="2000" b="1" dirty="0" smtClean="0">
              <a:solidFill>
                <a:srgbClr val="BE6F2F"/>
              </a:solidFill>
              <a:latin typeface="Times New Roman" pitchFamily="18" charset="0"/>
            </a:endParaRPr>
          </a:p>
        </p:txBody>
      </p:sp>
      <p:pic>
        <p:nvPicPr>
          <p:cNvPr id="34820" name="Picture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32438" y="4454525"/>
            <a:ext cx="3227387" cy="208121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0" y="1279525"/>
            <a:ext cx="9144000" cy="5578475"/>
          </a:xfrm>
          <a:solidFill>
            <a:srgbClr val="FDD653"/>
          </a:solidFill>
        </p:spPr>
        <p:txBody>
          <a:bodyPr/>
          <a:lstStyle/>
          <a:p>
            <a:endParaRPr lang="ru-RU" smtClean="0"/>
          </a:p>
        </p:txBody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5844" name="Рисунок 22" descr="гігієна праці і виробнича санітарія рефера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550" y="1250950"/>
            <a:ext cx="8404225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0" y="1200150"/>
            <a:ext cx="9144000" cy="5657850"/>
          </a:xfrm>
          <a:solidFill>
            <a:srgbClr val="FDD653"/>
          </a:solidFill>
        </p:spPr>
        <p:txBody>
          <a:bodyPr/>
          <a:lstStyle/>
          <a:p>
            <a:endParaRPr lang="ru-RU" smtClean="0"/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350" y="1257300"/>
            <a:ext cx="8001000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>
          <a:xfrm>
            <a:off x="560388" y="1535113"/>
            <a:ext cx="7859712" cy="304800"/>
          </a:xfrm>
        </p:spPr>
        <p:txBody>
          <a:bodyPr/>
          <a:lstStyle/>
          <a:p>
            <a:pPr algn="ctr"/>
            <a:r>
              <a:rPr lang="ru-RU" sz="2400" b="1" smtClean="0">
                <a:latin typeface="Times New Roman" pitchFamily="18" charset="0"/>
              </a:rPr>
              <a:t>Згідно статті 36 КЗпроПУ</a:t>
            </a:r>
            <a:r>
              <a:rPr lang="ru-RU" sz="2400" b="1" smtClean="0"/>
              <a:t> </a:t>
            </a: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727575"/>
          </a:xfrm>
          <a:solidFill>
            <a:srgbClr val="FDD653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 </a:t>
            </a:r>
            <a:r>
              <a:rPr lang="uk-UA" sz="2000" b="1" u="sng" dirty="0" smtClean="0">
                <a:latin typeface="Times New Roman" pitchFamily="18" charset="0"/>
              </a:rPr>
              <a:t>підстави припинення </a:t>
            </a:r>
            <a:r>
              <a:rPr lang="ru-RU" sz="2000" b="1" u="sng" dirty="0" smtClean="0">
                <a:latin typeface="Times New Roman" pitchFamily="18" charset="0"/>
              </a:rPr>
              <a:t>трудового договору:</a:t>
            </a:r>
            <a:br>
              <a:rPr lang="ru-RU" sz="2000" b="1" u="sng" dirty="0" smtClean="0">
                <a:latin typeface="Times New Roman" pitchFamily="18" charset="0"/>
              </a:rPr>
            </a:br>
            <a:r>
              <a:rPr lang="ru-RU" sz="2000" b="1" u="sng" dirty="0" smtClean="0">
                <a:solidFill>
                  <a:srgbClr val="F2F2F2"/>
                </a:solidFill>
              </a:rPr>
              <a:t/>
            </a:r>
            <a:br>
              <a:rPr lang="ru-RU" sz="2000" b="1" u="sng" dirty="0" smtClean="0">
                <a:solidFill>
                  <a:srgbClr val="F2F2F2"/>
                </a:solidFill>
              </a:rPr>
            </a:br>
            <a:r>
              <a:rPr lang="ru-RU" sz="2000" b="1" dirty="0" smtClean="0">
                <a:latin typeface="Times New Roman" pitchFamily="18" charset="0"/>
              </a:rPr>
              <a:t>- угода </a:t>
            </a:r>
            <a:r>
              <a:rPr lang="ru-RU" sz="2000" b="1" dirty="0" err="1" smtClean="0">
                <a:latin typeface="Times New Roman" pitchFamily="18" charset="0"/>
              </a:rPr>
              <a:t>сторін</a:t>
            </a:r>
            <a:r>
              <a:rPr lang="ru-RU" sz="2000" b="1" dirty="0" smtClean="0">
                <a:latin typeface="Times New Roman" pitchFamily="18" charset="0"/>
              </a:rPr>
              <a:t>;</a:t>
            </a:r>
            <a:r>
              <a:rPr lang="ru-RU" sz="2000" dirty="0" smtClean="0">
                <a:latin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</a:rPr>
              <a:t>-</a:t>
            </a:r>
            <a:r>
              <a:rPr lang="ru-RU" sz="2000" b="1" dirty="0" err="1" smtClean="0">
                <a:latin typeface="Times New Roman" pitchFamily="18" charset="0"/>
              </a:rPr>
              <a:t>закінчення</a:t>
            </a:r>
            <a:r>
              <a:rPr lang="ru-RU" sz="2000" b="1" dirty="0" smtClean="0">
                <a:latin typeface="Times New Roman" pitchFamily="18" charset="0"/>
              </a:rPr>
              <a:t> строку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трудового договору;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розірвання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трудового договору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ініціативи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ініціативи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власника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уповноваженого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ним органу;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переведення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згодою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інше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під­приємство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установу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організацію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перехід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виборну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посаду;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відмова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переведення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роботу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іншу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місцевість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разом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підприємством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відмова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продовження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зв'язку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зміною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істотних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умов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набрання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законної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сили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вироком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суду,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засуджено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;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підстави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передбачені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контрактом;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банкрутство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підприємства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>
          <a:xfrm>
            <a:off x="896938" y="1252538"/>
            <a:ext cx="7886700" cy="735012"/>
          </a:xfrm>
        </p:spPr>
        <p:txBody>
          <a:bodyPr/>
          <a:lstStyle/>
          <a:p>
            <a:pPr algn="ctr"/>
            <a:r>
              <a:rPr lang="uk-UA" sz="2800" b="1" u="sng" dirty="0" smtClean="0">
                <a:latin typeface="Times New Roman" pitchFamily="18" charset="0"/>
                <a:cs typeface="Times New Roman" pitchFamily="18" charset="0"/>
              </a:rPr>
              <a:t>Розірвання трудового договору з ініціативи власника</a:t>
            </a:r>
            <a:r>
              <a:rPr lang="uk-UA" sz="2800" b="1" u="sng" dirty="0" smtClean="0">
                <a:cs typeface="Times New Roman" pitchFamily="18" charset="0"/>
              </a:rPr>
              <a:t/>
            </a:r>
            <a:br>
              <a:rPr lang="uk-UA" sz="2800" b="1" u="sng" dirty="0" smtClean="0">
                <a:cs typeface="Times New Roman" pitchFamily="18" charset="0"/>
              </a:rPr>
            </a:br>
            <a:endParaRPr lang="ru-RU" sz="2800" b="1" u="sng" dirty="0" smtClean="0">
              <a:cs typeface="Times New Roman" pitchFamily="18" charset="0"/>
            </a:endParaRPr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7886700" cy="4351338"/>
          </a:xfrm>
          <a:solidFill>
            <a:srgbClr val="FDD653"/>
          </a:solidFill>
        </p:spPr>
        <p:txBody>
          <a:bodyPr/>
          <a:lstStyle/>
          <a:p>
            <a:pPr>
              <a:buNone/>
            </a:pPr>
            <a:r>
              <a:rPr lang="uk-UA" sz="1800" b="1" dirty="0" smtClean="0">
                <a:cs typeface="Times New Roman" pitchFamily="18" charset="0"/>
              </a:rPr>
              <a:t>     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sz="1800" b="1" dirty="0" smtClean="0">
                <a:solidFill>
                  <a:srgbClr val="BE6F2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виробництва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тому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лікві­дація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реорганізація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банкрутство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скорочення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чисельності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штату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працівників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виявлена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невідповідність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займаній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посаді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виконуваній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внаслідок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недостатньої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кваліфікації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стану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здоров’я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перешкоджають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продовженню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даної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систематичне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невиконання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працівником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поважних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причин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обов’язків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покладених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трудовим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договором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правилами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внутрішнього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розпорядку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раніше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застосовувалися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заходи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дисциплінарного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громадського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стягнення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прогул (в тому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відсутність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трьох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годин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робочого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дня) без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поважних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причин;</a:t>
            </a:r>
            <a:r>
              <a:rPr lang="ru-RU" sz="1800" b="1" dirty="0" smtClean="0">
                <a:cs typeface="Times New Roman" pitchFamily="18" charset="0"/>
              </a:rPr>
              <a:t/>
            </a:r>
            <a:br>
              <a:rPr lang="ru-RU" sz="1800" b="1" dirty="0" smtClean="0"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BE6F2F"/>
                </a:solidFill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BE6F2F"/>
                </a:solidFill>
                <a:cs typeface="Times New Roman" pitchFamily="18" charset="0"/>
              </a:rPr>
            </a:br>
            <a:endParaRPr lang="ru-RU" sz="1800" b="1" dirty="0" smtClean="0">
              <a:solidFill>
                <a:srgbClr val="BE6F2F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>
          <a:xfrm>
            <a:off x="722313" y="1400175"/>
            <a:ext cx="7886700" cy="974725"/>
          </a:xfrm>
        </p:spPr>
        <p:txBody>
          <a:bodyPr/>
          <a:lstStyle/>
          <a:p>
            <a:pPr algn="ctr"/>
            <a:r>
              <a:rPr lang="uk-UA" sz="2800" b="1" u="sng" dirty="0" smtClean="0">
                <a:latin typeface="Times New Roman" pitchFamily="18" charset="0"/>
                <a:cs typeface="Times New Roman" pitchFamily="18" charset="0"/>
              </a:rPr>
              <a:t>Розірвання трудового договору з ініціативи власника</a:t>
            </a:r>
            <a:r>
              <a:rPr lang="uk-UA" sz="2800" b="1" u="sng" dirty="0" smtClean="0">
                <a:cs typeface="Times New Roman" pitchFamily="18" charset="0"/>
              </a:rPr>
              <a:t/>
            </a:r>
            <a:br>
              <a:rPr lang="uk-UA" sz="2800" b="1" u="sng" dirty="0" smtClean="0">
                <a:cs typeface="Times New Roman" pitchFamily="18" charset="0"/>
              </a:rPr>
            </a:br>
            <a:endParaRPr lang="ru-RU" sz="2800" b="1" u="sng" dirty="0" smtClean="0">
              <a:cs typeface="Times New Roman" pitchFamily="18" charset="0"/>
            </a:endParaRPr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>
          <a:xfrm>
            <a:off x="777875" y="2497138"/>
            <a:ext cx="7886700" cy="3073400"/>
          </a:xfrm>
          <a:solidFill>
            <a:srgbClr val="FDD653"/>
          </a:solidFill>
        </p:spPr>
        <p:txBody>
          <a:bodyPr/>
          <a:lstStyle/>
          <a:p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нез’явлення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на роботу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чотирьох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місяців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підряд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внаслідок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тимчасової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непрацездатності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поновлення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раніше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виконував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роботу;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поява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нетверезому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стані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стані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наркотичного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токсичного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сп’яніння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вчинення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місцем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розкрадання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(в тому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дріб­ного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) майна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власника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встановленого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вироком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суду,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набрав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законної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сили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1" dirty="0" smtClean="0">
                <a:cs typeface="Times New Roman" pitchFamily="18" charset="0"/>
              </a:rPr>
              <a:t/>
            </a:r>
            <a:br>
              <a:rPr lang="ru-RU" sz="1800" b="1" dirty="0" smtClean="0">
                <a:cs typeface="Times New Roman" pitchFamily="18" charset="0"/>
              </a:rPr>
            </a:br>
            <a:endParaRPr lang="ru-RU" sz="1800" b="1" dirty="0" smtClean="0">
              <a:cs typeface="Times New Roman" pitchFamily="18" charset="0"/>
            </a:endParaRP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>
              <a:lnSpc>
                <a:spcPct val="70000"/>
              </a:lnSpc>
            </a:pPr>
            <a:r>
              <a:rPr lang="uk-UA" sz="2400" b="1" u="sng" dirty="0" smtClean="0"/>
              <a:t>Ситуація 3.</a:t>
            </a:r>
            <a:endParaRPr lang="ru-RU" sz="2400" u="sng" dirty="0" smtClean="0"/>
          </a:p>
          <a:p>
            <a:pPr>
              <a:lnSpc>
                <a:spcPct val="70000"/>
              </a:lnSpc>
              <a:buFont typeface="Arial" charset="0"/>
              <a:buNone/>
            </a:pPr>
            <a:r>
              <a:rPr lang="uk-UA" sz="2400" dirty="0" smtClean="0"/>
              <a:t> </a:t>
            </a:r>
            <a:endParaRPr lang="ru-RU" sz="2400" dirty="0" smtClean="0"/>
          </a:p>
          <a:p>
            <a:pPr>
              <a:lnSpc>
                <a:spcPct val="70000"/>
              </a:lnSpc>
              <a:buFont typeface="Arial" charset="0"/>
              <a:buNone/>
            </a:pPr>
            <a:r>
              <a:rPr lang="uk-UA" sz="2400" dirty="0" smtClean="0"/>
              <a:t>		</a:t>
            </a:r>
            <a:r>
              <a:rPr lang="uk-UA" sz="2400" b="1" dirty="0" smtClean="0"/>
              <a:t>Адміністрація підприємства повідомила комірнику Івановій , що її переводять з наступного  тижня  до філіалу , який знаходиться в іншому населеному пункті, оскільки там звільнився працівник.</a:t>
            </a:r>
            <a:endParaRPr lang="ru-RU" sz="2400" b="1" dirty="0" smtClean="0"/>
          </a:p>
          <a:p>
            <a:pPr>
              <a:lnSpc>
                <a:spcPct val="70000"/>
              </a:lnSpc>
              <a:buFont typeface="Arial" charset="0"/>
              <a:buNone/>
            </a:pPr>
            <a:r>
              <a:rPr lang="uk-UA" sz="2400" b="1" dirty="0" smtClean="0"/>
              <a:t>		Іванова відмовилась від цієї пропозиції, мотивуючи тим, що в неї є онуки і вона не має змоги щоденно витрачати багато часу на дорогу до роботи. Адміністрація підприємства повідомила Івановій, що вразі відмови  вона буде звільнена.</a:t>
            </a:r>
            <a:endParaRPr lang="ru-RU" sz="2400" b="1" dirty="0" smtClean="0"/>
          </a:p>
          <a:p>
            <a:pPr>
              <a:lnSpc>
                <a:spcPct val="70000"/>
              </a:lnSpc>
              <a:buNone/>
            </a:pPr>
            <a:r>
              <a:rPr lang="uk-UA" sz="2400" b="1" dirty="0" smtClean="0"/>
              <a:t>	</a:t>
            </a:r>
            <a:r>
              <a:rPr lang="uk-UA" sz="2400" b="1" dirty="0" smtClean="0">
                <a:solidFill>
                  <a:srgbClr val="FF0000"/>
                </a:solidFill>
              </a:rPr>
              <a:t>Чи правомірні дії адміністрації підприємства? Як треба вирішити ситуацію?</a:t>
            </a:r>
            <a:r>
              <a:rPr lang="uk-UA" sz="2400" b="1" dirty="0" smtClean="0"/>
              <a:t> </a:t>
            </a:r>
            <a:endParaRPr lang="ru-RU" sz="2400" dirty="0" smtClean="0"/>
          </a:p>
          <a:p>
            <a:pPr>
              <a:lnSpc>
                <a:spcPct val="70000"/>
              </a:lnSpc>
            </a:pPr>
            <a:endParaRPr lang="ru-RU" sz="2400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776288" y="1412875"/>
            <a:ext cx="7886700" cy="4997450"/>
          </a:xfrm>
          <a:solidFill>
            <a:srgbClr val="FDD653"/>
          </a:solidFill>
        </p:spPr>
        <p:txBody>
          <a:bodyPr/>
          <a:lstStyle/>
          <a:p>
            <a:endParaRPr lang="ru-RU" dirty="0" smtClean="0"/>
          </a:p>
        </p:txBody>
      </p:sp>
      <p:pic>
        <p:nvPicPr>
          <p:cNvPr id="40964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8350" y="1450975"/>
            <a:ext cx="5889625" cy="4532313"/>
          </a:xfrm>
          <a:noFill/>
          <a:ln/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9363" y="1422401"/>
            <a:ext cx="228123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>
          <a:xfrm>
            <a:off x="0" y="1454150"/>
            <a:ext cx="9144000" cy="5403850"/>
          </a:xfrm>
          <a:solidFill>
            <a:srgbClr val="FDD653"/>
          </a:solidFill>
        </p:spPr>
        <p:txBody>
          <a:bodyPr/>
          <a:lstStyle/>
          <a:p>
            <a:endParaRPr lang="ru-RU" smtClean="0"/>
          </a:p>
        </p:txBody>
      </p:sp>
      <p:pic>
        <p:nvPicPr>
          <p:cNvPr id="41988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4275" y="1749425"/>
            <a:ext cx="7043738" cy="4673600"/>
          </a:xfrm>
          <a:noFill/>
          <a:ln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>
          <a:xfrm>
            <a:off x="855663" y="1093788"/>
            <a:ext cx="7793037" cy="492125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ru-RU" sz="4000" b="1" smtClean="0">
                <a:latin typeface="Times New Roman" pitchFamily="18" charset="0"/>
              </a:rPr>
              <a:t/>
            </a:r>
            <a:br>
              <a:rPr lang="ru-RU" sz="4000" b="1" smtClean="0">
                <a:latin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</a:rPr>
              <a:t/>
            </a:r>
            <a:br>
              <a:rPr lang="ru-RU" sz="4000" b="1" smtClean="0">
                <a:latin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</a:rPr>
              <a:t>Види відпочинку:</a:t>
            </a:r>
            <a:br>
              <a:rPr lang="ru-RU" sz="4000" b="1" smtClean="0">
                <a:latin typeface="Times New Roman" pitchFamily="18" charset="0"/>
              </a:rPr>
            </a:br>
            <a:r>
              <a:rPr lang="ru-RU" sz="4000" b="1" smtClean="0"/>
              <a:t/>
            </a:r>
            <a:br>
              <a:rPr lang="ru-RU" sz="4000" b="1" smtClean="0"/>
            </a:br>
            <a:endParaRPr lang="ru-RU" sz="4000" b="1" smtClean="0"/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xfrm>
            <a:off x="590550" y="1746250"/>
            <a:ext cx="8248650" cy="4914900"/>
          </a:xfrm>
          <a:solidFill>
            <a:srgbClr val="FDD653"/>
          </a:solidFill>
        </p:spPr>
        <p:txBody>
          <a:bodyPr/>
          <a:lstStyle/>
          <a:p>
            <a:pPr>
              <a:lnSpc>
                <a:spcPct val="70000"/>
              </a:lnSpc>
            </a:pPr>
            <a:r>
              <a:rPr lang="ru-RU" sz="1800" b="1" dirty="0" smtClean="0">
                <a:latin typeface="Times New Roman" pitchFamily="18" charset="0"/>
              </a:rPr>
              <a:t>-</a:t>
            </a:r>
            <a:r>
              <a:rPr lang="ru-RU" sz="1600" b="1" dirty="0" smtClean="0">
                <a:latin typeface="Times New Roman" pitchFamily="18" charset="0"/>
              </a:rPr>
              <a:t>перерви в </a:t>
            </a:r>
            <a:r>
              <a:rPr lang="ru-RU" sz="1600" b="1" dirty="0" err="1" smtClean="0">
                <a:latin typeface="Times New Roman" pitchFamily="18" charset="0"/>
              </a:rPr>
              <a:t>робочому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дні</a:t>
            </a:r>
            <a:r>
              <a:rPr lang="ru-RU" sz="1600" b="1" dirty="0" smtClean="0">
                <a:latin typeface="Times New Roman" pitchFamily="18" charset="0"/>
              </a:rPr>
              <a:t> для </a:t>
            </a:r>
            <a:r>
              <a:rPr lang="ru-RU" sz="1600" b="1" dirty="0" err="1" smtClean="0">
                <a:latin typeface="Times New Roman" pitchFamily="18" charset="0"/>
              </a:rPr>
              <a:t>відпочинку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харчування</a:t>
            </a:r>
            <a:r>
              <a:rPr lang="ru-RU" sz="1600" b="1" dirty="0" smtClean="0">
                <a:latin typeface="Times New Roman" pitchFamily="18" charset="0"/>
              </a:rPr>
              <a:t>,</a:t>
            </a:r>
          </a:p>
          <a:p>
            <a:pPr>
              <a:lnSpc>
                <a:spcPct val="70000"/>
              </a:lnSpc>
            </a:pPr>
            <a:r>
              <a:rPr lang="ru-RU" sz="1600" b="1" dirty="0" smtClean="0">
                <a:latin typeface="Times New Roman" pitchFamily="18" charset="0"/>
              </a:rPr>
              <a:t>-</a:t>
            </a:r>
            <a:r>
              <a:rPr lang="ru-RU" sz="1600" b="1" dirty="0" err="1" smtClean="0">
                <a:latin typeface="Times New Roman" pitchFamily="18" charset="0"/>
              </a:rPr>
              <a:t>щоденний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відпочинок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після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роботи</a:t>
            </a:r>
            <a:r>
              <a:rPr lang="ru-RU" sz="1600" b="1" dirty="0" smtClean="0">
                <a:latin typeface="Times New Roman" pitchFamily="18" charset="0"/>
              </a:rPr>
              <a:t>,</a:t>
            </a:r>
          </a:p>
          <a:p>
            <a:pPr>
              <a:lnSpc>
                <a:spcPct val="70000"/>
              </a:lnSpc>
            </a:pPr>
            <a:r>
              <a:rPr lang="ru-RU" sz="1600" b="1" dirty="0" smtClean="0">
                <a:latin typeface="Times New Roman" pitchFamily="18" charset="0"/>
              </a:rPr>
              <a:t>-</a:t>
            </a:r>
            <a:r>
              <a:rPr lang="ru-RU" sz="1600" b="1" dirty="0" err="1" smtClean="0">
                <a:latin typeface="Times New Roman" pitchFamily="18" charset="0"/>
              </a:rPr>
              <a:t>щотижневі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дні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відпочинку</a:t>
            </a:r>
            <a:r>
              <a:rPr lang="ru-RU" sz="1600" b="1" dirty="0" smtClean="0">
                <a:latin typeface="Times New Roman" pitchFamily="18" charset="0"/>
              </a:rPr>
              <a:t>, </a:t>
            </a:r>
            <a:r>
              <a:rPr lang="ru-RU" sz="1600" b="1" dirty="0" err="1" smtClean="0">
                <a:latin typeface="Times New Roman" pitchFamily="18" charset="0"/>
              </a:rPr>
              <a:t>святкові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неробочі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дні</a:t>
            </a:r>
            <a:r>
              <a:rPr lang="ru-RU" sz="1600" b="1" dirty="0" smtClean="0">
                <a:latin typeface="Times New Roman" pitchFamily="18" charset="0"/>
              </a:rPr>
              <a:t>,</a:t>
            </a:r>
          </a:p>
          <a:p>
            <a:pPr>
              <a:lnSpc>
                <a:spcPct val="70000"/>
              </a:lnSpc>
            </a:pPr>
            <a:r>
              <a:rPr lang="ru-RU" sz="1600" b="1" dirty="0" smtClean="0">
                <a:latin typeface="Times New Roman" pitchFamily="18" charset="0"/>
              </a:rPr>
              <a:t>-</a:t>
            </a:r>
            <a:r>
              <a:rPr lang="ru-RU" sz="1600" b="1" dirty="0" err="1" smtClean="0">
                <a:latin typeface="Times New Roman" pitchFamily="18" charset="0"/>
              </a:rPr>
              <a:t>щорічні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додаткові</a:t>
            </a: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</a:rPr>
              <a:t>відпустки</a:t>
            </a:r>
            <a:r>
              <a:rPr lang="ru-RU" sz="1600" b="1" dirty="0" smtClean="0">
                <a:latin typeface="Times New Roman" pitchFamily="18" charset="0"/>
              </a:rPr>
              <a:t>.</a:t>
            </a:r>
          </a:p>
          <a:p>
            <a:pPr>
              <a:lnSpc>
                <a:spcPct val="70000"/>
              </a:lnSpc>
              <a:buFont typeface="Arial" charset="0"/>
              <a:buNone/>
            </a:pPr>
            <a:r>
              <a:rPr lang="ru-RU" sz="1600" b="1" u="sng" dirty="0" err="1" smtClean="0">
                <a:latin typeface="Times New Roman" pitchFamily="18" charset="0"/>
              </a:rPr>
              <a:t>Святковими</a:t>
            </a:r>
            <a:r>
              <a:rPr lang="ru-RU" sz="1600" b="1" u="sng" dirty="0" smtClean="0">
                <a:latin typeface="Times New Roman" pitchFamily="18" charset="0"/>
              </a:rPr>
              <a:t> днями с: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1600" b="1" dirty="0" smtClean="0">
                <a:latin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січня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Новий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січня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грудня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Різдво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Христове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березня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Міжнародний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жіночий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день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травня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День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травня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День перемоги над нацизмом у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Другій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світовій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війні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(День перемоги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600" b="1" dirty="0" smtClean="0">
                <a:latin typeface="Times New Roman" pitchFamily="18" charset="0"/>
              </a:rPr>
              <a:t> 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28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червня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День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Конституції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серпня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День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незалежності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жовтня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День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захисника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70000"/>
              </a:lnSpc>
              <a:buFont typeface="Arial" charset="0"/>
              <a:buNone/>
            </a:pPr>
            <a:r>
              <a:rPr lang="ru-RU" sz="1600" b="1" u="sng" dirty="0" err="1" smtClean="0">
                <a:latin typeface="Times New Roman" pitchFamily="18" charset="0"/>
              </a:rPr>
              <a:t>Неробочими</a:t>
            </a:r>
            <a:r>
              <a:rPr lang="ru-RU" sz="1600" b="1" u="sng" dirty="0" smtClean="0">
                <a:latin typeface="Times New Roman" pitchFamily="18" charset="0"/>
              </a:rPr>
              <a:t> </a:t>
            </a:r>
            <a:r>
              <a:rPr lang="ru-RU" sz="1600" b="1" u="sng" dirty="0" smtClean="0">
                <a:latin typeface="Times New Roman" pitchFamily="18" charset="0"/>
              </a:rPr>
              <a:t>днями </a:t>
            </a:r>
            <a:r>
              <a:rPr lang="uk-UA" sz="1600" b="1" u="sng" dirty="0" smtClean="0">
                <a:latin typeface="Times New Roman" pitchFamily="18" charset="0"/>
              </a:rPr>
              <a:t>є</a:t>
            </a:r>
            <a:r>
              <a:rPr lang="ru-RU" sz="1600" b="1" u="sng" dirty="0" smtClean="0">
                <a:latin typeface="Times New Roman" pitchFamily="18" charset="0"/>
              </a:rPr>
              <a:t> </a:t>
            </a:r>
            <a:r>
              <a:rPr lang="ru-RU" sz="1600" b="1" u="sng" dirty="0" err="1" smtClean="0">
                <a:latin typeface="Times New Roman" pitchFamily="18" charset="0"/>
              </a:rPr>
              <a:t>релігійні</a:t>
            </a:r>
            <a:r>
              <a:rPr lang="ru-RU" sz="1600" b="1" u="sng" dirty="0" smtClean="0">
                <a:latin typeface="Times New Roman" pitchFamily="18" charset="0"/>
              </a:rPr>
              <a:t> свята: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січня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грудня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Різдво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Христове</a:t>
            </a:r>
            <a:r>
              <a:rPr lang="ru-RU" sz="1600" b="1" dirty="0" smtClean="0">
                <a:latin typeface="Times New Roman" pitchFamily="18" charset="0"/>
              </a:rPr>
              <a:t>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70000"/>
              </a:lnSpc>
            </a:pPr>
            <a:r>
              <a:rPr lang="ru-RU" sz="1600" b="1" dirty="0" smtClean="0">
                <a:latin typeface="Times New Roman" pitchFamily="18" charset="0"/>
              </a:rPr>
              <a:t>один </a:t>
            </a:r>
            <a:r>
              <a:rPr lang="ru-RU" sz="1600" b="1" dirty="0" smtClean="0">
                <a:latin typeface="Times New Roman" pitchFamily="18" charset="0"/>
              </a:rPr>
              <a:t>день (</a:t>
            </a:r>
            <a:r>
              <a:rPr lang="ru-RU" sz="1600" b="1" dirty="0" err="1" smtClean="0">
                <a:latin typeface="Times New Roman" pitchFamily="18" charset="0"/>
              </a:rPr>
              <a:t>неділя</a:t>
            </a:r>
            <a:r>
              <a:rPr lang="ru-RU" sz="1600" b="1" dirty="0" smtClean="0">
                <a:latin typeface="Times New Roman" pitchFamily="18" charset="0"/>
              </a:rPr>
              <a:t>) - Пасха (</a:t>
            </a:r>
            <a:r>
              <a:rPr lang="ru-RU" sz="1600" b="1" dirty="0" err="1" smtClean="0">
                <a:latin typeface="Times New Roman" pitchFamily="18" charset="0"/>
              </a:rPr>
              <a:t>Великдень</a:t>
            </a:r>
            <a:r>
              <a:rPr lang="ru-RU" sz="1600" b="1" dirty="0" smtClean="0">
                <a:latin typeface="Times New Roman" pitchFamily="18" charset="0"/>
              </a:rPr>
              <a:t>);</a:t>
            </a:r>
          </a:p>
          <a:p>
            <a:pPr>
              <a:lnSpc>
                <a:spcPct val="70000"/>
              </a:lnSpc>
            </a:pPr>
            <a:r>
              <a:rPr lang="ru-RU" sz="1600" b="1" dirty="0" smtClean="0">
                <a:latin typeface="Times New Roman" pitchFamily="18" charset="0"/>
              </a:rPr>
              <a:t>один день (</a:t>
            </a:r>
            <a:r>
              <a:rPr lang="ru-RU" sz="1600" b="1" dirty="0" err="1" smtClean="0">
                <a:latin typeface="Times New Roman" pitchFamily="18" charset="0"/>
              </a:rPr>
              <a:t>неділя</a:t>
            </a:r>
            <a:r>
              <a:rPr lang="ru-RU" sz="1600" b="1" dirty="0" smtClean="0">
                <a:latin typeface="Times New Roman" pitchFamily="18" charset="0"/>
              </a:rPr>
              <a:t>) - </a:t>
            </a:r>
            <a:r>
              <a:rPr lang="ru-RU" sz="1600" b="1" dirty="0" err="1" smtClean="0">
                <a:latin typeface="Times New Roman" pitchFamily="18" charset="0"/>
              </a:rPr>
              <a:t>Трійця</a:t>
            </a:r>
            <a:r>
              <a:rPr lang="ru-RU" sz="1600" b="1" dirty="0" smtClean="0">
                <a:latin typeface="Times New Roman" pitchFamily="18" charset="0"/>
              </a:rPr>
              <a:t>.</a:t>
            </a:r>
          </a:p>
          <a:p>
            <a:pPr>
              <a:lnSpc>
                <a:spcPct val="70000"/>
              </a:lnSpc>
            </a:pPr>
            <a:endParaRPr lang="ru-RU" sz="1800" dirty="0" smtClean="0">
              <a:latin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0" y="4556125"/>
            <a:ext cx="2971801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0" y="1468438"/>
            <a:ext cx="9144000" cy="5389562"/>
          </a:xfrm>
          <a:solidFill>
            <a:srgbClr val="FDD653"/>
          </a:solidFill>
        </p:spPr>
        <p:txBody>
          <a:bodyPr/>
          <a:lstStyle/>
          <a:p>
            <a:endParaRPr lang="ru-RU" smtClean="0"/>
          </a:p>
        </p:txBody>
      </p:sp>
      <p:pic>
        <p:nvPicPr>
          <p:cNvPr id="44037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6713" y="1516063"/>
            <a:ext cx="8245475" cy="5157787"/>
          </a:xfrm>
          <a:noFill/>
          <a:ln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>
          <a:xfrm>
            <a:off x="696913" y="1292225"/>
            <a:ext cx="7791450" cy="358775"/>
          </a:xfrm>
        </p:spPr>
        <p:txBody>
          <a:bodyPr/>
          <a:lstStyle/>
          <a:p>
            <a:pPr algn="ctr"/>
            <a:r>
              <a:rPr lang="uk-UA" sz="2800" b="1" dirty="0" smtClean="0">
                <a:latin typeface="Times New Roman" pitchFamily="18" charset="0"/>
              </a:rPr>
              <a:t/>
            </a:r>
            <a:br>
              <a:rPr lang="uk-UA" sz="2800" b="1" dirty="0" smtClean="0">
                <a:latin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</a:rPr>
              <a:t/>
            </a:r>
            <a:br>
              <a:rPr lang="uk-UA" sz="2800" b="1" dirty="0" smtClean="0">
                <a:latin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</a:rPr>
              <a:t>Згідно </a:t>
            </a:r>
            <a:r>
              <a:rPr lang="uk-UA" sz="2800" b="1" dirty="0" smtClean="0">
                <a:latin typeface="Times New Roman" pitchFamily="18" charset="0"/>
              </a:rPr>
              <a:t>ст. 71 Кодексу законів про працю України</a:t>
            </a:r>
            <a:br>
              <a:rPr lang="uk-UA" sz="2800" b="1" dirty="0" smtClean="0">
                <a:latin typeface="Times New Roman" pitchFamily="18" charset="0"/>
              </a:rPr>
            </a:br>
            <a:endParaRPr lang="ru-RU" sz="2800" b="1" dirty="0" smtClean="0">
              <a:latin typeface="Times New Roman" pitchFamily="18" charset="0"/>
            </a:endParaRPr>
          </a:p>
        </p:txBody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xfrm>
            <a:off x="517525" y="2309813"/>
            <a:ext cx="7886700" cy="4351337"/>
          </a:xfrm>
          <a:solidFill>
            <a:srgbClr val="FDD653"/>
          </a:solidFill>
        </p:spPr>
        <p:txBody>
          <a:bodyPr/>
          <a:lstStyle/>
          <a:p>
            <a:pPr marL="533400" indent="-533400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uk-UA" sz="1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Робота  у вихідні </a:t>
            </a:r>
            <a:r>
              <a:rPr lang="uk-UA" sz="1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дні забороняється</a:t>
            </a:r>
            <a:r>
              <a:rPr lang="uk-UA" sz="1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Залучення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працівників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вихідні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дні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допускається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в таких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виняткових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u="sng" dirty="0" err="1" smtClean="0">
                <a:latin typeface="Times New Roman" pitchFamily="18" charset="0"/>
                <a:cs typeface="Times New Roman" pitchFamily="18" charset="0"/>
              </a:rPr>
              <a:t>випадках</a:t>
            </a:r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33400" indent="-5334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відвернення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ліквідації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наслідків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стихійного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лиха,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епідемій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епізоотій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виробничих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аварій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негайного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усунення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наслідків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33400" indent="-5334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2) для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відвернення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нещасних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випадків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ставлять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поставити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загрозу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нормальні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життєві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людей,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загибелі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псування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майна;</a:t>
            </a:r>
          </a:p>
          <a:p>
            <a:pPr marL="533400" indent="-5334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3) для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невідкладних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наперед не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передбачених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робіт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негайного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залежить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дальшому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нормальна робота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підприємства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установи,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цілому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підрозділів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33400" indent="-533400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4) для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невідкладних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вантажно-розвантажувальних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робіт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метою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запобігання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усунення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простою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рухомого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складу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скупчення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вантажів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у пунктах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відправлення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33400" indent="-533400">
              <a:lnSpc>
                <a:spcPct val="100000"/>
              </a:lnSpc>
              <a:spcBef>
                <a:spcPts val="0"/>
              </a:spcBef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>
              <a:lnSpc>
                <a:spcPct val="70000"/>
              </a:lnSpc>
            </a:pPr>
            <a:r>
              <a:rPr lang="uk-UA" sz="2400" b="1" u="sng" dirty="0" smtClean="0"/>
              <a:t>Ситуація 4.</a:t>
            </a:r>
            <a:endParaRPr lang="ru-RU" sz="2400" u="sng" dirty="0" smtClean="0"/>
          </a:p>
          <a:p>
            <a:pPr>
              <a:lnSpc>
                <a:spcPct val="70000"/>
              </a:lnSpc>
              <a:buNone/>
            </a:pPr>
            <a:endParaRPr lang="ru-RU" sz="2400" dirty="0" smtClean="0"/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uk-UA" sz="2400" dirty="0" smtClean="0"/>
              <a:t>		Громадянин </a:t>
            </a:r>
            <a:r>
              <a:rPr lang="uk-UA" sz="2400" dirty="0" err="1" smtClean="0"/>
              <a:t>Овсієнко</a:t>
            </a:r>
            <a:r>
              <a:rPr lang="uk-UA" sz="2400" dirty="0" smtClean="0"/>
              <a:t> працевлаштувався на завод. Через півроку  він поступив навчатись до вищого навчального закладу,  на заочне відділення. Для проходження навчальної сесії, </a:t>
            </a:r>
            <a:r>
              <a:rPr lang="uk-UA" sz="2400" dirty="0" err="1" smtClean="0"/>
              <a:t>Овсієнко</a:t>
            </a:r>
            <a:r>
              <a:rPr lang="uk-UA" sz="2400" dirty="0" smtClean="0"/>
              <a:t> звернувся до адміністрації підприємства з заявою про надання йому відпустки на час сесії. В відділі кадрів </a:t>
            </a:r>
            <a:r>
              <a:rPr lang="uk-UA" sz="2400" dirty="0" err="1" smtClean="0"/>
              <a:t>Овсієнко</a:t>
            </a:r>
            <a:r>
              <a:rPr lang="uk-UA" sz="2400" dirty="0" smtClean="0"/>
              <a:t> повідомили, що  для проходження навчальної сесії, йому треба написати заяву про надання відпустки без збереження заробітної плати? </a:t>
            </a:r>
            <a:endParaRPr lang="ru-RU" sz="2400" dirty="0" smtClean="0"/>
          </a:p>
          <a:p>
            <a:pPr>
              <a:lnSpc>
                <a:spcPct val="70000"/>
              </a:lnSpc>
            </a:pPr>
            <a:r>
              <a:rPr lang="uk-UA" sz="2400" dirty="0" smtClean="0"/>
              <a:t>	</a:t>
            </a:r>
            <a:r>
              <a:rPr lang="uk-UA" sz="2400" dirty="0" smtClean="0">
                <a:solidFill>
                  <a:srgbClr val="FF0000"/>
                </a:solidFill>
              </a:rPr>
              <a:t>Чи правомірні дії адміністрації? Які відпустки надаються працівникам, що навчаються без відриву від виробництва?</a:t>
            </a:r>
          </a:p>
          <a:p>
            <a:pPr>
              <a:lnSpc>
                <a:spcPct val="70000"/>
              </a:lnSpc>
            </a:pPr>
            <a:endParaRPr lang="uk-UA" sz="2400" dirty="0" smtClean="0">
              <a:solidFill>
                <a:srgbClr val="FF0000"/>
              </a:solidFill>
            </a:endParaRPr>
          </a:p>
          <a:p>
            <a:pPr>
              <a:lnSpc>
                <a:spcPct val="70000"/>
              </a:lnSpc>
            </a:pPr>
            <a:endParaRPr lang="uk-UA" sz="2400" dirty="0" smtClean="0"/>
          </a:p>
          <a:p>
            <a:pPr>
              <a:lnSpc>
                <a:spcPct val="70000"/>
              </a:lnSpc>
            </a:pPr>
            <a:endParaRPr lang="ru-RU" sz="2400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>
          <a:xfrm>
            <a:off x="654050" y="1422400"/>
            <a:ext cx="7886700" cy="4351338"/>
          </a:xfrm>
          <a:solidFill>
            <a:srgbClr val="FDD653"/>
          </a:solidFill>
        </p:spPr>
        <p:txBody>
          <a:bodyPr/>
          <a:lstStyle/>
          <a:p>
            <a:r>
              <a:rPr lang="uk-UA" b="1" u="sng" dirty="0" smtClean="0"/>
              <a:t>Ситуація 5.</a:t>
            </a:r>
            <a:endParaRPr lang="ru-RU" u="sng" dirty="0" smtClean="0"/>
          </a:p>
          <a:p>
            <a:pPr>
              <a:buFont typeface="Arial" charset="0"/>
              <a:buNone/>
            </a:pPr>
            <a:r>
              <a:rPr lang="uk-UA" dirty="0" smtClean="0"/>
              <a:t>	</a:t>
            </a:r>
            <a:r>
              <a:rPr lang="uk-UA" b="1" dirty="0" smtClean="0"/>
              <a:t>	Для своєчасного виконання  замовлення, адміністрація підприємства  видала наказ, згідно якого  бригада  будівельників повинна працювати у суботу та неділю. Будівельникам пообіцяли надати  інші дні відпочинку.</a:t>
            </a:r>
            <a:endParaRPr lang="ru-RU" b="1" dirty="0" smtClean="0"/>
          </a:p>
          <a:p>
            <a:r>
              <a:rPr lang="uk-UA" b="1" dirty="0" smtClean="0">
                <a:solidFill>
                  <a:srgbClr val="FF0000"/>
                </a:solidFill>
              </a:rPr>
              <a:t>Чи </a:t>
            </a:r>
            <a:r>
              <a:rPr lang="uk-UA" b="1" dirty="0" smtClean="0">
                <a:solidFill>
                  <a:srgbClr val="FF0000"/>
                </a:solidFill>
              </a:rPr>
              <a:t>правомірні дії адміністрації? </a:t>
            </a:r>
          </a:p>
          <a:p>
            <a:endParaRPr lang="uk-UA" b="1" dirty="0" smtClean="0">
              <a:solidFill>
                <a:srgbClr val="FF0000"/>
              </a:solidFill>
            </a:endParaRPr>
          </a:p>
          <a:p>
            <a:endParaRPr lang="uk-UA" b="1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sz="3200" b="1" dirty="0" smtClean="0">
                <a:solidFill>
                  <a:srgbClr val="FF0000"/>
                </a:solidFill>
              </a:rPr>
              <a:t>Ст.46 Конституції України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uk-UA" b="1" i="1" dirty="0" smtClean="0"/>
          </a:p>
          <a:p>
            <a:pPr algn="ctr">
              <a:buFont typeface="Arial" charset="0"/>
              <a:buNone/>
            </a:pPr>
            <a:r>
              <a:rPr lang="uk-UA" b="1" dirty="0" smtClean="0">
                <a:latin typeface="Times New Roman" pitchFamily="18" charset="0"/>
              </a:rPr>
              <a:t>Громадяни мають право на соціальний захист, що включає право на забезпечення їх у разі повної, часткової або тимчасової втрати працездатності, втрати годувальника, безробіття з незалежних від них обставин, а також у старості та в інших випадках, передбачених законодавством. </a:t>
            </a:r>
            <a:endParaRPr lang="ru-RU" dirty="0" smtClean="0">
              <a:latin typeface="Times New Roman" pitchFamily="18" charset="0"/>
            </a:endParaRPr>
          </a:p>
          <a:p>
            <a:endParaRPr lang="ru-RU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</a:rPr>
              <a:t>Соціальний захист</a:t>
            </a:r>
            <a:r>
              <a:rPr lang="uk-UA" b="1" i="1" dirty="0" smtClean="0">
                <a:latin typeface="Times New Roman" pitchFamily="18" charset="0"/>
              </a:rPr>
              <a:t> –</a:t>
            </a:r>
            <a:r>
              <a:rPr lang="uk-UA" dirty="0" smtClean="0">
                <a:latin typeface="Times New Roman" pitchFamily="18" charset="0"/>
              </a:rPr>
              <a:t> </a:t>
            </a:r>
            <a:r>
              <a:rPr lang="uk-UA" b="1" dirty="0" smtClean="0">
                <a:latin typeface="Times New Roman" pitchFamily="18" charset="0"/>
              </a:rPr>
              <a:t>це система державних гарантій для реалізації прав громадян на працю і допомогу під час безробіття, надання державної допомоги </a:t>
            </a:r>
            <a:r>
              <a:rPr lang="uk-UA" b="1" dirty="0" err="1" smtClean="0">
                <a:latin typeface="Times New Roman" pitchFamily="18" charset="0"/>
              </a:rPr>
              <a:t>малозабезп</a:t>
            </a:r>
            <a:r>
              <a:rPr lang="ru-RU" b="1" dirty="0" smtClean="0">
                <a:latin typeface="Times New Roman" pitchFamily="18" charset="0"/>
              </a:rPr>
              <a:t>е</a:t>
            </a:r>
            <a:r>
              <a:rPr lang="uk-UA" b="1" dirty="0" err="1" smtClean="0">
                <a:latin typeface="Times New Roman" pitchFamily="18" charset="0"/>
              </a:rPr>
              <a:t>ченим</a:t>
            </a:r>
            <a:r>
              <a:rPr lang="uk-UA" b="1" dirty="0" smtClean="0">
                <a:latin typeface="Times New Roman" pitchFamily="18" charset="0"/>
              </a:rPr>
              <a:t> громадянам і сім</a:t>
            </a:r>
            <a:r>
              <a:rPr lang="en-US" b="1" dirty="0" smtClean="0">
                <a:latin typeface="Times New Roman" pitchFamily="18" charset="0"/>
              </a:rPr>
              <a:t>’</a:t>
            </a:r>
            <a:r>
              <a:rPr lang="uk-UA" b="1" dirty="0" smtClean="0">
                <a:latin typeface="Times New Roman" pitchFamily="18" charset="0"/>
              </a:rPr>
              <a:t>ям, які виховують дітей матеріальне забезпечення при досягнення пенсійного віку, при тимчасовій або постійній втраті працездатності.</a:t>
            </a:r>
            <a:endParaRPr lang="ru-RU" b="1" dirty="0" smtClean="0">
              <a:latin typeface="Times New Roman" pitchFamily="18" charset="0"/>
            </a:endParaRPr>
          </a:p>
          <a:p>
            <a:endParaRPr lang="ru-RU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</a:rPr>
              <a:t>Соціальний ризик</a:t>
            </a:r>
            <a:r>
              <a:rPr lang="uk-UA" dirty="0" smtClean="0">
                <a:latin typeface="Times New Roman" pitchFamily="18" charset="0"/>
              </a:rPr>
              <a:t> - </a:t>
            </a:r>
            <a:r>
              <a:rPr lang="uk-UA" b="1" dirty="0" smtClean="0">
                <a:latin typeface="Times New Roman" pitchFamily="18" charset="0"/>
              </a:rPr>
              <a:t>це закріплена законодавством та визнана суспільством соціально-значимою обставина об'єктивного характеру, з настанням якої громадяни (члени їх сімей) можуть втратити тимчасово або назавжди засоби до існування або потребують додаткового матеріального забезпечення та не можуть самостійно їх уникнути.</a:t>
            </a:r>
            <a:endParaRPr lang="ru-RU" b="1" dirty="0" smtClean="0">
              <a:latin typeface="Times New Roman" pitchFamily="18" charset="0"/>
            </a:endParaRPr>
          </a:p>
          <a:p>
            <a:endParaRPr lang="ru-RU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>
          <a:xfrm>
            <a:off x="682625" y="1468438"/>
            <a:ext cx="7886700" cy="733425"/>
          </a:xfrm>
        </p:spPr>
        <p:txBody>
          <a:bodyPr/>
          <a:lstStyle/>
          <a:p>
            <a:pPr algn="ctr"/>
            <a:r>
              <a:rPr lang="uk-UA" sz="4000" b="1" dirty="0" smtClean="0">
                <a:latin typeface="Times New Roman" pitchFamily="18" charset="0"/>
              </a:rPr>
              <a:t>О</a:t>
            </a:r>
            <a:r>
              <a:rPr lang="uk-UA" sz="4000" b="1" dirty="0" smtClean="0">
                <a:latin typeface="Times New Roman" pitchFamily="18" charset="0"/>
              </a:rPr>
              <a:t>сновні </a:t>
            </a:r>
            <a:r>
              <a:rPr lang="uk-UA" sz="4000" b="1" dirty="0" smtClean="0">
                <a:latin typeface="Times New Roman" pitchFamily="18" charset="0"/>
              </a:rPr>
              <a:t>соціальні ризики:</a:t>
            </a:r>
            <a:r>
              <a:rPr lang="ru-RU" sz="4000" dirty="0" smtClean="0">
                <a:latin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</a:rPr>
            </a:br>
            <a:endParaRPr lang="ru-RU" sz="4000" dirty="0" smtClean="0">
              <a:latin typeface="Times New Roman" pitchFamily="18" charset="0"/>
            </a:endParaRPr>
          </a:p>
        </p:txBody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576263" y="2014538"/>
            <a:ext cx="7886700" cy="4351337"/>
          </a:xfrm>
          <a:solidFill>
            <a:srgbClr val="FDD653"/>
          </a:solidFill>
        </p:spPr>
        <p:txBody>
          <a:bodyPr/>
          <a:lstStyle/>
          <a:p>
            <a:r>
              <a:rPr lang="uk-UA" sz="2400" u="sng" smtClean="0">
                <a:latin typeface="Times New Roman" pitchFamily="18" charset="0"/>
              </a:rPr>
              <a:t>старість</a:t>
            </a:r>
            <a:r>
              <a:rPr lang="uk-UA" sz="2400" smtClean="0">
                <a:latin typeface="Times New Roman" pitchFamily="18" charset="0"/>
              </a:rPr>
              <a:t>;</a:t>
            </a:r>
            <a:endParaRPr lang="ru-RU" sz="2400" smtClean="0">
              <a:latin typeface="Times New Roman" pitchFamily="18" charset="0"/>
            </a:endParaRPr>
          </a:p>
          <a:p>
            <a:r>
              <a:rPr lang="uk-UA" sz="2400" smtClean="0">
                <a:latin typeface="Times New Roman" pitchFamily="18" charset="0"/>
              </a:rPr>
              <a:t> </a:t>
            </a:r>
            <a:r>
              <a:rPr lang="uk-UA" sz="2400" u="sng" smtClean="0">
                <a:latin typeface="Times New Roman" pitchFamily="18" charset="0"/>
              </a:rPr>
              <a:t>повна або часткова втрата працездатності </a:t>
            </a:r>
            <a:r>
              <a:rPr lang="uk-UA" sz="2400" smtClean="0">
                <a:latin typeface="Times New Roman" pitchFamily="18" charset="0"/>
              </a:rPr>
              <a:t>(інвалідність);</a:t>
            </a:r>
            <a:endParaRPr lang="ru-RU" sz="2400" smtClean="0">
              <a:latin typeface="Times New Roman" pitchFamily="18" charset="0"/>
            </a:endParaRPr>
          </a:p>
          <a:p>
            <a:r>
              <a:rPr lang="uk-UA" sz="2400" u="sng" smtClean="0">
                <a:latin typeface="Times New Roman" pitchFamily="18" charset="0"/>
              </a:rPr>
              <a:t>тимчасова втрата працездатності </a:t>
            </a:r>
            <a:r>
              <a:rPr lang="uk-UA" sz="2400" smtClean="0">
                <a:latin typeface="Times New Roman" pitchFamily="18" charset="0"/>
              </a:rPr>
              <a:t>( вагітність та пологи, необхідність догляду за хворим членом сім</a:t>
            </a:r>
            <a:r>
              <a:rPr lang="en-US" sz="2400" smtClean="0">
                <a:latin typeface="Times New Roman" pitchFamily="18" charset="0"/>
              </a:rPr>
              <a:t>’</a:t>
            </a:r>
            <a:r>
              <a:rPr lang="uk-UA" sz="2400" smtClean="0">
                <a:latin typeface="Times New Roman" pitchFamily="18" charset="0"/>
              </a:rPr>
              <a:t>ї, догляд за дитиною до трьох років або дитиною-інвалідом та ін.);</a:t>
            </a:r>
            <a:endParaRPr lang="ru-RU" sz="2400" smtClean="0">
              <a:latin typeface="Times New Roman" pitchFamily="18" charset="0"/>
            </a:endParaRPr>
          </a:p>
          <a:p>
            <a:r>
              <a:rPr lang="uk-UA" sz="2400" u="sng" smtClean="0">
                <a:latin typeface="Times New Roman" pitchFamily="18" charset="0"/>
              </a:rPr>
              <a:t>безробіття</a:t>
            </a:r>
            <a:r>
              <a:rPr lang="uk-UA" sz="2400" smtClean="0">
                <a:latin typeface="Times New Roman" pitchFamily="18" charset="0"/>
              </a:rPr>
              <a:t>;</a:t>
            </a:r>
            <a:endParaRPr lang="ru-RU" sz="2400" smtClean="0">
              <a:latin typeface="Times New Roman" pitchFamily="18" charset="0"/>
            </a:endParaRPr>
          </a:p>
          <a:p>
            <a:r>
              <a:rPr lang="uk-UA" sz="2400" u="sng" smtClean="0">
                <a:latin typeface="Times New Roman" pitchFamily="18" charset="0"/>
              </a:rPr>
              <a:t>втрата годувальника </a:t>
            </a:r>
            <a:r>
              <a:rPr lang="uk-UA" sz="2400" smtClean="0">
                <a:latin typeface="Times New Roman" pitchFamily="18" charset="0"/>
              </a:rPr>
              <a:t>(якщо особа перебувала на утриманні померлого);</a:t>
            </a:r>
            <a:endParaRPr lang="ru-RU" sz="2400" smtClean="0">
              <a:latin typeface="Times New Roman" pitchFamily="18" charset="0"/>
            </a:endParaRPr>
          </a:p>
          <a:p>
            <a:r>
              <a:rPr lang="uk-UA" sz="2400" u="sng" smtClean="0">
                <a:latin typeface="Times New Roman" pitchFamily="18" charset="0"/>
              </a:rPr>
              <a:t>малозабезпеченість</a:t>
            </a:r>
            <a:r>
              <a:rPr lang="uk-UA" sz="2400" smtClean="0">
                <a:latin typeface="Times New Roman" pitchFamily="18" charset="0"/>
              </a:rPr>
              <a:t> (неспроможність особи або сім</a:t>
            </a:r>
            <a:r>
              <a:rPr lang="en-US" sz="2400" smtClean="0">
                <a:latin typeface="Times New Roman" pitchFamily="18" charset="0"/>
              </a:rPr>
              <a:t>’</a:t>
            </a:r>
            <a:r>
              <a:rPr lang="uk-UA" sz="2400" smtClean="0">
                <a:latin typeface="Times New Roman" pitchFamily="18" charset="0"/>
              </a:rPr>
              <a:t>ї з огляду на обставини забезпечити власний дохід на рівні прожиткового рівня в державі).</a:t>
            </a:r>
            <a:endParaRPr lang="ru-RU" sz="2400" smtClean="0">
              <a:latin typeface="Times New Roman" pitchFamily="18" charset="0"/>
            </a:endParaRPr>
          </a:p>
          <a:p>
            <a:endParaRPr lang="ru-RU" sz="24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/>
          </p:cNvSpPr>
          <p:nvPr>
            <p:ph type="body" idx="1"/>
          </p:nvPr>
        </p:nvSpPr>
        <p:spPr>
          <a:xfrm>
            <a:off x="0" y="1462088"/>
            <a:ext cx="9144000" cy="5395912"/>
          </a:xfrm>
          <a:solidFill>
            <a:srgbClr val="FDD653"/>
          </a:solidFill>
        </p:spPr>
        <p:txBody>
          <a:bodyPr/>
          <a:lstStyle/>
          <a:p>
            <a:endParaRPr lang="ru-RU" dirty="0" smtClean="0"/>
          </a:p>
        </p:txBody>
      </p:sp>
      <p:pic>
        <p:nvPicPr>
          <p:cNvPr id="53254" name="Picture 13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12863" y="1827213"/>
            <a:ext cx="6357937" cy="4694237"/>
          </a:xfrm>
          <a:noFill/>
          <a:ln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342900" y="1520825"/>
            <a:ext cx="8572500" cy="1527175"/>
          </a:xfrm>
          <a:solidFill>
            <a:srgbClr val="FDD653"/>
          </a:solidFill>
        </p:spPr>
        <p:txBody>
          <a:bodyPr/>
          <a:lstStyle/>
          <a:p>
            <a:pPr algn="ctr"/>
            <a:r>
              <a:rPr lang="ru-RU" sz="2400" b="1" dirty="0" err="1" smtClean="0">
                <a:latin typeface="Times New Roman" pitchFamily="18" charset="0"/>
              </a:rPr>
              <a:t>Згідно</a:t>
            </a:r>
            <a:r>
              <a:rPr lang="ru-RU" sz="2400" b="1" dirty="0" smtClean="0">
                <a:latin typeface="Times New Roman" pitchFamily="18" charset="0"/>
              </a:rPr>
              <a:t> Закону </a:t>
            </a:r>
            <a:r>
              <a:rPr lang="ru-RU" sz="2400" b="1" dirty="0" err="1" smtClean="0">
                <a:latin typeface="Times New Roman" pitchFamily="18" charset="0"/>
              </a:rPr>
              <a:t>України</a:t>
            </a:r>
            <a:r>
              <a:rPr lang="ru-RU" sz="2400" b="1" dirty="0" smtClean="0">
                <a:latin typeface="Times New Roman" pitchFamily="18" charset="0"/>
              </a:rPr>
              <a:t> «Про </a:t>
            </a:r>
            <a:r>
              <a:rPr lang="ru-RU" sz="2400" b="1" dirty="0" err="1" smtClean="0">
                <a:latin typeface="Times New Roman" pitchFamily="18" charset="0"/>
              </a:rPr>
              <a:t>загальнообов'язкове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державне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пенсійне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страхування</a:t>
            </a:r>
            <a:r>
              <a:rPr lang="ru-RU" sz="2400" b="1" dirty="0" smtClean="0">
                <a:latin typeface="Times New Roman" pitchFamily="18" charset="0"/>
              </a:rPr>
              <a:t>» за </a:t>
            </a:r>
            <a:r>
              <a:rPr lang="ru-RU" sz="2400" b="1" dirty="0" err="1" smtClean="0">
                <a:latin typeface="Times New Roman" pitchFamily="18" charset="0"/>
              </a:rPr>
              <a:t>рахунок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коштів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Пенсійного</a:t>
            </a:r>
            <a:r>
              <a:rPr lang="ru-RU" sz="2400" b="1" dirty="0" smtClean="0">
                <a:latin typeface="Times New Roman" pitchFamily="18" charset="0"/>
              </a:rPr>
              <a:t> фонду </a:t>
            </a:r>
            <a:r>
              <a:rPr lang="ru-RU" sz="2400" b="1" dirty="0" err="1" smtClean="0">
                <a:latin typeface="Times New Roman" pitchFamily="18" charset="0"/>
              </a:rPr>
              <a:t>призначаються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такі</a:t>
            </a:r>
            <a:r>
              <a:rPr lang="ru-RU" sz="2400" b="1" dirty="0" smtClean="0">
                <a:latin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</a:rPr>
            </a:br>
            <a:r>
              <a:rPr lang="ru-RU" sz="2400" b="1" dirty="0" err="1" smtClean="0">
                <a:latin typeface="Times New Roman" pitchFamily="18" charset="0"/>
              </a:rPr>
              <a:t>пенсійні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виплати</a:t>
            </a:r>
            <a:r>
              <a:rPr lang="ru-RU" sz="2400" b="1" dirty="0" smtClean="0">
                <a:latin typeface="Times New Roman" pitchFamily="18" charset="0"/>
              </a:rPr>
              <a:t>:</a:t>
            </a:r>
            <a:br>
              <a:rPr lang="ru-RU" sz="2400" b="1" dirty="0" smtClean="0">
                <a:latin typeface="Times New Roman" pitchFamily="18" charset="0"/>
              </a:rPr>
            </a:br>
            <a:endParaRPr lang="ru-RU" sz="2400" b="1" dirty="0" smtClean="0">
              <a:latin typeface="Times New Roman" pitchFamily="18" charset="0"/>
            </a:endParaRPr>
          </a:p>
        </p:txBody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330200" y="3021012"/>
            <a:ext cx="8597901" cy="3659187"/>
          </a:xfrm>
          <a:solidFill>
            <a:srgbClr val="FDD653"/>
          </a:solidFill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000" b="1" dirty="0" smtClean="0">
                <a:latin typeface="Times New Roman" pitchFamily="18" charset="0"/>
              </a:rPr>
              <a:t>1) </a:t>
            </a:r>
            <a:r>
              <a:rPr lang="ru-RU" sz="2400" b="1" dirty="0" err="1" smtClean="0">
                <a:latin typeface="Times New Roman" pitchFamily="18" charset="0"/>
              </a:rPr>
              <a:t>пенсії</a:t>
            </a:r>
            <a:r>
              <a:rPr lang="ru-RU" sz="2400" b="1" dirty="0" smtClean="0">
                <a:latin typeface="Times New Roman" pitchFamily="18" charset="0"/>
              </a:rPr>
              <a:t> за </a:t>
            </a:r>
            <a:r>
              <a:rPr lang="ru-RU" sz="2400" b="1" dirty="0" err="1" smtClean="0">
                <a:latin typeface="Times New Roman" pitchFamily="18" charset="0"/>
              </a:rPr>
              <a:t>віком</a:t>
            </a:r>
            <a:r>
              <a:rPr lang="ru-RU" sz="2400" b="1" dirty="0" smtClean="0">
                <a:latin typeface="Times New Roman" pitchFamily="18" charset="0"/>
              </a:rPr>
              <a:t>;</a:t>
            </a:r>
          </a:p>
          <a:p>
            <a:pPr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2) </a:t>
            </a:r>
            <a:r>
              <a:rPr lang="ru-RU" sz="2400" b="1" dirty="0" err="1" smtClean="0">
                <a:latin typeface="Times New Roman" pitchFamily="18" charset="0"/>
              </a:rPr>
              <a:t>пенсія</a:t>
            </a:r>
            <a:r>
              <a:rPr lang="ru-RU" sz="2400" b="1" dirty="0" smtClean="0">
                <a:latin typeface="Times New Roman" pitchFamily="18" charset="0"/>
              </a:rPr>
              <a:t> по </a:t>
            </a:r>
            <a:r>
              <a:rPr lang="ru-RU" sz="2400" b="1" dirty="0" err="1" smtClean="0">
                <a:latin typeface="Times New Roman" pitchFamily="18" charset="0"/>
              </a:rPr>
              <a:t>інвалідності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внаслідок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загального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захворювання</a:t>
            </a:r>
            <a:r>
              <a:rPr lang="ru-RU" sz="2400" b="1" dirty="0" smtClean="0">
                <a:latin typeface="Times New Roman" pitchFamily="18" charset="0"/>
              </a:rPr>
              <a:t>;</a:t>
            </a:r>
          </a:p>
          <a:p>
            <a:pPr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3) </a:t>
            </a:r>
            <a:r>
              <a:rPr lang="ru-RU" sz="2400" b="1" dirty="0" err="1" smtClean="0">
                <a:latin typeface="Times New Roman" pitchFamily="18" charset="0"/>
              </a:rPr>
              <a:t>пенсія</a:t>
            </a:r>
            <a:r>
              <a:rPr lang="ru-RU" sz="2400" b="1" dirty="0" smtClean="0">
                <a:latin typeface="Times New Roman" pitchFamily="18" charset="0"/>
              </a:rPr>
              <a:t> у </a:t>
            </a:r>
            <a:r>
              <a:rPr lang="ru-RU" sz="2400" b="1" dirty="0" err="1" smtClean="0">
                <a:latin typeface="Times New Roman" pitchFamily="18" charset="0"/>
              </a:rPr>
              <a:t>зв'язку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із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втратою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годувальника</a:t>
            </a:r>
            <a:endParaRPr lang="ru-RU" sz="2400" b="1" dirty="0" smtClean="0">
              <a:latin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4300" y="4700589"/>
            <a:ext cx="3614738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534988" y="1587500"/>
            <a:ext cx="7926387" cy="236538"/>
          </a:xfrm>
        </p:spPr>
        <p:txBody>
          <a:bodyPr/>
          <a:lstStyle/>
          <a:p>
            <a:r>
              <a:rPr lang="ru-RU" sz="3200" b="1" smtClean="0">
                <a:latin typeface="Times New Roman" pitchFamily="18" charset="0"/>
              </a:rPr>
              <a:t/>
            </a:r>
            <a:br>
              <a:rPr lang="ru-RU" sz="3200" b="1" smtClean="0">
                <a:latin typeface="Times New Roman" pitchFamily="18" charset="0"/>
              </a:rPr>
            </a:br>
            <a:r>
              <a:rPr lang="ru-RU" sz="3200" b="1" smtClean="0">
                <a:latin typeface="Times New Roman" pitchFamily="18" charset="0"/>
              </a:rPr>
              <a:t/>
            </a:r>
            <a:br>
              <a:rPr lang="ru-RU" sz="3200" b="1" smtClean="0">
                <a:latin typeface="Times New Roman" pitchFamily="18" charset="0"/>
              </a:rPr>
            </a:br>
            <a:r>
              <a:rPr lang="ru-RU" sz="3200" b="1" smtClean="0">
                <a:latin typeface="Times New Roman" pitchFamily="18" charset="0"/>
              </a:rPr>
              <a:t>Державна допомога сім’ям з дітьми</a:t>
            </a:r>
            <a:br>
              <a:rPr lang="ru-RU" sz="3200" b="1" smtClean="0">
                <a:latin typeface="Times New Roman" pitchFamily="18" charset="0"/>
              </a:rPr>
            </a:br>
            <a:r>
              <a:rPr lang="ru-RU" sz="3200" smtClean="0">
                <a:latin typeface="Times New Roman" pitchFamily="18" charset="0"/>
              </a:rPr>
              <a:t/>
            </a:r>
            <a:br>
              <a:rPr lang="ru-RU" sz="3200" smtClean="0">
                <a:latin typeface="Times New Roman" pitchFamily="18" charset="0"/>
              </a:rPr>
            </a:br>
            <a:endParaRPr lang="ru-RU" sz="3200" smtClean="0">
              <a:latin typeface="Times New Roman" pitchFamily="18" charset="0"/>
            </a:endParaRPr>
          </a:p>
        </p:txBody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>
          <a:xfrm>
            <a:off x="628650" y="2659062"/>
            <a:ext cx="8324850" cy="3868737"/>
          </a:xfrm>
          <a:solidFill>
            <a:srgbClr val="FDD653"/>
          </a:solidFill>
        </p:spPr>
        <p:txBody>
          <a:bodyPr/>
          <a:lstStyle/>
          <a:p>
            <a:pPr>
              <a:lnSpc>
                <a:spcPct val="70000"/>
              </a:lnSpc>
            </a:pP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у </a:t>
            </a:r>
            <a:r>
              <a:rPr lang="ru-RU" sz="2400" b="1" dirty="0" err="1" smtClean="0">
                <a:latin typeface="Times New Roman" pitchFamily="18" charset="0"/>
              </a:rPr>
              <a:t>зв’язку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з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вагітністю</a:t>
            </a:r>
            <a:r>
              <a:rPr lang="ru-RU" sz="2400" b="1" dirty="0" smtClean="0">
                <a:latin typeface="Times New Roman" pitchFamily="18" charset="0"/>
              </a:rPr>
              <a:t> та пологами</a:t>
            </a:r>
            <a:r>
              <a:rPr lang="uk-UA" sz="2400" b="1" dirty="0" smtClean="0">
                <a:latin typeface="Times New Roman" pitchFamily="18" charset="0"/>
              </a:rPr>
              <a:t>.</a:t>
            </a:r>
          </a:p>
          <a:p>
            <a:pPr>
              <a:lnSpc>
                <a:spcPct val="70000"/>
              </a:lnSpc>
            </a:pP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при </a:t>
            </a:r>
            <a:r>
              <a:rPr lang="ru-RU" sz="2400" b="1" dirty="0" err="1" smtClean="0">
                <a:latin typeface="Times New Roman" pitchFamily="18" charset="0"/>
              </a:rPr>
              <a:t>народженні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дитини</a:t>
            </a:r>
            <a:r>
              <a:rPr lang="uk-UA" sz="2400" b="1" dirty="0" smtClean="0">
                <a:latin typeface="Times New Roman" pitchFamily="18" charset="0"/>
              </a:rPr>
              <a:t>.</a:t>
            </a:r>
          </a:p>
          <a:p>
            <a:pPr>
              <a:lnSpc>
                <a:spcPct val="70000"/>
              </a:lnSpc>
            </a:pP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по догляду за </a:t>
            </a:r>
            <a:r>
              <a:rPr lang="ru-RU" sz="2400" b="1" dirty="0" err="1" smtClean="0">
                <a:latin typeface="Times New Roman" pitchFamily="18" charset="0"/>
              </a:rPr>
              <a:t>дитиною</a:t>
            </a:r>
            <a:r>
              <a:rPr lang="ru-RU" sz="2400" b="1" dirty="0" smtClean="0">
                <a:latin typeface="Times New Roman" pitchFamily="18" charset="0"/>
              </a:rPr>
              <a:t> до </a:t>
            </a:r>
            <a:r>
              <a:rPr lang="ru-RU" sz="2400" b="1" dirty="0" err="1" smtClean="0">
                <a:latin typeface="Times New Roman" pitchFamily="18" charset="0"/>
              </a:rPr>
              <a:t>досягнення</a:t>
            </a:r>
            <a:r>
              <a:rPr lang="ru-RU" sz="2400" b="1" dirty="0" smtClean="0">
                <a:latin typeface="Times New Roman" pitchFamily="18" charset="0"/>
              </a:rPr>
              <a:t> нею </a:t>
            </a:r>
            <a:r>
              <a:rPr lang="ru-RU" sz="2400" b="1" dirty="0" err="1" smtClean="0">
                <a:latin typeface="Times New Roman" pitchFamily="18" charset="0"/>
              </a:rPr>
              <a:t>трирічного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віку</a:t>
            </a:r>
            <a:r>
              <a:rPr lang="uk-UA" sz="2400" b="1" dirty="0" smtClean="0">
                <a:latin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</a:endParaRPr>
          </a:p>
          <a:p>
            <a:pPr>
              <a:lnSpc>
                <a:spcPct val="70000"/>
              </a:lnSpc>
            </a:pP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на </a:t>
            </a:r>
            <a:r>
              <a:rPr lang="ru-RU" sz="2400" b="1" dirty="0" err="1" smtClean="0">
                <a:latin typeface="Times New Roman" pitchFamily="18" charset="0"/>
              </a:rPr>
              <a:t>дітей</a:t>
            </a:r>
            <a:r>
              <a:rPr lang="ru-RU" sz="2400" b="1" dirty="0" smtClean="0">
                <a:latin typeface="Times New Roman" pitchFamily="18" charset="0"/>
              </a:rPr>
              <a:t>, над </a:t>
            </a:r>
            <a:r>
              <a:rPr lang="ru-RU" sz="2400" b="1" dirty="0" err="1" smtClean="0">
                <a:latin typeface="Times New Roman" pitchFamily="18" charset="0"/>
              </a:rPr>
              <a:t>якими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встановлено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опіку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чи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піклування</a:t>
            </a:r>
            <a:r>
              <a:rPr lang="uk-UA" sz="2400" b="1" dirty="0" smtClean="0">
                <a:latin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</a:endParaRPr>
          </a:p>
          <a:p>
            <a:pPr>
              <a:lnSpc>
                <a:spcPct val="70000"/>
              </a:lnSpc>
            </a:pP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на </a:t>
            </a:r>
            <a:r>
              <a:rPr lang="ru-RU" sz="2400" b="1" dirty="0" err="1" smtClean="0">
                <a:latin typeface="Times New Roman" pitchFamily="18" charset="0"/>
              </a:rPr>
              <a:t>дітей</a:t>
            </a:r>
            <a:r>
              <a:rPr lang="ru-RU" sz="2400" b="1" dirty="0" smtClean="0">
                <a:latin typeface="Times New Roman" pitchFamily="18" charset="0"/>
              </a:rPr>
              <a:t> одиноким матерям</a:t>
            </a:r>
            <a:r>
              <a:rPr lang="uk-UA" sz="2400" b="1" dirty="0" smtClean="0">
                <a:latin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</a:endParaRPr>
          </a:p>
          <a:p>
            <a:pPr>
              <a:lnSpc>
                <a:spcPct val="70000"/>
              </a:lnSpc>
            </a:pP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при </a:t>
            </a:r>
            <a:r>
              <a:rPr lang="ru-RU" sz="2400" b="1" dirty="0" err="1" smtClean="0">
                <a:latin typeface="Times New Roman" pitchFamily="18" charset="0"/>
              </a:rPr>
              <a:t>усиновлені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дитини</a:t>
            </a:r>
            <a:r>
              <a:rPr lang="uk-UA" sz="2400" b="1" dirty="0" smtClean="0">
                <a:latin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</a:endParaRPr>
          </a:p>
          <a:p>
            <a:pPr>
              <a:lnSpc>
                <a:spcPct val="70000"/>
              </a:lnSpc>
            </a:pPr>
            <a:r>
              <a:rPr lang="uk-UA" sz="2400" b="1" dirty="0" smtClean="0">
                <a:latin typeface="Times New Roman" pitchFamily="18" charset="0"/>
              </a:rPr>
              <a:t>Допомога малозабезпеченим сім’ям.</a:t>
            </a:r>
          </a:p>
          <a:p>
            <a:pPr>
              <a:lnSpc>
                <a:spcPct val="70000"/>
              </a:lnSpc>
            </a:pPr>
            <a:endParaRPr lang="ru-RU" sz="2400" dirty="0" smtClean="0">
              <a:latin typeface="Times New Roman" pitchFamily="18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4567238"/>
            <a:ext cx="2540000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/>
          </p:nvPr>
        </p:nvSpPr>
        <p:spPr>
          <a:xfrm>
            <a:off x="762000" y="1144588"/>
            <a:ext cx="7672388" cy="828675"/>
          </a:xfrm>
        </p:spPr>
        <p:txBody>
          <a:bodyPr/>
          <a:lstStyle/>
          <a:p>
            <a:pPr algn="ctr"/>
            <a:r>
              <a:rPr lang="uk-UA" sz="4000" b="1" smtClean="0">
                <a:latin typeface="Times New Roman" pitchFamily="18" charset="0"/>
              </a:rPr>
              <a:t/>
            </a:r>
            <a:br>
              <a:rPr lang="uk-UA" sz="4000" b="1" smtClean="0">
                <a:latin typeface="Times New Roman" pitchFamily="18" charset="0"/>
              </a:rPr>
            </a:br>
            <a:r>
              <a:rPr lang="uk-UA" sz="4000" b="1" smtClean="0">
                <a:latin typeface="Times New Roman" pitchFamily="18" charset="0"/>
              </a:rPr>
              <a:t/>
            </a:r>
            <a:br>
              <a:rPr lang="uk-UA" sz="4000" b="1" smtClean="0">
                <a:latin typeface="Times New Roman" pitchFamily="18" charset="0"/>
              </a:rPr>
            </a:br>
            <a:r>
              <a:rPr lang="uk-UA" sz="3200" b="1" smtClean="0">
                <a:latin typeface="Times New Roman" pitchFamily="18" charset="0"/>
              </a:rPr>
              <a:t>Інші види соціальної допомоги</a:t>
            </a:r>
            <a:r>
              <a:rPr lang="ru-RU" sz="4000" b="1" smtClean="0">
                <a:latin typeface="Times New Roman" pitchFamily="18" charset="0"/>
              </a:rPr>
              <a:t/>
            </a:r>
            <a:br>
              <a:rPr lang="ru-RU" sz="4000" b="1" smtClean="0">
                <a:latin typeface="Times New Roman" pitchFamily="18" charset="0"/>
              </a:rPr>
            </a:br>
            <a:r>
              <a:rPr lang="ru-RU" sz="4000" smtClean="0"/>
              <a:t/>
            </a:r>
            <a:br>
              <a:rPr lang="ru-RU" sz="4000" smtClean="0"/>
            </a:br>
            <a:endParaRPr lang="ru-RU" sz="4000" smtClean="0"/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>
          <a:solidFill>
            <a:srgbClr val="FDD653"/>
          </a:solidFill>
        </p:spPr>
        <p:txBody>
          <a:bodyPr/>
          <a:lstStyle/>
          <a:p>
            <a:pPr>
              <a:lnSpc>
                <a:spcPct val="80000"/>
              </a:lnSpc>
            </a:pPr>
            <a:endParaRPr lang="ru-RU" sz="2400" dirty="0" smtClean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Державна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соціальна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інвалідам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з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дитинства</a:t>
            </a:r>
            <a:r>
              <a:rPr lang="ru-RU" sz="2400" b="1" dirty="0" smtClean="0">
                <a:latin typeface="Times New Roman" pitchFamily="18" charset="0"/>
              </a:rPr>
              <a:t> та </a:t>
            </a:r>
            <a:r>
              <a:rPr lang="ru-RU" sz="2400" b="1" dirty="0" err="1" smtClean="0">
                <a:latin typeface="Times New Roman" pitchFamily="18" charset="0"/>
              </a:rPr>
              <a:t>дітям-інвалідам</a:t>
            </a:r>
            <a:endParaRPr lang="ru-RU" sz="2400" b="1" dirty="0" smtClean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b="1" dirty="0" err="1" smtClean="0">
                <a:latin typeface="Times New Roman" pitchFamily="18" charset="0"/>
              </a:rPr>
              <a:t>Державна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соціальна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особам, </a:t>
            </a:r>
            <a:r>
              <a:rPr lang="ru-RU" sz="2400" b="1" dirty="0" err="1" smtClean="0">
                <a:latin typeface="Times New Roman" pitchFamily="18" charset="0"/>
              </a:rPr>
              <a:t>які</a:t>
            </a:r>
            <a:r>
              <a:rPr lang="ru-RU" sz="2400" b="1" dirty="0" smtClean="0">
                <a:latin typeface="Times New Roman" pitchFamily="18" charset="0"/>
              </a:rPr>
              <a:t> не </a:t>
            </a:r>
            <a:r>
              <a:rPr lang="ru-RU" sz="2400" b="1" dirty="0" err="1" smtClean="0">
                <a:latin typeface="Times New Roman" pitchFamily="18" charset="0"/>
              </a:rPr>
              <a:t>мають</a:t>
            </a:r>
            <a:r>
              <a:rPr lang="ru-RU" sz="2400" b="1" dirty="0" smtClean="0">
                <a:latin typeface="Times New Roman" pitchFamily="18" charset="0"/>
              </a:rPr>
              <a:t> права на </a:t>
            </a:r>
            <a:r>
              <a:rPr lang="ru-RU" sz="2400" b="1" dirty="0" err="1" smtClean="0">
                <a:latin typeface="Times New Roman" pitchFamily="18" charset="0"/>
              </a:rPr>
              <a:t>пенсію</a:t>
            </a:r>
            <a:r>
              <a:rPr lang="ru-RU" sz="2400" b="1" dirty="0" smtClean="0">
                <a:latin typeface="Times New Roman" pitchFamily="18" charset="0"/>
              </a:rPr>
              <a:t>, та </a:t>
            </a:r>
            <a:r>
              <a:rPr lang="ru-RU" sz="2400" b="1" dirty="0" err="1" smtClean="0">
                <a:latin typeface="Times New Roman" pitchFamily="18" charset="0"/>
              </a:rPr>
              <a:t>інваліда</a:t>
            </a:r>
            <a:r>
              <a:rPr lang="uk-UA" sz="2400" b="1" dirty="0" smtClean="0">
                <a:latin typeface="Times New Roman" pitchFamily="18" charset="0"/>
              </a:rPr>
              <a:t>м</a:t>
            </a:r>
            <a:endParaRPr lang="ru-RU" sz="2400" b="1" i="1" dirty="0" smtClean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b="1" dirty="0" err="1" smtClean="0">
                <a:latin typeface="Times New Roman" pitchFamily="18" charset="0"/>
              </a:rPr>
              <a:t>Тимчасова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державна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дітям</a:t>
            </a:r>
            <a:r>
              <a:rPr lang="ru-RU" sz="2400" b="1" dirty="0" smtClean="0">
                <a:latin typeface="Times New Roman" pitchFamily="18" charset="0"/>
              </a:rPr>
              <a:t> у </a:t>
            </a:r>
            <a:r>
              <a:rPr lang="ru-RU" sz="2400" b="1" dirty="0" err="1" smtClean="0">
                <a:latin typeface="Times New Roman" pitchFamily="18" charset="0"/>
              </a:rPr>
              <a:t>випадках</a:t>
            </a:r>
            <a:r>
              <a:rPr lang="ru-RU" sz="2400" b="1" dirty="0" smtClean="0">
                <a:latin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</a:rPr>
              <a:t>якщо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місце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проживання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батьків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невідоме</a:t>
            </a:r>
            <a:r>
              <a:rPr lang="ru-RU" sz="2400" b="1" dirty="0" smtClean="0">
                <a:latin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</a:rPr>
              <a:t>або</a:t>
            </a:r>
            <a:r>
              <a:rPr lang="ru-RU" sz="2400" b="1" dirty="0" smtClean="0">
                <a:latin typeface="Times New Roman" pitchFamily="18" charset="0"/>
              </a:rPr>
              <a:t> вони </a:t>
            </a:r>
            <a:r>
              <a:rPr lang="ru-RU" sz="2400" b="1" dirty="0" err="1" smtClean="0">
                <a:latin typeface="Times New Roman" pitchFamily="18" charset="0"/>
              </a:rPr>
              <a:t>ухиляються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від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сплати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аліментів</a:t>
            </a:r>
            <a:r>
              <a:rPr lang="ru-RU" sz="2400" b="1" dirty="0" smtClean="0">
                <a:latin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</a:rPr>
              <a:t>або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вони</a:t>
            </a:r>
            <a:r>
              <a:rPr lang="ru-RU" sz="2400" b="1" dirty="0" smtClean="0">
                <a:latin typeface="Times New Roman" pitchFamily="18" charset="0"/>
              </a:rPr>
              <a:t> не </a:t>
            </a:r>
            <a:r>
              <a:rPr lang="ru-RU" sz="2400" b="1" dirty="0" err="1" smtClean="0">
                <a:latin typeface="Times New Roman" pitchFamily="18" charset="0"/>
              </a:rPr>
              <a:t>мають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можливості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утримувати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дитину</a:t>
            </a:r>
            <a:endParaRPr lang="ru-RU" sz="2400" b="1" i="1" dirty="0" smtClean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uk-UA" sz="2400" b="1" dirty="0" smtClean="0">
                <a:latin typeface="Times New Roman" pitchFamily="18" charset="0"/>
              </a:rPr>
              <a:t>С</a:t>
            </a:r>
            <a:r>
              <a:rPr lang="ru-RU" sz="2400" b="1" dirty="0" err="1" smtClean="0">
                <a:latin typeface="Times New Roman" pitchFamily="18" charset="0"/>
              </a:rPr>
              <a:t>оціальна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допомога</a:t>
            </a:r>
            <a:r>
              <a:rPr lang="ru-RU" sz="2400" b="1" dirty="0" smtClean="0">
                <a:latin typeface="Times New Roman" pitchFamily="18" charset="0"/>
              </a:rPr>
              <a:t> на </a:t>
            </a:r>
            <a:r>
              <a:rPr lang="ru-RU" sz="2400" b="1" dirty="0" err="1" smtClean="0">
                <a:latin typeface="Times New Roman" pitchFamily="18" charset="0"/>
              </a:rPr>
              <a:t>дітей</a:t>
            </a:r>
            <a:r>
              <a:rPr lang="ru-RU" sz="2400" b="1" dirty="0" smtClean="0">
                <a:latin typeface="Times New Roman" pitchFamily="18" charset="0"/>
              </a:rPr>
              <a:t>–</a:t>
            </a:r>
            <a:r>
              <a:rPr lang="ru-RU" sz="2400" b="1" dirty="0" err="1" smtClean="0">
                <a:latin typeface="Times New Roman" pitchFamily="18" charset="0"/>
              </a:rPr>
              <a:t>сиріт</a:t>
            </a:r>
            <a:r>
              <a:rPr lang="ru-RU" sz="2400" b="1" dirty="0" smtClean="0">
                <a:latin typeface="Times New Roman" pitchFamily="18" charset="0"/>
              </a:rPr>
              <a:t> та </a:t>
            </a:r>
            <a:r>
              <a:rPr lang="ru-RU" sz="2400" b="1" dirty="0" err="1" smtClean="0">
                <a:latin typeface="Times New Roman" pitchFamily="18" charset="0"/>
              </a:rPr>
              <a:t>дітей</a:t>
            </a:r>
            <a:r>
              <a:rPr lang="ru-RU" sz="2400" b="1" dirty="0" smtClean="0">
                <a:latin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</a:rPr>
              <a:t>позбавлених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батьківського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</a:rPr>
              <a:t>піклування</a:t>
            </a:r>
            <a:r>
              <a:rPr lang="ru-RU" sz="2400" b="1" dirty="0" smtClean="0">
                <a:latin typeface="Times New Roman" pitchFamily="18" charset="0"/>
              </a:rPr>
              <a:t>.</a:t>
            </a:r>
            <a:endParaRPr lang="ru-RU" sz="2400" b="1" i="1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493713" y="1266825"/>
            <a:ext cx="7886700" cy="787400"/>
          </a:xfrm>
        </p:spPr>
        <p:txBody>
          <a:bodyPr/>
          <a:lstStyle/>
          <a:p>
            <a:pPr algn="ctr"/>
            <a:r>
              <a:rPr lang="uk-UA" sz="2800" b="1" smtClean="0">
                <a:latin typeface="Bodoni MT Condensed" pitchFamily="18" charset="0"/>
              </a:rPr>
              <a:t>Система органів соціального забезпечення</a:t>
            </a:r>
            <a:r>
              <a:rPr lang="ru-RU" sz="2800" b="1" i="1" smtClean="0">
                <a:latin typeface="Bodoni MT Condensed" pitchFamily="18" charset="0"/>
              </a:rPr>
              <a:t/>
            </a:r>
            <a:br>
              <a:rPr lang="ru-RU" sz="2800" b="1" i="1" smtClean="0">
                <a:latin typeface="Bodoni MT Condensed" pitchFamily="18" charset="0"/>
              </a:rPr>
            </a:br>
            <a:endParaRPr lang="ru-RU" sz="2800" b="1" i="1" smtClean="0">
              <a:latin typeface="Bodoni MT Condensed" pitchFamily="18" charset="0"/>
            </a:endParaRPr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628650" y="1946275"/>
            <a:ext cx="7886700" cy="4687888"/>
          </a:xfrm>
          <a:solidFill>
            <a:srgbClr val="FDD653"/>
          </a:solidFill>
        </p:spPr>
        <p:txBody>
          <a:bodyPr/>
          <a:lstStyle/>
          <a:p>
            <a:pPr>
              <a:lnSpc>
                <a:spcPct val="70000"/>
              </a:lnSpc>
              <a:buFont typeface="Arial" charset="0"/>
              <a:buNone/>
            </a:pPr>
            <a:endParaRPr lang="ru-RU" sz="1400" b="1" i="1" dirty="0" smtClean="0"/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uk-UA" sz="1400" b="1" i="1" dirty="0" smtClean="0"/>
              <a:t>► </a:t>
            </a:r>
            <a:r>
              <a:rPr lang="ru-RU" sz="2000" b="1" dirty="0" err="1" smtClean="0">
                <a:latin typeface="Times New Roman" pitchFamily="18" charset="0"/>
              </a:rPr>
              <a:t>Міністерство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соціальної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політики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України</a:t>
            </a:r>
            <a:r>
              <a:rPr lang="uk-UA" sz="2000" b="1" dirty="0" smtClean="0">
                <a:latin typeface="Times New Roman" pitchFamily="18" charset="0"/>
              </a:rPr>
              <a:t> (здійснює функції управління </a:t>
            </a:r>
            <a:r>
              <a:rPr lang="ru-RU" sz="2000" b="1" dirty="0" err="1" smtClean="0">
                <a:latin typeface="Times New Roman" pitchFamily="18" charset="0"/>
              </a:rPr>
              <a:t>всією</a:t>
            </a:r>
            <a:r>
              <a:rPr lang="ru-RU" sz="2000" b="1" dirty="0" smtClean="0">
                <a:latin typeface="Times New Roman" pitchFamily="18" charset="0"/>
              </a:rPr>
              <a:t> державною системою </a:t>
            </a:r>
            <a:r>
              <a:rPr lang="ru-RU" sz="2000" b="1" dirty="0" err="1" smtClean="0">
                <a:latin typeface="Times New Roman" pitchFamily="18" charset="0"/>
              </a:rPr>
              <a:t>соціального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забезпечення</a:t>
            </a:r>
            <a:r>
              <a:rPr lang="ru-RU" sz="2000" b="1" dirty="0" smtClean="0">
                <a:latin typeface="Times New Roman" pitchFamily="18" charset="0"/>
              </a:rPr>
              <a:t> в </a:t>
            </a:r>
            <a:r>
              <a:rPr lang="ru-RU" sz="2000" b="1" dirty="0" err="1" smtClean="0">
                <a:latin typeface="Times New Roman" pitchFamily="18" charset="0"/>
              </a:rPr>
              <a:t>Україні</a:t>
            </a:r>
            <a:r>
              <a:rPr lang="ru-RU" sz="2000" b="1" dirty="0" smtClean="0">
                <a:latin typeface="Times New Roman" pitchFamily="18" charset="0"/>
              </a:rPr>
              <a:t>);</a:t>
            </a:r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ru-RU" sz="2000" b="1" dirty="0" smtClean="0">
                <a:latin typeface="Times New Roman" pitchFamily="18" charset="0"/>
              </a:rPr>
              <a:t>► </a:t>
            </a:r>
            <a:r>
              <a:rPr lang="uk-UA" sz="2000" b="1" dirty="0" smtClean="0">
                <a:latin typeface="Times New Roman" pitchFamily="18" charset="0"/>
              </a:rPr>
              <a:t>територіальні</a:t>
            </a:r>
            <a:r>
              <a:rPr lang="ru-RU" sz="2000" b="1" dirty="0" smtClean="0">
                <a:latin typeface="Times New Roman" pitchFamily="18" charset="0"/>
              </a:rPr>
              <a:t> (</a:t>
            </a:r>
            <a:r>
              <a:rPr lang="ru-RU" sz="2000" b="1" dirty="0" err="1" smtClean="0">
                <a:latin typeface="Times New Roman" pitchFamily="18" charset="0"/>
              </a:rPr>
              <a:t>обласні</a:t>
            </a:r>
            <a:r>
              <a:rPr lang="ru-RU" sz="2000" b="1" dirty="0" smtClean="0">
                <a:latin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</a:rPr>
              <a:t>районні</a:t>
            </a:r>
            <a:r>
              <a:rPr lang="ru-RU" sz="2000" b="1" dirty="0" smtClean="0">
                <a:latin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</a:rPr>
              <a:t>міські</a:t>
            </a:r>
            <a:r>
              <a:rPr lang="ru-RU" sz="2000" b="1" dirty="0" smtClean="0">
                <a:latin typeface="Times New Roman" pitchFamily="18" charset="0"/>
              </a:rPr>
              <a:t>) </a:t>
            </a:r>
            <a:r>
              <a:rPr lang="ru-RU" sz="2000" b="1" dirty="0" err="1" smtClean="0">
                <a:latin typeface="Times New Roman" pitchFamily="18" charset="0"/>
              </a:rPr>
              <a:t>управління</a:t>
            </a:r>
            <a:r>
              <a:rPr lang="ru-RU" sz="2000" b="1" dirty="0" smtClean="0">
                <a:latin typeface="Times New Roman" pitchFamily="18" charset="0"/>
              </a:rPr>
              <a:t> (</a:t>
            </a:r>
            <a:r>
              <a:rPr lang="ru-RU" sz="2000" b="1" dirty="0" err="1" smtClean="0">
                <a:latin typeface="Times New Roman" pitchFamily="18" charset="0"/>
              </a:rPr>
              <a:t>відділи</a:t>
            </a:r>
            <a:r>
              <a:rPr lang="ru-RU" sz="2000" b="1" dirty="0" smtClean="0">
                <a:latin typeface="Times New Roman" pitchFamily="18" charset="0"/>
              </a:rPr>
              <a:t>) </a:t>
            </a:r>
            <a:r>
              <a:rPr lang="ru-RU" sz="2000" b="1" dirty="0" err="1" smtClean="0">
                <a:latin typeface="Times New Roman" pitchFamily="18" charset="0"/>
              </a:rPr>
              <a:t>праці</a:t>
            </a:r>
            <a:r>
              <a:rPr lang="ru-RU" sz="2000" b="1" dirty="0" smtClean="0">
                <a:latin typeface="Times New Roman" pitchFamily="18" charset="0"/>
              </a:rPr>
              <a:t> та </a:t>
            </a:r>
            <a:r>
              <a:rPr lang="ru-RU" sz="2000" b="1" dirty="0" err="1" smtClean="0">
                <a:latin typeface="Times New Roman" pitchFamily="18" charset="0"/>
              </a:rPr>
              <a:t>соціальної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політики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uk-UA" sz="2000" b="1" dirty="0" smtClean="0">
                <a:latin typeface="Times New Roman" pitchFamily="18" charset="0"/>
              </a:rPr>
              <a:t>► фонди соціального забезпечення  </a:t>
            </a:r>
            <a:r>
              <a:rPr lang="en-US" sz="2000" b="1" dirty="0" smtClean="0">
                <a:latin typeface="Times New Roman" pitchFamily="18" charset="0"/>
              </a:rPr>
              <a:t>(</a:t>
            </a:r>
            <a:r>
              <a:rPr lang="uk-UA" sz="2000" b="1" dirty="0" smtClean="0">
                <a:latin typeface="Times New Roman" pitchFamily="18" charset="0"/>
              </a:rPr>
              <a:t>Пенсійний Фонд України, Фонди загальнообов’язкового соціального страхування на випадок безробіття, з тимчасової втрати працездатності, від нещасного випадку; Фонд України соціального захисту інвалідів</a:t>
            </a:r>
            <a:r>
              <a:rPr lang="en-US" sz="2000" b="1" dirty="0" smtClean="0">
                <a:latin typeface="Times New Roman" pitchFamily="18" charset="0"/>
              </a:rPr>
              <a:t>)</a:t>
            </a:r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uk-UA" sz="2000" b="1" dirty="0" smtClean="0">
                <a:latin typeface="Times New Roman" pitchFamily="18" charset="0"/>
              </a:rPr>
              <a:t>► </a:t>
            </a:r>
            <a:r>
              <a:rPr lang="ru-RU" sz="2000" b="1" dirty="0" err="1" smtClean="0">
                <a:latin typeface="Times New Roman" pitchFamily="18" charset="0"/>
              </a:rPr>
              <a:t>територіальний</a:t>
            </a:r>
            <a:r>
              <a:rPr lang="ru-RU" sz="2000" b="1" dirty="0" smtClean="0">
                <a:latin typeface="Times New Roman" pitchFamily="18" charset="0"/>
              </a:rPr>
              <a:t> центр </a:t>
            </a:r>
            <a:r>
              <a:rPr lang="ru-RU" sz="2000" b="1" dirty="0" err="1" smtClean="0">
                <a:latin typeface="Times New Roman" pitchFamily="18" charset="0"/>
              </a:rPr>
              <a:t>соціального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обслуговування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пенсіонерів</a:t>
            </a:r>
            <a:r>
              <a:rPr lang="ru-RU" sz="2000" b="1" dirty="0" smtClean="0">
                <a:latin typeface="Times New Roman" pitchFamily="18" charset="0"/>
              </a:rPr>
              <a:t> та одиноких </a:t>
            </a:r>
            <a:r>
              <a:rPr lang="uk-UA" sz="2000" b="1" dirty="0" smtClean="0">
                <a:latin typeface="Times New Roman" pitchFamily="18" charset="0"/>
              </a:rPr>
              <a:t>непрацездатних громадян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</a:rPr>
              <a:t> (</a:t>
            </a:r>
            <a:r>
              <a:rPr lang="ru-RU" sz="2000" b="1" dirty="0" err="1" smtClean="0">
                <a:latin typeface="Times New Roman" pitchFamily="18" charset="0"/>
              </a:rPr>
              <a:t>є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спеціальною</a:t>
            </a:r>
            <a:r>
              <a:rPr lang="ru-RU" sz="2000" b="1" dirty="0" smtClean="0">
                <a:latin typeface="Times New Roman" pitchFamily="18" charset="0"/>
              </a:rPr>
              <a:t> державною </a:t>
            </a:r>
            <a:r>
              <a:rPr lang="ru-RU" sz="2000" b="1" dirty="0" err="1" smtClean="0">
                <a:latin typeface="Times New Roman" pitchFamily="18" charset="0"/>
              </a:rPr>
              <a:t>установою</a:t>
            </a:r>
            <a:r>
              <a:rPr lang="ru-RU" sz="2000" b="1" dirty="0" smtClean="0">
                <a:latin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</a:rPr>
              <a:t>що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надає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послуги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пенсіонерам</a:t>
            </a:r>
            <a:r>
              <a:rPr lang="ru-RU" sz="2000" b="1" dirty="0" smtClean="0">
                <a:latin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</a:rPr>
              <a:t>інвалідам</a:t>
            </a:r>
            <a:r>
              <a:rPr lang="ru-RU" sz="2000" b="1" dirty="0" smtClean="0">
                <a:latin typeface="Times New Roman" pitchFamily="18" charset="0"/>
              </a:rPr>
              <a:t>, одиноким </a:t>
            </a:r>
            <a:r>
              <a:rPr lang="ru-RU" sz="2000" b="1" dirty="0" err="1" smtClean="0">
                <a:latin typeface="Times New Roman" pitchFamily="18" charset="0"/>
              </a:rPr>
              <a:t>непрацездатним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громадянам</a:t>
            </a:r>
            <a:r>
              <a:rPr lang="ru-RU" sz="2000" b="1" dirty="0" smtClean="0">
                <a:latin typeface="Times New Roman" pitchFamily="18" charset="0"/>
              </a:rPr>
              <a:t> та </a:t>
            </a:r>
            <a:r>
              <a:rPr lang="ru-RU" sz="2000" b="1" dirty="0" err="1" smtClean="0">
                <a:latin typeface="Times New Roman" pitchFamily="18" charset="0"/>
              </a:rPr>
              <a:t>іншим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соціально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незахищеним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громадянам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вдома</a:t>
            </a:r>
            <a:r>
              <a:rPr lang="ru-RU" sz="2000" b="1" dirty="0" smtClean="0">
                <a:latin typeface="Times New Roman" pitchFamily="18" charset="0"/>
              </a:rPr>
              <a:t>, в </a:t>
            </a:r>
            <a:r>
              <a:rPr lang="ru-RU" sz="2000" b="1" dirty="0" err="1" smtClean="0">
                <a:latin typeface="Times New Roman" pitchFamily="18" charset="0"/>
              </a:rPr>
              <a:t>умовах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стаціонарного</a:t>
            </a:r>
            <a:r>
              <a:rPr lang="ru-RU" sz="2000" b="1" dirty="0" smtClean="0">
                <a:latin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</a:rPr>
              <a:t>тимчасовог</a:t>
            </a:r>
            <a:r>
              <a:rPr lang="ru-RU" sz="2000" b="1" dirty="0" smtClean="0">
                <a:latin typeface="Times New Roman" pitchFamily="18" charset="0"/>
              </a:rPr>
              <a:t> о та денного </a:t>
            </a:r>
            <a:r>
              <a:rPr lang="ru-RU" sz="2000" b="1" dirty="0" err="1" smtClean="0">
                <a:latin typeface="Times New Roman" pitchFamily="18" charset="0"/>
              </a:rPr>
              <a:t>перебування</a:t>
            </a:r>
            <a:r>
              <a:rPr lang="ru-RU" sz="2000" b="1" dirty="0" smtClean="0">
                <a:latin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</a:rPr>
              <a:t>спрямовані</a:t>
            </a:r>
            <a:r>
              <a:rPr lang="ru-RU" sz="2000" b="1" dirty="0" smtClean="0">
                <a:latin typeface="Times New Roman" pitchFamily="18" charset="0"/>
              </a:rPr>
              <a:t> на </a:t>
            </a:r>
            <a:r>
              <a:rPr lang="ru-RU" sz="2000" b="1" dirty="0" err="1" smtClean="0">
                <a:latin typeface="Times New Roman" pitchFamily="18" charset="0"/>
              </a:rPr>
              <a:t>підтримання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їхньої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життєдіяльності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соціальної</a:t>
            </a:r>
            <a:r>
              <a:rPr lang="ru-RU" sz="2000" b="1" dirty="0" smtClean="0">
                <a:latin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</a:rPr>
              <a:t>активності</a:t>
            </a:r>
            <a:r>
              <a:rPr lang="en-US" sz="2000" b="1" dirty="0" smtClean="0">
                <a:latin typeface="Times New Roman" pitchFamily="18" charset="0"/>
              </a:rPr>
              <a:t>)</a:t>
            </a:r>
            <a:endParaRPr lang="ru-RU" sz="2000" b="1" dirty="0" smtClean="0">
              <a:latin typeface="Times New Roman" pitchFamily="18" charset="0"/>
            </a:endParaRPr>
          </a:p>
          <a:p>
            <a:pPr>
              <a:lnSpc>
                <a:spcPct val="70000"/>
              </a:lnSpc>
              <a:buFont typeface="Arial" charset="0"/>
              <a:buNone/>
            </a:pPr>
            <a:endParaRPr lang="ru-RU" sz="20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493713" y="1266825"/>
            <a:ext cx="7886700" cy="787400"/>
          </a:xfrm>
        </p:spPr>
        <p:txBody>
          <a:bodyPr/>
          <a:lstStyle/>
          <a:p>
            <a:pPr algn="ctr"/>
            <a:r>
              <a:rPr lang="ru-RU" sz="2800" b="1" i="1" dirty="0" smtClean="0">
                <a:latin typeface="Bodoni MT Condensed" pitchFamily="18" charset="0"/>
              </a:rPr>
              <a:t/>
            </a:r>
            <a:br>
              <a:rPr lang="ru-RU" sz="2800" b="1" i="1" dirty="0" smtClean="0">
                <a:latin typeface="Bodoni MT Condensed" pitchFamily="18" charset="0"/>
              </a:rPr>
            </a:br>
            <a:endParaRPr lang="ru-RU" sz="2800" b="1" i="1" dirty="0" smtClean="0">
              <a:latin typeface="Bodoni MT Condensed" pitchFamily="18" charset="0"/>
            </a:endParaRPr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628650" y="1946275"/>
            <a:ext cx="7886700" cy="3629025"/>
          </a:xfrm>
          <a:solidFill>
            <a:srgbClr val="FDD653"/>
          </a:solidFill>
        </p:spPr>
        <p:txBody>
          <a:bodyPr/>
          <a:lstStyle/>
          <a:p>
            <a:pPr>
              <a:lnSpc>
                <a:spcPct val="70000"/>
              </a:lnSpc>
              <a:buFont typeface="Arial" charset="0"/>
              <a:buNone/>
            </a:pPr>
            <a:endParaRPr lang="ru-RU" sz="1400" b="1" i="1" dirty="0" smtClean="0"/>
          </a:p>
          <a:p>
            <a:r>
              <a:rPr lang="uk-UA" sz="2000" b="1" u="sng" dirty="0" smtClean="0"/>
              <a:t>Ситуаційна  </a:t>
            </a:r>
            <a:r>
              <a:rPr lang="uk-UA" sz="2000" b="1" u="sng" dirty="0" smtClean="0"/>
              <a:t>задача </a:t>
            </a:r>
            <a:r>
              <a:rPr lang="uk-UA" sz="2000" b="1" u="sng" dirty="0" smtClean="0"/>
              <a:t>6</a:t>
            </a:r>
            <a:endParaRPr lang="ru-RU" sz="2000" u="sng" dirty="0" smtClean="0"/>
          </a:p>
          <a:p>
            <a:pPr>
              <a:buNone/>
            </a:pPr>
            <a:r>
              <a:rPr lang="uk-UA" sz="2000" dirty="0" smtClean="0"/>
              <a:t> </a:t>
            </a:r>
            <a:endParaRPr lang="ru-RU" sz="2000" dirty="0" smtClean="0"/>
          </a:p>
          <a:p>
            <a:pPr algn="just">
              <a:buNone/>
            </a:pPr>
            <a:r>
              <a:rPr lang="uk-UA" sz="2000" b="1" dirty="0" smtClean="0"/>
              <a:t>	В </a:t>
            </a:r>
            <a:r>
              <a:rPr lang="uk-UA" sz="2000" b="1" dirty="0" smtClean="0"/>
              <a:t>сім</a:t>
            </a:r>
            <a:r>
              <a:rPr lang="ru-RU" sz="2000" b="1" dirty="0" smtClean="0"/>
              <a:t>’</a:t>
            </a:r>
            <a:r>
              <a:rPr lang="uk-UA" sz="2000" b="1" dirty="0" smtClean="0"/>
              <a:t>ї  </a:t>
            </a:r>
            <a:r>
              <a:rPr lang="uk-UA" sz="2000" b="1" dirty="0" err="1" smtClean="0"/>
              <a:t>Гуленкових</a:t>
            </a:r>
            <a:r>
              <a:rPr lang="uk-UA" sz="2000" b="1" dirty="0" smtClean="0"/>
              <a:t> три малолітніх дитини, </a:t>
            </a:r>
            <a:r>
              <a:rPr lang="uk-UA" sz="2000" b="1" dirty="0" smtClean="0"/>
              <a:t>батько-інвалід</a:t>
            </a:r>
            <a:r>
              <a:rPr lang="uk-UA" sz="2000" b="1" dirty="0" smtClean="0"/>
              <a:t>, мати знаходиться у відпустці по догляду за дитиною до досягнення нею   3-х річного віку. </a:t>
            </a:r>
            <a:endParaRPr lang="ru-RU" sz="2000" b="1" dirty="0" smtClean="0"/>
          </a:p>
          <a:p>
            <a:r>
              <a:rPr lang="uk-UA" sz="2000" dirty="0" smtClean="0">
                <a:solidFill>
                  <a:srgbClr val="FF0000"/>
                </a:solidFill>
              </a:rPr>
              <a:t>Чи має сім</a:t>
            </a:r>
            <a:r>
              <a:rPr lang="ru-RU" sz="2000" dirty="0" smtClean="0">
                <a:solidFill>
                  <a:srgbClr val="FF0000"/>
                </a:solidFill>
              </a:rPr>
              <a:t>’</a:t>
            </a:r>
            <a:r>
              <a:rPr lang="uk-UA" sz="2000" dirty="0" smtClean="0">
                <a:solidFill>
                  <a:srgbClr val="FF0000"/>
                </a:solidFill>
              </a:rPr>
              <a:t>я </a:t>
            </a:r>
            <a:r>
              <a:rPr lang="uk-UA" sz="2000" dirty="0" err="1" smtClean="0">
                <a:solidFill>
                  <a:srgbClr val="FF0000"/>
                </a:solidFill>
              </a:rPr>
              <a:t>Гуленкових</a:t>
            </a:r>
            <a:r>
              <a:rPr lang="uk-UA" sz="2000" dirty="0" smtClean="0">
                <a:solidFill>
                  <a:srgbClr val="FF0000"/>
                </a:solidFill>
              </a:rPr>
              <a:t> право на отримання соціальної допомоги? В який державний орган їм треба звернутись? 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Рисунок 23" descr="http://gallery.ykt.ru/galleries/reklamachat/2014/10/15/1646465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8" y="127000"/>
            <a:ext cx="9148762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187624" y="2967335"/>
            <a:ext cx="6840759" cy="28007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8800" b="1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Дякую за увагу !</a:t>
            </a:r>
            <a:endParaRPr lang="ru-RU" sz="8800" b="1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349</TotalTime>
  <Words>1118</Words>
  <Application>Microsoft Office PowerPoint</Application>
  <PresentationFormat>Экран (4:3)</PresentationFormat>
  <Paragraphs>141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Office Theme</vt:lpstr>
      <vt:lpstr>Слайд 1</vt:lpstr>
      <vt:lpstr>План   заняття</vt:lpstr>
      <vt:lpstr>    МЕТА ЗАНЯТТЯ:  </vt:lpstr>
      <vt:lpstr>АКТУАЛЬНІСТЬ ТЕМИ: </vt:lpstr>
      <vt:lpstr>Слайд 5</vt:lpstr>
      <vt:lpstr>Слайд 6</vt:lpstr>
      <vt:lpstr>Суб'єкти трудового права</vt:lpstr>
      <vt:lpstr> Основні  джерела трудового права </vt:lpstr>
      <vt:lpstr>Слайд 9</vt:lpstr>
      <vt:lpstr>Слайд 10</vt:lpstr>
      <vt:lpstr>Слайд 11</vt:lpstr>
      <vt:lpstr>Слайд 12</vt:lpstr>
      <vt:lpstr>Слайд 13</vt:lpstr>
      <vt:lpstr>Слайд 14</vt:lpstr>
      <vt:lpstr>Види трудового договору</vt:lpstr>
      <vt:lpstr>Слайд 16</vt:lpstr>
      <vt:lpstr>  Згідно ст.26-27 Кодексу законів про працю України  </vt:lpstr>
      <vt:lpstr>Зміст трудового договору </vt:lpstr>
      <vt:lpstr>Слайд 19</vt:lpstr>
      <vt:lpstr>Згідно ст.48 Кодексу законів про працю України Трудова книжка-основний документ про трудову діяльність працівника</vt:lpstr>
      <vt:lpstr>Слайд 21</vt:lpstr>
      <vt:lpstr>Слайд 22</vt:lpstr>
      <vt:lpstr>Слайд 23</vt:lpstr>
      <vt:lpstr>Слайд 24</vt:lpstr>
      <vt:lpstr>Згідно статті 36 КЗпроПУ  </vt:lpstr>
      <vt:lpstr>Розірвання трудового договору з ініціативи власника </vt:lpstr>
      <vt:lpstr>Розірвання трудового договору з ініціативи власника </vt:lpstr>
      <vt:lpstr>Слайд 28</vt:lpstr>
      <vt:lpstr>Слайд 29</vt:lpstr>
      <vt:lpstr>Слайд 30</vt:lpstr>
      <vt:lpstr>  Види відпочинку:  </vt:lpstr>
      <vt:lpstr>Слайд 32</vt:lpstr>
      <vt:lpstr>  Згідно ст. 71 Кодексу законів про працю України </vt:lpstr>
      <vt:lpstr>Слайд 34</vt:lpstr>
      <vt:lpstr>Слайд 35</vt:lpstr>
      <vt:lpstr>Слайд 36</vt:lpstr>
      <vt:lpstr>Слайд 37</vt:lpstr>
      <vt:lpstr>Слайд 38</vt:lpstr>
      <vt:lpstr>Основні соціальні ризики: </vt:lpstr>
      <vt:lpstr>Слайд 40</vt:lpstr>
      <vt:lpstr>Згідно Закону України «Про загальнообов'язкове державне пенсійне страхування» за рахунок коштів Пенсійного фонду призначаються такі пенсійні виплати: </vt:lpstr>
      <vt:lpstr>  Державна допомога сім’ям з дітьми  </vt:lpstr>
      <vt:lpstr>  Інші види соціальної допомоги  </vt:lpstr>
      <vt:lpstr>Система органів соціального забезпечення </vt:lpstr>
      <vt:lpstr> </vt:lpstr>
      <vt:lpstr>Слайд 46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WORK</cp:lastModifiedBy>
  <cp:revision>87</cp:revision>
  <dcterms:created xsi:type="dcterms:W3CDTF">2018-09-04T12:10:47Z</dcterms:created>
  <dcterms:modified xsi:type="dcterms:W3CDTF">2021-02-22T12:47:34Z</dcterms:modified>
</cp:coreProperties>
</file>