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8" r:id="rId3"/>
    <p:sldId id="257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B8"/>
    <a:srgbClr val="FFCCFF"/>
    <a:srgbClr val="000000"/>
    <a:srgbClr val="FFFF00"/>
    <a:srgbClr val="FF3300"/>
    <a:srgbClr val="3333FF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04" autoAdjust="0"/>
  </p:normalViewPr>
  <p:slideViewPr>
    <p:cSldViewPr>
      <p:cViewPr varScale="1">
        <p:scale>
          <a:sx n="104" d="100"/>
          <a:sy n="104" d="100"/>
        </p:scale>
        <p:origin x="-1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1366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6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6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367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7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368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8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69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0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0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70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3703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1370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3706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707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3708" name="Rectangle 4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70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710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360E71A-5C75-4894-BD2C-677D76B407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C29EB-0110-4D08-A723-2A4781C594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1DD63-7A12-4EDB-91DE-967C0AC5ED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044C962-9A1B-47F9-B40A-2769817A07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7C612-3ED6-41E8-B380-2718A36AB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CB345-28AD-486B-B154-2FC30F8A1E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52F56-485A-4E77-AA02-BDE05457CF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A8951-8F2F-407A-B1AC-E3F45B37B8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0FEB5-0079-40B3-9D4B-B06001829B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187B3-AABB-4D2A-9F18-49BD641BF2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486A8-6375-49AC-92D1-5BBB5BDF61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11926-2901-4AA6-97F6-7030549D7B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12643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4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5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6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7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9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0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1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2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3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4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5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6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7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8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59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0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1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2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3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64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5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6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7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8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69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0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1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2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3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4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5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6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7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78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679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12680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81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2682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8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684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685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686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FEBADE0-9398-450C-840B-69329A93AC6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6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600200"/>
            <a:ext cx="6275388" cy="1828800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FF00"/>
                </a:solidFill>
                <a:latin typeface="Arial Unicode MS" pitchFamily="34" charset="-128"/>
              </a:rPr>
              <a:t/>
            </a:r>
            <a:br>
              <a:rPr lang="ru-RU" sz="4400" b="1" dirty="0" smtClean="0">
                <a:solidFill>
                  <a:srgbClr val="FFFF00"/>
                </a:solidFill>
                <a:latin typeface="Arial Unicode MS" pitchFamily="34" charset="-128"/>
              </a:rPr>
            </a:br>
            <a:r>
              <a:rPr lang="uk-UA" sz="6600" b="1" i="1" dirty="0" smtClean="0"/>
              <a:t> </a:t>
            </a:r>
            <a:r>
              <a:rPr lang="uk-UA" sz="4000" b="1" i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Рентгенівське </a:t>
            </a:r>
            <a:br>
              <a:rPr lang="uk-UA" sz="4000" b="1" i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</a:br>
            <a:r>
              <a:rPr lang="uk-UA" sz="4000" b="1" i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uk-UA" sz="4000" b="1" i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</a:br>
            <a:r>
              <a:rPr lang="uk-UA" sz="4000" b="1" i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випромінювання</a:t>
            </a:r>
            <a:r>
              <a:rPr lang="uk-UA" sz="6600" b="1" i="1" dirty="0" smtClean="0"/>
              <a:t/>
            </a:r>
            <a:br>
              <a:rPr lang="uk-UA" sz="6600" b="1" i="1" dirty="0" smtClean="0"/>
            </a:br>
            <a:endParaRPr lang="ru-RU" sz="6600" b="1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867400" y="5105400"/>
            <a:ext cx="3048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ru-RU" sz="2400" b="1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053" name="Picture 5" descr="_Рука с кольцом_ первая рентгенограмма, полученная 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928934"/>
            <a:ext cx="1882775" cy="2697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357687" y="5643578"/>
            <a:ext cx="42148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Рука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обручкою</a:t>
            </a:r>
            <a:r>
              <a:rPr lang="ru-RU" b="1" dirty="0" smtClean="0"/>
              <a:t>» перша </a:t>
            </a:r>
            <a:r>
              <a:rPr lang="ru-RU" b="1" dirty="0" err="1" smtClean="0"/>
              <a:t>рентгенограма</a:t>
            </a:r>
            <a:r>
              <a:rPr lang="ru-RU" b="1" dirty="0" smtClean="0"/>
              <a:t>, </a:t>
            </a:r>
            <a:r>
              <a:rPr lang="ru-RU" b="1" dirty="0" err="1" smtClean="0"/>
              <a:t>отримана</a:t>
            </a:r>
            <a:r>
              <a:rPr lang="ru-RU" b="1" dirty="0" smtClean="0"/>
              <a:t> В. К. Рентгеном в 1895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FFC000"/>
                </a:solidFill>
                <a:effectLst/>
                <a:latin typeface="Calibri" pitchFamily="34" charset="0"/>
                <a:cs typeface="Calibri" pitchFamily="34" charset="0"/>
              </a:rPr>
              <a:t>Відкриття рентгенівських променів</a:t>
            </a:r>
            <a:endParaRPr lang="ru-RU" sz="4000" b="1" dirty="0">
              <a:solidFill>
                <a:srgbClr val="FFC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2057400"/>
            <a:ext cx="4724400" cy="33528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   У </a:t>
            </a:r>
            <a:r>
              <a:rPr lang="ru-RU" sz="2800" b="1" dirty="0" smtClean="0"/>
              <a:t>1895 </a:t>
            </a:r>
            <a:r>
              <a:rPr lang="ru-RU" sz="2800" b="1" dirty="0" err="1" smtClean="0"/>
              <a:t>році</a:t>
            </a:r>
            <a:r>
              <a:rPr lang="ru-RU" sz="2800" b="1" dirty="0" smtClean="0"/>
              <a:t> весь </a:t>
            </a:r>
            <a:r>
              <a:rPr lang="ru-RU" sz="2800" b="1" dirty="0" err="1" smtClean="0"/>
              <a:t>світ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облетіла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звістка</a:t>
            </a:r>
            <a:r>
              <a:rPr lang="ru-RU" sz="2800" b="1" dirty="0" smtClean="0"/>
              <a:t> про </a:t>
            </a:r>
            <a:r>
              <a:rPr lang="ru-RU" sz="2800" b="1" dirty="0" err="1" smtClean="0"/>
              <a:t>відкриття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невідомих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променів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Їм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приписували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дивовижні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властивості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наприклад</a:t>
            </a:r>
            <a:r>
              <a:rPr lang="ru-RU" sz="2800" b="1" dirty="0" smtClean="0"/>
              <a:t>: </a:t>
            </a:r>
            <a:r>
              <a:rPr lang="ru-RU" sz="2800" b="1" dirty="0" err="1" smtClean="0"/>
              <a:t>читання</a:t>
            </a:r>
            <a:r>
              <a:rPr lang="ru-RU" sz="2800" b="1" dirty="0" smtClean="0"/>
              <a:t> думок на </a:t>
            </a:r>
            <a:r>
              <a:rPr lang="ru-RU" sz="2800" b="1" dirty="0" err="1" smtClean="0"/>
              <a:t>відстані</a:t>
            </a:r>
            <a:r>
              <a:rPr lang="ru-RU" sz="2800" b="1" dirty="0" smtClean="0"/>
              <a:t>.</a:t>
            </a: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381000" y="5572140"/>
            <a:ext cx="352742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2000" b="1" dirty="0" smtClean="0">
                <a:solidFill>
                  <a:srgbClr val="FFC000"/>
                </a:solidFill>
              </a:rPr>
              <a:t>Рентген Вільгельм </a:t>
            </a:r>
            <a:br>
              <a:rPr lang="uk-UA" sz="2000" b="1" dirty="0" smtClean="0">
                <a:solidFill>
                  <a:srgbClr val="FFC000"/>
                </a:solidFill>
              </a:rPr>
            </a:br>
            <a:r>
              <a:rPr lang="uk-UA" sz="2000" b="1" dirty="0" smtClean="0">
                <a:solidFill>
                  <a:srgbClr val="FFC000"/>
                </a:solidFill>
              </a:rPr>
              <a:t>         (1845-1923)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2643206" cy="4110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Рентгенівська трубка</a:t>
            </a:r>
            <a:endParaRPr lang="ru-RU" b="1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00034" y="1285860"/>
            <a:ext cx="8262966" cy="178595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Для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своїх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експериментів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Рентген 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використовував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трубки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Крукса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які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він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удосконалив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. Вони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значно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перевершують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ті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перші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апарати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якими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користувався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вчений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80" name="Picture 8" descr="Отсканировано 07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lum contrast="38000"/>
            <a:grayscl/>
            <a:biLevel thresh="50000"/>
          </a:blip>
          <a:srcRect/>
          <a:stretch>
            <a:fillRect/>
          </a:stretch>
        </p:blipFill>
        <p:spPr>
          <a:xfrm>
            <a:off x="428596" y="3786190"/>
            <a:ext cx="4824413" cy="2447925"/>
          </a:xfrm>
          <a:ln/>
        </p:spPr>
      </p:pic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181600" y="2928934"/>
            <a:ext cx="3810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анод</a:t>
            </a:r>
          </a:p>
          <a:p>
            <a:r>
              <a:rPr lang="uk-UA" dirty="0" smtClean="0"/>
              <a:t> 2. берилієві «вікна»</a:t>
            </a:r>
          </a:p>
          <a:p>
            <a:r>
              <a:rPr lang="uk-UA" dirty="0" smtClean="0"/>
              <a:t> </a:t>
            </a:r>
            <a:r>
              <a:rPr lang="uk-UA" dirty="0" smtClean="0"/>
              <a:t>3.катод</a:t>
            </a:r>
            <a:r>
              <a:rPr lang="uk-UA" dirty="0" smtClean="0"/>
              <a:t>-</a:t>
            </a:r>
            <a:r>
              <a:rPr lang="uk-UA" dirty="0" smtClean="0"/>
              <a:t>вольфрамова </a:t>
            </a:r>
            <a:r>
              <a:rPr lang="uk-UA" dirty="0" smtClean="0"/>
              <a:t>спіраль</a:t>
            </a:r>
          </a:p>
          <a:p>
            <a:r>
              <a:rPr lang="uk-UA" dirty="0" smtClean="0"/>
              <a:t> 4. скляна колба в ній «</a:t>
            </a:r>
            <a:r>
              <a:rPr lang="ru-RU" dirty="0" smtClean="0"/>
              <a:t>2»</a:t>
            </a:r>
            <a:endParaRPr lang="uk-UA" dirty="0" smtClean="0"/>
          </a:p>
          <a:p>
            <a:r>
              <a:rPr lang="ru-RU" dirty="0" smtClean="0"/>
              <a:t> 5. </a:t>
            </a:r>
            <a:r>
              <a:rPr lang="ru-RU" dirty="0" err="1" smtClean="0"/>
              <a:t>провідники</a:t>
            </a:r>
            <a:r>
              <a:rPr lang="ru-RU" dirty="0" smtClean="0"/>
              <a:t>, по ним </a:t>
            </a:r>
            <a:r>
              <a:rPr lang="ru-RU" dirty="0" err="1" smtClean="0"/>
              <a:t>підводять</a:t>
            </a:r>
            <a:r>
              <a:rPr lang="ru-RU" dirty="0" smtClean="0"/>
              <a:t> </a:t>
            </a:r>
            <a:r>
              <a:rPr lang="ru-RU" dirty="0" err="1" smtClean="0"/>
              <a:t>напругу</a:t>
            </a:r>
            <a:r>
              <a:rPr lang="ru-RU" dirty="0" smtClean="0"/>
              <a:t> до катода</a:t>
            </a:r>
          </a:p>
          <a:p>
            <a:r>
              <a:rPr lang="uk-UA" dirty="0" smtClean="0"/>
              <a:t> 6. циліндр фіксує потік електронів</a:t>
            </a:r>
          </a:p>
          <a:p>
            <a:r>
              <a:rPr lang="uk-UA" dirty="0" smtClean="0"/>
              <a:t> 7. дзеркало анода</a:t>
            </a:r>
          </a:p>
          <a:p>
            <a:r>
              <a:rPr lang="uk-UA" dirty="0" smtClean="0"/>
              <a:t> 8. трубка для охолоджування анода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Джерела і властивості</a:t>
            </a:r>
            <a:endParaRPr lang="ru-RU" b="1" dirty="0">
              <a:solidFill>
                <a:srgbClr val="FFC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u="sng" dirty="0" err="1" smtClean="0">
                <a:latin typeface="Calibri" pitchFamily="34" charset="0"/>
                <a:cs typeface="Calibri" pitchFamily="34" charset="0"/>
              </a:rPr>
              <a:t>Джерела</a:t>
            </a:r>
            <a:r>
              <a:rPr lang="ru-RU" sz="2800" b="1" u="sng" dirty="0" smtClean="0">
                <a:latin typeface="Calibri" pitchFamily="34" charset="0"/>
                <a:cs typeface="Calibri" pitchFamily="34" charset="0"/>
              </a:rPr>
              <a:t> : трубка Рентгена, </a:t>
            </a:r>
            <a:r>
              <a:rPr lang="ru-RU" sz="2800" b="1" u="sng" dirty="0" err="1" smtClean="0">
                <a:latin typeface="Calibri" pitchFamily="34" charset="0"/>
                <a:cs typeface="Calibri" pitchFamily="34" charset="0"/>
              </a:rPr>
              <a:t>лазери</a:t>
            </a:r>
            <a:r>
              <a:rPr lang="ru-RU" sz="2800" b="1" u="sng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800" b="1" u="sng" dirty="0" err="1" smtClean="0">
                <a:latin typeface="Calibri" pitchFamily="34" charset="0"/>
                <a:cs typeface="Calibri" pitchFamily="34" charset="0"/>
              </a:rPr>
              <a:t>сонячна</a:t>
            </a:r>
            <a:r>
              <a:rPr lang="ru-RU" sz="2800" b="1" u="sng" dirty="0" smtClean="0">
                <a:latin typeface="Calibri" pitchFamily="34" charset="0"/>
                <a:cs typeface="Calibri" pitchFamily="34" charset="0"/>
              </a:rPr>
              <a:t>   корона,  </a:t>
            </a:r>
            <a:r>
              <a:rPr lang="ru-RU" sz="2800" b="1" u="sng" dirty="0" err="1" smtClean="0">
                <a:latin typeface="Calibri" pitchFamily="34" charset="0"/>
                <a:cs typeface="Calibri" pitchFamily="34" charset="0"/>
              </a:rPr>
              <a:t>небесні</a:t>
            </a:r>
            <a:r>
              <a:rPr lang="ru-RU" sz="28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u="sng" dirty="0" err="1" smtClean="0">
                <a:latin typeface="Calibri" pitchFamily="34" charset="0"/>
                <a:cs typeface="Calibri" pitchFamily="34" charset="0"/>
              </a:rPr>
              <a:t>тіла</a:t>
            </a:r>
            <a:r>
              <a:rPr lang="ru-RU" sz="2800" b="1" u="sng" dirty="0" smtClean="0">
                <a:latin typeface="Calibri" pitchFamily="34" charset="0"/>
                <a:cs typeface="Calibri" pitchFamily="34" charset="0"/>
              </a:rPr>
              <a:t>, бетатрон.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Властивості :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велика 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проникаюча здатність;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викликає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люмінісценцию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 мінералів;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діє 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на фотоемульсію;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іонізує 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гази;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промені 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невидимі;</a:t>
            </a:r>
          </a:p>
          <a:p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- володіє </a:t>
            </a:r>
            <a:r>
              <a:rPr lang="uk-UA" sz="2800" b="1" dirty="0" smtClean="0">
                <a:latin typeface="Calibri" pitchFamily="34" charset="0"/>
                <a:cs typeface="Calibri" pitchFamily="34" charset="0"/>
              </a:rPr>
              <a:t>корпускулярними властивостями.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354888" cy="733425"/>
          </a:xfrm>
        </p:spPr>
        <p:txBody>
          <a:bodyPr/>
          <a:lstStyle/>
          <a:p>
            <a:r>
              <a:rPr lang="uk-UA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Застосування</a:t>
            </a:r>
            <a:endParaRPr lang="ru-RU" sz="40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24000"/>
            <a:ext cx="8362950" cy="4953000"/>
          </a:xfrm>
        </p:spPr>
        <p:txBody>
          <a:bodyPr/>
          <a:lstStyle/>
          <a:p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uk-UA" sz="2800" b="1" dirty="0" smtClean="0"/>
              <a:t>- </a:t>
            </a:r>
            <a:r>
              <a:rPr lang="ru-RU" sz="2800" b="1" dirty="0" err="1" smtClean="0"/>
              <a:t>рентгеноструктурний</a:t>
            </a:r>
            <a:r>
              <a:rPr lang="uk-UA" sz="2800" b="1" dirty="0" smtClean="0"/>
              <a:t> аналіз;</a:t>
            </a:r>
          </a:p>
          <a:p>
            <a:r>
              <a:rPr lang="uk-UA" sz="2800" b="1" dirty="0" smtClean="0"/>
              <a:t>- рентгенодіагностика;</a:t>
            </a:r>
          </a:p>
          <a:p>
            <a:r>
              <a:rPr lang="uk-UA" sz="2800" b="1" dirty="0" smtClean="0"/>
              <a:t>- рентгенотерапія;</a:t>
            </a:r>
          </a:p>
          <a:p>
            <a:r>
              <a:rPr lang="uk-UA" sz="2800" b="1" dirty="0" smtClean="0"/>
              <a:t>- </a:t>
            </a:r>
            <a:r>
              <a:rPr lang="ru-RU" sz="2800" b="1" dirty="0" err="1" smtClean="0"/>
              <a:t>рентгенотопографія</a:t>
            </a:r>
            <a:r>
              <a:rPr lang="uk-UA" sz="2800" b="1" dirty="0" smtClean="0"/>
              <a:t>;</a:t>
            </a:r>
          </a:p>
          <a:p>
            <a:r>
              <a:rPr lang="uk-UA" sz="2800" b="1" dirty="0" smtClean="0"/>
              <a:t>- астрономія (прилади на ракетах і супутниках зафіксували рентгенівське випромінювання сонця і зірок; рентгенівські маяки);</a:t>
            </a:r>
          </a:p>
          <a:p>
            <a:r>
              <a:rPr lang="ru-RU" sz="2800" b="1" dirty="0" smtClean="0"/>
              <a:t>- </a:t>
            </a:r>
            <a:r>
              <a:rPr lang="ru-RU" sz="2800" b="1" dirty="0" err="1" smtClean="0"/>
              <a:t>кристали</a:t>
            </a:r>
            <a:r>
              <a:rPr lang="ru-RU" sz="2800" b="1" dirty="0" smtClean="0"/>
              <a:t> (</a:t>
            </a:r>
            <a:r>
              <a:rPr lang="ru-RU" sz="2800" b="1" dirty="0" err="1" smtClean="0"/>
              <a:t>створення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фотоплівках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внутрішньої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структури</a:t>
            </a:r>
            <a:r>
              <a:rPr lang="ru-RU" sz="2800" b="1" dirty="0" smtClean="0"/>
              <a:t> скелета </a:t>
            </a:r>
            <a:r>
              <a:rPr lang="ru-RU" sz="2800" b="1" dirty="0" err="1" smtClean="0"/>
              <a:t>речовини</a:t>
            </a:r>
            <a:r>
              <a:rPr lang="ru-RU" sz="2800" b="1" dirty="0" smtClean="0"/>
              <a:t>).</a:t>
            </a: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468313" y="4221163"/>
            <a:ext cx="8291512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endParaRPr lang="ru-RU" sz="200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381000" y="381000"/>
            <a:ext cx="82089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40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Вплив на людину:</a:t>
            </a: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454025" y="1325563"/>
            <a:ext cx="8280400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uk-UA" sz="2400" b="1" u="sng" dirty="0" smtClean="0">
                <a:latin typeface="Calibri" pitchFamily="34" charset="0"/>
                <a:cs typeface="Calibri" pitchFamily="34" charset="0"/>
              </a:rPr>
              <a:t>Користь:</a:t>
            </a:r>
          </a:p>
          <a:p>
            <a:r>
              <a:rPr lang="uk-UA" sz="24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лікарі роблять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знімки зламаних кісток і зубів;</a:t>
            </a:r>
          </a:p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лікарі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використовують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 для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знищення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ракових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пухлин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співробітники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аеропорту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перевіряють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 багаж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пасажирів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uk-UA" sz="2400" dirty="0" smtClean="0">
                <a:latin typeface="Calibri" pitchFamily="34" charset="0"/>
                <a:cs typeface="Calibri" pitchFamily="34" charset="0"/>
              </a:rPr>
              <a:t>- промисловість, лабораторії;</a:t>
            </a:r>
          </a:p>
          <a:p>
            <a:r>
              <a:rPr lang="uk-UA" sz="2400" b="1" dirty="0" smtClean="0">
                <a:latin typeface="Calibri" pitchFamily="34" charset="0"/>
                <a:cs typeface="Calibri" pitchFamily="34" charset="0"/>
              </a:rPr>
              <a:t>Шкода:</a:t>
            </a:r>
            <a:endParaRPr lang="ru-RU" sz="2400" b="1" u="sng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uk-UA" sz="2400" dirty="0" smtClean="0">
                <a:latin typeface="Calibri" pitchFamily="34" charset="0"/>
                <a:cs typeface="Calibri" pitchFamily="34" charset="0"/>
              </a:rPr>
              <a:t>- сонце і інші зірки випускають негативні рентгенівські промені;</a:t>
            </a:r>
          </a:p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дія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організм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людини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розвиток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  <a:cs typeface="Calibri" pitchFamily="34" charset="0"/>
              </a:rPr>
              <a:t>різного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роду хвороб».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учи">
  <a:themeElements>
    <a:clrScheme name="">
      <a:dk1>
        <a:srgbClr val="0000B0"/>
      </a:dk1>
      <a:lt1>
        <a:srgbClr val="FFFFFF"/>
      </a:lt1>
      <a:dk2>
        <a:srgbClr val="0000FF"/>
      </a:dk2>
      <a:lt2>
        <a:srgbClr val="FFFFFF"/>
      </a:lt2>
      <a:accent1>
        <a:srgbClr val="3366FF"/>
      </a:accent1>
      <a:accent2>
        <a:srgbClr val="7B46D0"/>
      </a:accent2>
      <a:accent3>
        <a:srgbClr val="AAAAFF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178</TotalTime>
  <Words>276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Лучи</vt:lpstr>
      <vt:lpstr>  Рентгенівське   випромінювання </vt:lpstr>
      <vt:lpstr>Відкриття рентгенівських променів</vt:lpstr>
      <vt:lpstr>Рентгенівська трубка</vt:lpstr>
      <vt:lpstr>Джерела і властивості</vt:lpstr>
      <vt:lpstr>Застосування</vt:lpstr>
      <vt:lpstr>Слайд 6</vt:lpstr>
    </vt:vector>
  </TitlesOfParts>
  <Company>Номе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Мах</dc:creator>
  <cp:lastModifiedBy>Рожнива</cp:lastModifiedBy>
  <cp:revision>28</cp:revision>
  <dcterms:created xsi:type="dcterms:W3CDTF">2007-02-07T15:37:12Z</dcterms:created>
  <dcterms:modified xsi:type="dcterms:W3CDTF">2010-03-23T16:09:56Z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183868</vt:lpwstr>
  </property>
  <property fmtid="{D5CDD505-2E9C-101B-9397-08002B2CF9AE}" name="NXPowerLiteVersion" pid="3">
    <vt:lpwstr>D4.1.4</vt:lpwstr>
  </property>
</Properties>
</file>