
<file path=[Content_Types].xml><?xml version="1.0" encoding="utf-8"?>
<Types xmlns="http://schemas.openxmlformats.org/package/2006/content-types">
  <Override ContentType="application/vnd.openxmlformats-officedocument.presentationml.slideMaster+xml" PartName="/ppt/slideMasters/slideMaster3.xml"/>
  <Override ContentType="application/vnd.openxmlformats-officedocument.presentationml.slide+xml" PartName="/ppt/slides/slide29.xml"/>
  <Override ContentType="application/vnd.openxmlformats-officedocument.presentationml.slide+xml" PartName="/ppt/slides/slide47.xml"/>
  <Override ContentType="application/vnd.openxmlformats-officedocument.presentationml.slide+xml" PartName="/ppt/slides/slide58.xml"/>
  <Override ContentType="application/vnd.openxmlformats-officedocument.presentationml.slideLayout+xml" PartName="/ppt/slideLayouts/slideLayout39.xml"/>
  <Override ContentType="application/vnd.openxmlformats-officedocument.theme+xml" PartName="/ppt/theme/theme5.xml"/>
  <Override ContentType="application/vnd.openxmlformats-officedocument.presentationml.slideLayout+xml" PartName="/ppt/slideLayouts/slideLayout57.xml"/>
  <Override ContentType="application/vnd.openxmlformats-officedocument.presentationml.slideLayout+xml" PartName="/ppt/slideLayouts/slideLayout86.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6.xml"/>
  <Override ContentType="application/vnd.openxmlformats-officedocument.presentationml.slide+xml" PartName="/ppt/slides/slide54.xml"/>
  <Override ContentType="application/vnd.openxmlformats-officedocument.presentationml.slideLayout+xml" PartName="/ppt/slideLayouts/slideLayout6.xml"/>
  <Override ContentType="application/vnd.openxmlformats-officedocument.presentationml.slideLayout+xml" PartName="/ppt/slideLayouts/slideLayout17.xml"/>
  <Override ContentType="application/vnd.openxmlformats-officedocument.presentationml.slideLayout+xml" PartName="/ppt/slideLayouts/slideLayout28.xml"/>
  <Override ContentType="application/vnd.openxmlformats-officedocument.presentationml.slideLayout+xml" PartName="/ppt/slideLayouts/slideLayout46.xml"/>
  <Override ContentType="application/vnd.openxmlformats-officedocument.presentationml.slideLayout+xml" PartName="/ppt/slideLayouts/slideLayout64.xml"/>
  <Override ContentType="application/vnd.openxmlformats-officedocument.presentationml.slideLayout+xml" PartName="/ppt/slideLayouts/slideLayout75.xml"/>
  <Override ContentType="application/vnd.openxmlformats-officedocument.presentationml.slideLayout+xml" PartName="/ppt/slideLayouts/slideLayout93.xml"/>
  <Override ContentType="application/vnd.openxmlformats-officedocument.presentationml.slide+xml" PartName="/ppt/slides/slide25.xml"/>
  <Override ContentType="application/vnd.openxmlformats-officedocument.presentationml.slide+xml" PartName="/ppt/slides/slide43.xml"/>
  <Override ContentType="application/vnd.openxmlformats-officedocument.theme+xml" PartName="/ppt/theme/theme1.xml"/>
  <Override ContentType="application/vnd.openxmlformats-officedocument.presentationml.slideLayout+xml" PartName="/ppt/slideLayouts/slideLayout2.xml"/>
  <Override ContentType="application/vnd.openxmlformats-officedocument.presentationml.slideLayout+xml" PartName="/ppt/slideLayouts/slideLayout35.xml"/>
  <Override ContentType="application/vnd.openxmlformats-officedocument.presentationml.slideLayout+xml" PartName="/ppt/slideLayouts/slideLayout53.xml"/>
  <Override ContentType="application/vnd.openxmlformats-officedocument.presentationml.slideLayout+xml" PartName="/ppt/slideLayouts/slideLayout82.xml"/>
  <Default ContentType="application/xml" Extension="xml"/>
  <Override ContentType="application/vnd.openxmlformats-officedocument.presentationml.slide+xml" PartName="/ppt/slides/slide14.xml"/>
  <Override ContentType="application/vnd.openxmlformats-officedocument.presentationml.slide+xml" PartName="/ppt/slides/slide32.xml"/>
  <Override ContentType="application/vnd.openxmlformats-officedocument.presentationml.slide+xml" PartName="/ppt/slides/slide50.xml"/>
  <Override ContentType="application/vnd.openxmlformats-officedocument.presentationml.slide+xml" PartName="/ppt/slides/slide61.xml"/>
  <Override ContentType="application/vnd.openxmlformats-officedocument.presentationml.slideLayout+xml" PartName="/ppt/slideLayouts/slideLayout13.xml"/>
  <Override ContentType="application/vnd.openxmlformats-officedocument.presentationml.slideLayout+xml" PartName="/ppt/slideLayouts/slideLayout24.xml"/>
  <Override ContentType="application/vnd.openxmlformats-officedocument.presentationml.slideLayout+xml" PartName="/ppt/slideLayouts/slideLayout42.xml"/>
  <Override ContentType="application/vnd.openxmlformats-officedocument.presentationml.slideLayout+xml" PartName="/ppt/slideLayouts/slideLayout60.xml"/>
  <Override ContentType="application/vnd.openxmlformats-officedocument.presentationml.slideLayout+xml" PartName="/ppt/slideLayouts/slideLayout71.xml"/>
  <Override ContentType="application/vnd.openxmlformats-officedocument.presentationml.slide+xml" PartName="/ppt/slides/slide10.xml"/>
  <Override ContentType="application/vnd.openxmlformats-officedocument.presentationml.slide+xml" PartName="/ppt/slides/slide21.xml"/>
  <Override ContentType="application/vnd.openxmlformats-officedocument.presentationml.tableStyles+xml" PartName="/ppt/tableStyles.xml"/>
  <Override ContentType="application/vnd.openxmlformats-officedocument.presentationml.slideLayout+xml" PartName="/ppt/slideLayouts/slideLayout20.xml"/>
  <Override ContentType="application/vnd.openxmlformats-officedocument.presentationml.slideLayout+xml" PartName="/ppt/slideLayouts/slideLayout31.xml"/>
  <Override ContentType="application/vnd.openxmlformats-officedocument.presentationml.slideMaster+xml" PartName="/ppt/slideMasters/slideMaster8.xml"/>
  <Override ContentType="application/vnd.openxmlformats-officedocument.presentationml.slideMaster+xml" PartName="/ppt/slideMasters/slideMaster4.xml"/>
  <Override ContentType="application/vnd.openxmlformats-officedocument.presentationml.slide+xml" PartName="/ppt/slides/slide9.xml"/>
  <Override ContentType="application/vnd.openxmlformats-officedocument.presentationml.slide+xml" PartName="/ppt/slides/slide59.xml"/>
  <Override ContentType="application/vnd.openxmlformats-officedocument.presentationml.viewProps+xml" PartName="/ppt/viewProps.xml"/>
  <Override ContentType="application/vnd.openxmlformats-officedocument.theme+xml" PartName="/ppt/theme/theme6.xml"/>
  <Override ContentType="application/vnd.openxmlformats-officedocument.presentationml.slideLayout+xml" PartName="/ppt/slideLayouts/slideLayout69.xml"/>
  <Override ContentType="application/vnd.openxmlformats-officedocument.presentationml.slideLayout+xml" PartName="/ppt/slideLayouts/slideLayout87.xml"/>
  <Override ContentType="application/vnd.openxmlformats-officedocument.presentationml.slideLayout+xml" PartName="/ppt/slideLayouts/slideLayout98.xml"/>
  <Override ContentType="application/vnd.openxmlformats-officedocument.presentationml.slide+xml" PartName="/ppt/slides/slide5.xml"/>
  <Override ContentType="application/vnd.openxmlformats-officedocument.presentationml.slide+xml" PartName="/ppt/slides/slide19.xml"/>
  <Override ContentType="application/vnd.openxmlformats-officedocument.presentationml.slide+xml" PartName="/ppt/slides/slide48.xml"/>
  <Override ContentType="application/vnd.openxmlformats-officedocument.presentationml.slideLayout+xml" PartName="/ppt/slideLayouts/slideLayout7.xml"/>
  <Override ContentType="application/vnd.openxmlformats-officedocument.presentationml.slideLayout+xml" PartName="/ppt/slideLayouts/slideLayout29.xml"/>
  <Override ContentType="application/vnd.openxmlformats-officedocument.presentationml.slideLayout+xml" PartName="/ppt/slideLayouts/slideLayout58.xml"/>
  <Override ContentType="application/vnd.openxmlformats-officedocument.presentationml.slideLayout+xml" PartName="/ppt/slideLayouts/slideLayout76.xml"/>
  <Default ContentType="image/png" Extension="png"/>
  <Override ContentType="application/vnd.openxmlformats-officedocument.presentationml.slide+xml" PartName="/ppt/slides/slide26.xml"/>
  <Override ContentType="application/vnd.openxmlformats-officedocument.presentationml.slide+xml" PartName="/ppt/slides/slide37.xml"/>
  <Override ContentType="application/vnd.openxmlformats-officedocument.presentationml.slide+xml" PartName="/ppt/slides/slide55.xml"/>
  <Override ContentType="application/vnd.openxmlformats-officedocument.presentationml.presProps+xml" PartName="/ppt/presProps.xml"/>
  <Override ContentType="application/vnd.openxmlformats-officedocument.presentationml.slideLayout+xml" PartName="/ppt/slideLayouts/slideLayout18.xml"/>
  <Override ContentType="application/vnd.openxmlformats-officedocument.theme+xml" PartName="/ppt/theme/theme2.xml"/>
  <Override ContentType="application/vnd.openxmlformats-officedocument.presentationml.slideLayout+xml" PartName="/ppt/slideLayouts/slideLayout36.xml"/>
  <Override ContentType="application/vnd.openxmlformats-officedocument.presentationml.slideLayout+xml" PartName="/ppt/slideLayouts/slideLayout47.xml"/>
  <Override ContentType="application/vnd.openxmlformats-officedocument.presentationml.slideLayout+xml" PartName="/ppt/slideLayouts/slideLayout65.xml"/>
  <Override ContentType="application/vnd.openxmlformats-officedocument.presentationml.slideLayout+xml" PartName="/ppt/slideLayouts/slideLayout83.xml"/>
  <Override ContentType="application/vnd.openxmlformats-officedocument.presentationml.slideLayout+xml" PartName="/ppt/slideLayouts/slideLayout94.xml"/>
  <Override ContentType="application/vnd.openxmlformats-officedocument.presentationml.slide+xml" PartName="/ppt/slides/slide1.xml"/>
  <Override ContentType="application/vnd.openxmlformats-officedocument.presentationml.slide+xml" PartName="/ppt/slides/slide15.xml"/>
  <Override ContentType="application/vnd.openxmlformats-officedocument.presentationml.slide+xml" PartName="/ppt/slides/slide33.xml"/>
  <Override ContentType="application/vnd.openxmlformats-officedocument.presentationml.slide+xml" PartName="/ppt/slides/slide44.xml"/>
  <Override ContentType="application/vnd.openxmlformats-officedocument.presentationml.slide+xml" PartName="/ppt/slides/slide62.xml"/>
  <Override ContentType="application/vnd.openxmlformats-officedocument.presentationml.slideLayout+xml" PartName="/ppt/slideLayouts/slideLayout3.xml"/>
  <Override ContentType="application/vnd.openxmlformats-officedocument.presentationml.slideLayout+xml" PartName="/ppt/slideLayouts/slideLayout25.xml"/>
  <Override ContentType="application/vnd.openxmlformats-officedocument.presentationml.slideLayout+xml" PartName="/ppt/slideLayouts/slideLayout43.xml"/>
  <Override ContentType="application/vnd.openxmlformats-officedocument.presentationml.slideLayout+xml" PartName="/ppt/slideLayouts/slideLayout54.xml"/>
  <Override ContentType="application/vnd.openxmlformats-officedocument.presentationml.slideLayout+xml" PartName="/ppt/slideLayouts/slideLayout72.xml"/>
  <Override ContentType="application/vnd.openxmlformats-officedocument.presentationml.slideLayout+xml" PartName="/ppt/slideLayouts/slideLayout90.xml"/>
  <Override ContentType="application/vnd.openxmlformats-officedocument.presentationml.presentation.main+xml" PartName="/ppt/presentation.xml"/>
  <Override ContentType="application/vnd.openxmlformats-officedocument.presentationml.slide+xml" PartName="/ppt/slides/slide22.xml"/>
  <Override ContentType="application/vnd.openxmlformats-officedocument.presentationml.slide+xml" PartName="/ppt/slides/slide51.xml"/>
  <Override ContentType="application/vnd.openxmlformats-officedocument.presentationml.slideLayout+xml" PartName="/ppt/slideLayouts/slideLayout14.xml"/>
  <Override ContentType="application/vnd.openxmlformats-officedocument.presentationml.slideLayout+xml" PartName="/ppt/slideLayouts/slideLayout32.xml"/>
  <Override ContentType="application/vnd.openxmlformats-officedocument.presentationml.slideLayout+xml" PartName="/ppt/slideLayouts/slideLayout61.xml"/>
  <Override ContentType="application/vnd.openxmlformats-officedocument.extended-properties+xml" PartName="/docProps/app.xml"/>
  <Override ContentType="application/vnd.openxmlformats-officedocument.presentationml.slide+xml" PartName="/ppt/slides/slide11.xml"/>
  <Override ContentType="application/vnd.openxmlformats-officedocument.presentationml.slide+xml" PartName="/ppt/slides/slide40.xml"/>
  <Override ContentType="application/vnd.openxmlformats-officedocument.presentationml.slideLayout+xml" PartName="/ppt/slideLayouts/slideLayout21.xml"/>
  <Override ContentType="application/vnd.openxmlformats-officedocument.presentationml.slideLayout+xml" PartName="/ppt/slideLayouts/slideLayout50.xml"/>
  <Override ContentType="application/vnd.openxmlformats-officedocument.presentationml.slideMaster+xml" PartName="/ppt/slideMasters/slideMaster9.xml"/>
  <Override ContentType="application/vnd.openxmlformats-officedocument.presentationml.slideLayout+xml" PartName="/ppt/slideLayouts/slideLayout10.xml"/>
  <Default ContentType="image/gif" Extension="gif"/>
  <Override ContentType="application/vnd.openxmlformats-officedocument.presentationml.slideLayout+xml" PartName="/ppt/slideLayouts/slideLayout99.xml"/>
  <Override ContentType="application/vnd.openxmlformats-officedocument.presentationml.slideMaster+xml" PartName="/ppt/slideMasters/slideMaster5.xml"/>
  <Override ContentType="application/vnd.openxmlformats-officedocument.presentationml.slide+xml" PartName="/ppt/slides/slide49.xml"/>
  <Override ContentType="application/vnd.openxmlformats-officedocument.presentationml.slideLayout+xml" PartName="/ppt/slideLayouts/slideLayout59.xml"/>
  <Override ContentType="application/vnd.openxmlformats-officedocument.theme+xml" PartName="/ppt/theme/theme7.xml"/>
  <Override ContentType="application/vnd.openxmlformats-officedocument.presentationml.slideLayout+xml" PartName="/ppt/slideLayouts/slideLayout88.xml"/>
  <Override ContentType="application/vnd.openxmlformats-package.core-properties+xml" PartName="/docProps/core.xml"/>
  <Override ContentType="application/vnd.openxmlformats-officedocument.presentationml.slide+xml" PartName="/ppt/slides/slide6.xml"/>
  <Override ContentType="application/vnd.openxmlformats-officedocument.presentationml.slide+xml" PartName="/ppt/slides/slide38.xml"/>
  <Override ContentType="application/vnd.openxmlformats-officedocument.presentationml.slide+xml" PartName="/ppt/slides/slide56.xml"/>
  <Override ContentType="application/vnd.openxmlformats-officedocument.presentationml.slideLayout+xml" PartName="/ppt/slideLayouts/slideLayout8.xml"/>
  <Override ContentType="application/vnd.openxmlformats-officedocument.presentationml.slideLayout+xml" PartName="/ppt/slideLayouts/slideLayout19.xml"/>
  <Override ContentType="application/vnd.openxmlformats-officedocument.presentationml.slideLayout+xml" PartName="/ppt/slideLayouts/slideLayout48.xml"/>
  <Override ContentType="application/vnd.openxmlformats-officedocument.presentationml.slideLayout+xml" PartName="/ppt/slideLayouts/slideLayout66.xml"/>
  <Override ContentType="application/vnd.openxmlformats-officedocument.presentationml.slideLayout+xml" PartName="/ppt/slideLayouts/slideLayout77.xml"/>
  <Override ContentType="application/vnd.openxmlformats-officedocument.presentationml.slideLayout+xml" PartName="/ppt/slideLayouts/slideLayout95.xml"/>
  <Override ContentType="application/vnd.openxmlformats-officedocument.presentationml.slideMaster+xml" PartName="/ppt/slideMasters/slideMaster1.xml"/>
  <Override ContentType="application/vnd.openxmlformats-officedocument.presentationml.slide+xml" PartName="/ppt/slides/slide27.xml"/>
  <Override ContentType="application/vnd.openxmlformats-officedocument.presentationml.slide+xml" PartName="/ppt/slides/slide45.xml"/>
  <Override ContentType="application/vnd.openxmlformats-officedocument.presentationml.slideLayout+xml" PartName="/ppt/slideLayouts/slideLayout4.xml"/>
  <Override ContentType="application/vnd.openxmlformats-officedocument.theme+xml" PartName="/ppt/theme/theme3.xml"/>
  <Override ContentType="application/vnd.openxmlformats-officedocument.presentationml.slideLayout+xml" PartName="/ppt/slideLayouts/slideLayout37.xml"/>
  <Override ContentType="application/vnd.openxmlformats-officedocument.presentationml.slideLayout+xml" PartName="/ppt/slideLayouts/slideLayout55.xml"/>
  <Override ContentType="application/vnd.openxmlformats-officedocument.presentationml.slideLayout+xml" PartName="/ppt/slideLayouts/slideLayout84.xml"/>
  <Override ContentType="application/vnd.openxmlformats-officedocument.presentationml.slide+xml" PartName="/ppt/slides/slide2.xml"/>
  <Override ContentType="application/vnd.openxmlformats-officedocument.presentationml.slide+xml" PartName="/ppt/slides/slide16.xml"/>
  <Override ContentType="application/vnd.openxmlformats-officedocument.presentationml.slide+xml" PartName="/ppt/slides/slide34.xml"/>
  <Override ContentType="application/vnd.openxmlformats-officedocument.presentationml.slide+xml" PartName="/ppt/slides/slide52.xml"/>
  <Override ContentType="application/vnd.openxmlformats-officedocument.presentationml.slideLayout+xml" PartName="/ppt/slideLayouts/slideLayout15.xml"/>
  <Override ContentType="application/vnd.openxmlformats-officedocument.presentationml.slideLayout+xml" PartName="/ppt/slideLayouts/slideLayout26.xml"/>
  <Override ContentType="application/vnd.openxmlformats-officedocument.presentationml.slideLayout+xml" PartName="/ppt/slideLayouts/slideLayout44.xml"/>
  <Override ContentType="application/vnd.openxmlformats-officedocument.presentationml.slideLayout+xml" PartName="/ppt/slideLayouts/slideLayout62.xml"/>
  <Override ContentType="application/vnd.openxmlformats-officedocument.presentationml.slideLayout+xml" PartName="/ppt/slideLayouts/slideLayout73.xml"/>
  <Override ContentType="application/vnd.openxmlformats-officedocument.presentationml.slideLayout+xml" PartName="/ppt/slideLayouts/slideLayout91.xml"/>
  <Default ContentType="application/vnd.openxmlformats-package.relationships+xml" Extension="rels"/>
  <Override ContentType="application/vnd.openxmlformats-officedocument.presentationml.slide+xml" PartName="/ppt/slides/slide23.xml"/>
  <Override ContentType="application/vnd.openxmlformats-officedocument.presentationml.slide+xml" PartName="/ppt/slides/slide41.xml"/>
  <Override ContentType="application/vnd.openxmlformats-officedocument.presentationml.slideLayout+xml" PartName="/ppt/slideLayouts/slideLayout22.xml"/>
  <Override ContentType="application/vnd.openxmlformats-officedocument.presentationml.slideLayout+xml" PartName="/ppt/slideLayouts/slideLayout33.xml"/>
  <Override ContentType="application/vnd.openxmlformats-officedocument.presentationml.slideLayout+xml" PartName="/ppt/slideLayouts/slideLayout51.xml"/>
  <Override ContentType="application/vnd.openxmlformats-officedocument.presentationml.slideLayout+xml" PartName="/ppt/slideLayouts/slideLayout80.xml"/>
  <Override ContentType="application/vnd.openxmlformats-officedocument.presentationml.slide+xml" PartName="/ppt/slides/slide12.xml"/>
  <Override ContentType="application/vnd.openxmlformats-officedocument.presentationml.slide+xml" PartName="/ppt/slides/slide30.xml"/>
  <Override ContentType="application/vnd.openxmlformats-officedocument.presentationml.slideLayout+xml" PartName="/ppt/slideLayouts/slideLayout11.xml"/>
  <Override ContentType="application/vnd.openxmlformats-officedocument.presentationml.slideLayout+xml" PartName="/ppt/slideLayouts/slideLayout40.xml"/>
  <Override ContentType="application/vnd.openxmlformats-officedocument.presentationml.slideMaster+xml" PartName="/ppt/slideMasters/slideMaster6.xml"/>
  <Override ContentType="application/vnd.openxmlformats-officedocument.theme+xml" PartName="/ppt/theme/theme8.xml"/>
  <Override ContentType="application/vnd.openxmlformats-officedocument.presentationml.slideLayout+xml" PartName="/ppt/slideLayouts/slideLayout89.xml"/>
  <Override ContentType="application/vnd.openxmlformats-officedocument.presentationml.slide+xml" PartName="/ppt/slides/slide7.xml"/>
  <Override ContentType="application/vnd.openxmlformats-officedocument.presentationml.slideLayout+xml" PartName="/ppt/slideLayouts/slideLayout9.xml"/>
  <Override ContentType="application/vnd.openxmlformats-officedocument.presentationml.slideLayout+xml" PartName="/ppt/slideLayouts/slideLayout78.xml"/>
  <Override ContentType="application/vnd.openxmlformats-officedocument.presentationml.slideMaster+xml" PartName="/ppt/slideMasters/slideMaster2.xml"/>
  <Override ContentType="application/vnd.openxmlformats-officedocument.presentationml.slide+xml" PartName="/ppt/slides/slide28.xml"/>
  <Override ContentType="application/vnd.openxmlformats-officedocument.presentationml.slide+xml" PartName="/ppt/slides/slide39.xml"/>
  <Override ContentType="application/vnd.openxmlformats-officedocument.presentationml.slide+xml" PartName="/ppt/slides/slide57.xml"/>
  <Override ContentType="application/vnd.openxmlformats-officedocument.presentationml.slideLayout+xml" PartName="/ppt/slideLayouts/slideLayout38.xml"/>
  <Override ContentType="application/vnd.openxmlformats-officedocument.theme+xml" PartName="/ppt/theme/theme4.xml"/>
  <Override ContentType="application/vnd.openxmlformats-officedocument.presentationml.slideLayout+xml" PartName="/ppt/slideLayouts/slideLayout49.xml"/>
  <Override ContentType="application/vnd.openxmlformats-officedocument.presentationml.slideLayout+xml" PartName="/ppt/slideLayouts/slideLayout67.xml"/>
  <Override ContentType="application/vnd.openxmlformats-officedocument.presentationml.slideLayout+xml" PartName="/ppt/slideLayouts/slideLayout85.xml"/>
  <Override ContentType="application/vnd.openxmlformats-officedocument.presentationml.slideLayout+xml" PartName="/ppt/slideLayouts/slideLayout96.xml"/>
  <Override ContentType="application/vnd.openxmlformats-officedocument.presentationml.slide+xml" PartName="/ppt/slides/slide3.xml"/>
  <Override ContentType="application/vnd.openxmlformats-officedocument.presentationml.slide+xml" PartName="/ppt/slides/slide17.xml"/>
  <Override ContentType="application/vnd.openxmlformats-officedocument.presentationml.slide+xml" PartName="/ppt/slides/slide46.xml"/>
  <Override ContentType="application/vnd.openxmlformats-officedocument.presentationml.slideLayout+xml" PartName="/ppt/slideLayouts/slideLayout5.xml"/>
  <Override ContentType="application/vnd.openxmlformats-officedocument.presentationml.slideLayout+xml" PartName="/ppt/slideLayouts/slideLayout27.xml"/>
  <Override ContentType="application/vnd.openxmlformats-officedocument.presentationml.slideLayout+xml" PartName="/ppt/slideLayouts/slideLayout45.xml"/>
  <Override ContentType="application/vnd.openxmlformats-officedocument.presentationml.slideLayout+xml" PartName="/ppt/slideLayouts/slideLayout56.xml"/>
  <Override ContentType="application/vnd.openxmlformats-officedocument.presentationml.slideLayout+xml" PartName="/ppt/slideLayouts/slideLayout74.xml"/>
  <Override ContentType="application/vnd.openxmlformats-officedocument.presentationml.slide+xml" PartName="/ppt/slides/slide24.xml"/>
  <Override ContentType="application/vnd.openxmlformats-officedocument.presentationml.slide+xml" PartName="/ppt/slides/slide35.xml"/>
  <Override ContentType="application/vnd.openxmlformats-officedocument.presentationml.slide+xml" PartName="/ppt/slides/slide53.xml"/>
  <Default ContentType="image/jpeg" Extension="jpeg"/>
  <Override ContentType="application/vnd.openxmlformats-officedocument.presentationml.slideLayout+xml" PartName="/ppt/slideLayouts/slideLayout16.xml"/>
  <Override ContentType="application/vnd.openxmlformats-officedocument.presentationml.slideLayout+xml" PartName="/ppt/slideLayouts/slideLayout34.xml"/>
  <Override ContentType="application/vnd.openxmlformats-officedocument.presentationml.slideLayout+xml" PartName="/ppt/slideLayouts/slideLayout63.xml"/>
  <Override ContentType="application/vnd.openxmlformats-officedocument.presentationml.slideLayout+xml" PartName="/ppt/slideLayouts/slideLayout81.xml"/>
  <Override ContentType="application/vnd.openxmlformats-officedocument.presentationml.slideLayout+xml" PartName="/ppt/slideLayouts/slideLayout92.xml"/>
  <Override ContentType="application/vnd.openxmlformats-officedocument.presentationml.slide+xml" PartName="/ppt/slides/slide13.xml"/>
  <Override ContentType="application/vnd.openxmlformats-officedocument.presentationml.slide+xml" PartName="/ppt/slides/slide31.xml"/>
  <Override ContentType="application/vnd.openxmlformats-officedocument.presentationml.slide+xml" PartName="/ppt/slides/slide42.xml"/>
  <Override ContentType="application/vnd.openxmlformats-officedocument.presentationml.slide+xml" PartName="/ppt/slides/slide60.xml"/>
  <Override ContentType="application/vnd.openxmlformats-officedocument.presentationml.slideLayout+xml" PartName="/ppt/slideLayouts/slideLayout1.xml"/>
  <Override ContentType="application/vnd.openxmlformats-officedocument.presentationml.slideLayout+xml" PartName="/ppt/slideLayouts/slideLayout23.xml"/>
  <Override ContentType="application/vnd.openxmlformats-officedocument.presentationml.slideLayout+xml" PartName="/ppt/slideLayouts/slideLayout41.xml"/>
  <Override ContentType="application/vnd.openxmlformats-officedocument.presentationml.slideLayout+xml" PartName="/ppt/slideLayouts/slideLayout52.xml"/>
  <Override ContentType="application/vnd.openxmlformats-officedocument.presentationml.slideLayout+xml" PartName="/ppt/slideLayouts/slideLayout70.xml"/>
  <Override ContentType="application/vnd.openxmlformats-officedocument.presentationml.slide+xml" PartName="/ppt/slides/slide20.xml"/>
  <Override ContentType="application/vnd.openxmlformats-officedocument.presentationml.slideLayout+xml" PartName="/ppt/slideLayouts/slideLayout12.xml"/>
  <Override ContentType="application/vnd.openxmlformats-officedocument.presentationml.slideLayout+xml" PartName="/ppt/slideLayouts/slideLayout30.xml"/>
  <Override ContentType="application/vnd.openxmlformats-officedocument.presentationml.slideMaster+xml" PartName="/ppt/slideMasters/slideMaster7.xml"/>
  <Override ContentType="application/vnd.openxmlformats-officedocument.theme+xml" PartName="/ppt/theme/theme9.xml"/>
  <Override ContentType="application/vnd.openxmlformats-officedocument.presentationml.slide+xml" PartName="/ppt/slides/slide8.xml"/>
  <Override ContentType="application/vnd.openxmlformats-officedocument.presentationml.slideLayout+xml" PartName="/ppt/slideLayouts/slideLayout68.xml"/>
  <Override ContentType="application/vnd.openxmlformats-officedocument.presentationml.slideLayout+xml" PartName="/ppt/slideLayouts/slideLayout79.xml"/>
  <Override ContentType="application/vnd.openxmlformats-officedocument.presentationml.slideLayout+xml" PartName="/ppt/slideLayouts/slideLayout97.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 id="2147483650" r:id="rId3"/>
    <p:sldMasterId id="2147483651" r:id="rId4"/>
    <p:sldMasterId id="2147483652" r:id="rId5"/>
    <p:sldMasterId id="2147483653" r:id="rId6"/>
    <p:sldMasterId id="2147483654" r:id="rId7"/>
    <p:sldMasterId id="2147483655" r:id="rId8"/>
    <p:sldMasterId id="2147483656" r:id="rId9"/>
  </p:sldMasterIdLst>
  <p:sldIdLst>
    <p:sldId id="256" r:id="rId10"/>
    <p:sldId id="281" r:id="rId11"/>
    <p:sldId id="282" r:id="rId12"/>
    <p:sldId id="283" r:id="rId13"/>
    <p:sldId id="284" r:id="rId14"/>
    <p:sldId id="285" r:id="rId15"/>
    <p:sldId id="286" r:id="rId16"/>
    <p:sldId id="287" r:id="rId17"/>
    <p:sldId id="288" r:id="rId18"/>
    <p:sldId id="289" r:id="rId19"/>
    <p:sldId id="290" r:id="rId20"/>
    <p:sldId id="291" r:id="rId21"/>
    <p:sldId id="292" r:id="rId22"/>
    <p:sldId id="293" r:id="rId23"/>
    <p:sldId id="257" r:id="rId24"/>
    <p:sldId id="259" r:id="rId25"/>
    <p:sldId id="258" r:id="rId26"/>
    <p:sldId id="260" r:id="rId27"/>
    <p:sldId id="262" r:id="rId28"/>
    <p:sldId id="261" r:id="rId29"/>
    <p:sldId id="263" r:id="rId30"/>
    <p:sldId id="264" r:id="rId31"/>
    <p:sldId id="265" r:id="rId32"/>
    <p:sldId id="317" r:id="rId33"/>
    <p:sldId id="266" r:id="rId34"/>
    <p:sldId id="267" r:id="rId35"/>
    <p:sldId id="268" r:id="rId36"/>
    <p:sldId id="269" r:id="rId37"/>
    <p:sldId id="270" r:id="rId38"/>
    <p:sldId id="271" r:id="rId39"/>
    <p:sldId id="272" r:id="rId40"/>
    <p:sldId id="273" r:id="rId41"/>
    <p:sldId id="275" r:id="rId42"/>
    <p:sldId id="274" r:id="rId43"/>
    <p:sldId id="276" r:id="rId44"/>
    <p:sldId id="280" r:id="rId45"/>
    <p:sldId id="277" r:id="rId46"/>
    <p:sldId id="319"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5" r:id="rId68"/>
    <p:sldId id="316" r:id="rId69"/>
    <p:sldId id="318" r:id="rId70"/>
    <p:sldId id="278" r:id="rId7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76" autoAdjust="0"/>
    <p:restoredTop sz="94660"/>
  </p:normalViewPr>
  <p:slideViewPr>
    <p:cSldViewPr>
      <p:cViewPr varScale="1">
        <p:scale>
          <a:sx n="100" d="100"/>
          <a:sy n="100" d="100"/>
        </p:scale>
        <p:origin x="-16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 Type="http://schemas.openxmlformats.org/officeDocument/2006/relationships/slideMaster" Target="slideMasters/slideMaster7.xml"/><Relationship Id="rId71" Type="http://schemas.openxmlformats.org/officeDocument/2006/relationships/slide" Target="slides/slide62.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61" Type="http://schemas.openxmlformats.org/officeDocument/2006/relationships/slide" Target="slides/slide52.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D30EC611-624E-4D86-A52A-64D48AA4859B}"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94F93526-CB77-4078-AD08-0CCB58A6C930}"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2DA067DD-9F8D-4736-B10E-744829164F62}"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28F73E6D-EEF6-4B24-ACAE-4DD91A97DC36}"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062BC806-4CC0-4934-B073-1DD389470D9F}"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2FF35DAF-01C5-4977-AC61-B33EC3A44333}" type="slidenum">
              <a:rPr lang="en-US"/>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64BFB653-D37C-4B28-9FE6-0F7D06BDAA68}"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2C5D810E-501A-4B69-9A15-B773C7F0675F}"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4AE7DBE6-EF55-45B6-A67B-9E9F4F8D2003}"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92D52606-F3E4-49D3-AA97-DC50312E10AC}"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E278EF68-FE90-4821-95F6-CDD3C810D361}"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3583BB1F-AA2E-469E-9566-D044F9EB8376}" type="slidenum">
              <a:rPr 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D9C9EFDB-402E-4179-B813-E6AB5D6A50C7}" type="slidenum">
              <a:rPr lang="en-US"/>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BECB4D49-3357-43B2-A96F-84C047BD95F1}"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972300" y="274638"/>
            <a:ext cx="21717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3627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02CE3FC9-6486-410B-AD99-709CE278D332}" type="slidenum">
              <a:rPr lang="en-US"/>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EB419113-E064-4440-AA4F-B89EFFD1F49F}" type="slidenum">
              <a:rPr lang="en-US"/>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64B09645-1136-4A52-934A-1A14A7ACA5D9}" type="slidenum">
              <a:rPr lang="en-US"/>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D3273920-21C8-45AB-92DF-505AD71B624C}" type="slidenum">
              <a:rPr lang="en-US"/>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2438400"/>
            <a:ext cx="4038600" cy="3687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2438400"/>
            <a:ext cx="4038600" cy="3687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A6C376AC-C85B-49EF-951F-1DB491CF99A2}" type="slidenum">
              <a:rPr lang="en-US"/>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E6774EB3-5BAC-4A63-A9F6-2451AF71B809}" type="slidenum">
              <a:rPr lang="en-US"/>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CDF6A0F3-E615-488A-9DBB-84EB87565190}" type="slidenum">
              <a:rPr lang="en-US"/>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76D3B3A9-2330-46F8-8B30-FDBC59BAE238}"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4C2EF63C-21F5-4286-BB60-9B90693AC5F8}" type="slidenum">
              <a:rPr lang="en-US"/>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0EAB34A5-2C29-4B41-93C5-19DEEAAD76C1}" type="slidenum">
              <a:rPr lang="en-US"/>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313A6471-ED3B-4851-9B52-D03FE15A720D}" type="slidenum">
              <a:rPr lang="en-US"/>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FF869280-BA9D-48E3-B4AA-4BF7756A89DB}" type="slidenum">
              <a:rPr lang="en-US"/>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90600"/>
            <a:ext cx="2057400" cy="51355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990600"/>
            <a:ext cx="6019800" cy="51355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322FAAB2-2595-4CB6-A5A0-75E09BA8AEE0}" type="slidenum">
              <a:rPr lang="en-US"/>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DA219AF-E163-4331-8FD4-4EA34856935E}" type="slidenum">
              <a:rPr lang="en-US"/>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DD1E7E8F-39D1-4B9E-9A8E-7CC3FAAC1BB8}" type="slidenum">
              <a:rPr lang="en-US"/>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64AF4279-CCC7-47F0-A632-A68536A2894F}" type="slidenum">
              <a:rPr lang="en-US"/>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F99DFEBE-FF4B-4EF7-9732-FDE9B473BD9B}" type="slidenum">
              <a:rPr lang="en-US"/>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AB31C8EA-A085-49DB-A1DD-1AA4E2D82B0B}" type="slidenum">
              <a:rPr lang="en-US"/>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9CBC32B5-A898-489A-8010-5113F6BD6B37}"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8C50A9B4-2589-4AB1-84A1-D2A9564A1B1B}" type="slidenum">
              <a:rPr lang="en-US"/>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28E63A28-BD9C-4710-B923-1AFA932D9BCF}" type="slidenum">
              <a:rPr lang="en-US"/>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429AE654-94EB-453C-AED5-CEB864FA406F}" type="slidenum">
              <a:rPr lang="en-US"/>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0C536C92-EF9D-45A9-BB0E-726CE2CEF939}" type="slidenum">
              <a:rPr lang="en-US"/>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E5B0FA70-7B75-43D3-9E6C-63F5504A5D5A}" type="slidenum">
              <a:rPr lang="en-US"/>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B67F20AA-4563-4712-9785-D46ED14CD229}" type="slidenum">
              <a:rPr lang="en-US"/>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56BDE988-601B-4228-AC8D-5A5F63F2444F}" type="slidenum">
              <a:rPr lang="en-US"/>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59F88ACC-A698-47E6-ABC4-FA320ED6D091}" type="slidenum">
              <a:rPr lang="en-US"/>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1CC6EC42-9BF7-4076-9CB6-C8906726D66B}" type="slidenum">
              <a:rPr lang="en-US"/>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3D10C1ED-2AA5-4886-AADB-1431D7B4E5D3}" type="slidenum">
              <a:rPr lang="en-US"/>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3187EE8C-8EEE-4562-B5C1-2CBB7893EEB6}"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6D656CCB-959D-4B41-BDA3-9A0BCB317747}" type="slidenum">
              <a:rPr lang="en-US"/>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EDF8CE25-99F2-460C-90EE-9CA3CB0000A0}" type="slidenum">
              <a:rPr lang="en-US"/>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FB271ADE-7AD7-4EE9-9E30-8D4E98F3D279}" type="slidenum">
              <a:rPr lang="en-US"/>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F68E36DD-B9B9-4C3C-9C9B-03088A115B4C}" type="slidenum">
              <a:rPr lang="en-US"/>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EA9FA103-F0D9-427E-AA0F-D1E9D855C8D5}" type="slidenum">
              <a:rPr lang="en-US"/>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6BDA003F-8950-4D61-B912-12E42B574952}" type="slidenum">
              <a:rPr lang="en-US"/>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972300" y="274638"/>
            <a:ext cx="21717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3627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5076A578-ADF4-434A-B243-733AAAF03841}" type="slidenum">
              <a:rPr lang="en-US"/>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B10BF0F5-373E-42E3-BF87-E40D40426932}" type="slidenum">
              <a:rPr lang="en-US"/>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553DE84B-7627-4029-B986-07A89D1A22DF}" type="slidenum">
              <a:rPr lang="en-US"/>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50D546BC-2223-4FA9-8232-E201E270D28E}" type="slidenum">
              <a:rPr lang="en-US"/>
              <a:pPr/>
              <a:t>‹#›</a:t>
            </a:fld>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2438400"/>
            <a:ext cx="4038600" cy="3687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2438400"/>
            <a:ext cx="4038600" cy="3687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024B1ABB-0F1F-4CB7-8E63-2B753AFE6BE9}"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5522F876-83AB-404C-BA37-EA37CF4C6DE6}" type="slidenum">
              <a:rPr lang="en-US"/>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26A41A53-82A7-4DD7-9DC4-D12B38462598}" type="slidenum">
              <a:rPr lang="en-US"/>
              <a:pPr/>
              <a:t>‹#›</a:t>
            </a:fld>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3B4EFCC5-CF84-48E6-B3C7-6BF38C1B374B}" type="slidenum">
              <a:rPr lang="en-US"/>
              <a:pPr/>
              <a:t>‹#›</a:t>
            </a:fld>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89F564A8-6E8F-4F78-866E-7E2DCFB23ECA}" type="slidenum">
              <a:rPr lang="en-US"/>
              <a:pPr/>
              <a:t>‹#›</a:t>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4FF476A8-49A7-4424-AAA5-D42C0E5EBF09}" type="slidenum">
              <a:rPr lang="en-US"/>
              <a:pPr/>
              <a:t>‹#›</a:t>
            </a:fld>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FCB58773-EE27-4AB7-AD96-390AD20139F2}" type="slidenum">
              <a:rPr lang="en-US"/>
              <a:pPr/>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EA75C4C6-CB58-4E3E-848A-266605ECADA0}" type="slidenum">
              <a:rPr lang="en-US"/>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90600"/>
            <a:ext cx="2057400" cy="51355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990600"/>
            <a:ext cx="6019800" cy="51355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67AAB42F-DBCA-40D2-ABFD-2581AFA92CBE}" type="slidenum">
              <a:rPr lang="en-US"/>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09ECABD4-914F-49C5-A3B3-8FFDA5903364}" type="slidenum">
              <a:rPr lang="en-US"/>
              <a:pPr/>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1B54B400-90D0-40BF-B65D-7EE1D4BBCDCE}" type="slidenum">
              <a:rPr lang="en-US"/>
              <a:pPr/>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4336C9A9-F713-4CEA-869C-30EC4E9F52B9}"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D2E8B8E3-2AFA-42F0-8775-D74744CCDED8}" type="slidenum">
              <a:rPr lang="en-US"/>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981650E3-9800-4D41-B0D4-170A3414CFAE}" type="slidenum">
              <a:rPr lang="en-US"/>
              <a:pPr/>
              <a:t>‹#›</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1D75A4EE-CF1D-4100-B07F-6F6FE1B2C4C2}" type="slidenum">
              <a:rPr lang="en-US"/>
              <a:pPr/>
              <a:t>‹#›</a:t>
            </a:fld>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884DDE48-1976-4EA4-98CB-4C291507C741}" type="slidenum">
              <a:rPr lang="en-US"/>
              <a:pPr/>
              <a:t>‹#›</a:t>
            </a:fld>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DFCD3FBA-C5DA-40C5-BE7D-03CF6D83187F}" type="slidenum">
              <a:rPr lang="en-US"/>
              <a:pPr/>
              <a:t>‹#›</a:t>
            </a:fld>
            <a:endParaRPr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529BBE08-597C-42F0-AA6C-4DBF4618570B}" type="slidenum">
              <a:rPr lang="en-US"/>
              <a:pPr/>
              <a:t>‹#›</a:t>
            </a:fld>
            <a:endParaRPr 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361A6121-FA0C-4A4F-87F0-3029EC27DE64}" type="slidenum">
              <a:rPr lang="en-US"/>
              <a:pPr/>
              <a:t>‹#›</a:t>
            </a:fld>
            <a:endParaRPr 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894B0FDF-1118-4CFC-9212-5BEA3EE26948}" type="slidenum">
              <a:rPr lang="en-US"/>
              <a:pPr/>
              <a:t>‹#›</a:t>
            </a:fld>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495E82D8-EFCF-460B-81EB-7E702377DAC5}" type="slidenum">
              <a:rPr lang="en-US"/>
              <a:pPr/>
              <a:t>‹#›</a:t>
            </a:fld>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69313CB-8E7E-4252-A89A-7C0F062152FC}" type="slidenum">
              <a:rPr lang="en-US"/>
              <a:pPr/>
              <a:t>‹#›</a:t>
            </a:fld>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98924574-42CA-426B-9FCB-9CC4DE6928EC}"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2CD24D34-B68C-47EF-B3EB-D1593A0327EA}" type="slidenum">
              <a:rPr lang="en-US"/>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9E4BAE3-8325-4C81-A8B2-AB15437EA041}" type="slidenum">
              <a:rPr lang="en-US"/>
              <a:pPr/>
              <a:t>‹#›</a:t>
            </a:fld>
            <a:endParaRPr 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6FC8002B-D982-4C5E-889D-DB8C8FC2035F}" type="slidenum">
              <a:rPr lang="en-US"/>
              <a:pPr/>
              <a:t>‹#›</a:t>
            </a:fld>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1530B8D4-C2E4-474A-8856-85D19923B7FC}" type="slidenum">
              <a:rPr lang="en-US"/>
              <a:pPr/>
              <a:t>‹#›</a:t>
            </a:fld>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F7C16498-7ADB-492C-9858-20D1B1326E76}" type="slidenum">
              <a:rPr lang="en-US"/>
              <a:pPr/>
              <a:t>‹#›</a:t>
            </a:fld>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4CEEE3D3-57E6-4F73-B24D-89F7621D3A94}" type="slidenum">
              <a:rPr lang="en-US"/>
              <a:pPr/>
              <a:t>‹#›</a:t>
            </a:fld>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52CE273D-D336-4183-8EA4-310AD6D74D0A}" type="slidenum">
              <a:rPr lang="en-US"/>
              <a:pPr/>
              <a:t>‹#›</a:t>
            </a:fld>
            <a:endParaRPr 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465D949E-F571-4525-A9E4-2C99596F49F1}" type="slidenum">
              <a:rPr lang="en-US"/>
              <a:pPr/>
              <a:t>‹#›</a:t>
            </a:fld>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5794C421-515F-4029-A1BC-9989EF269C40}" type="slidenum">
              <a:rPr lang="en-US"/>
              <a:pPr/>
              <a:t>‹#›</a:t>
            </a:fld>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972300" y="274638"/>
            <a:ext cx="21717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3627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07B78EE4-72E5-4DC9-A653-82EBD5BABFA0}" type="slidenum">
              <a:rPr lang="en-US"/>
              <a:pPr/>
              <a:t>‹#›</a:t>
            </a:fld>
            <a:endParaRPr 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0C7EA811-E7AD-4CB8-A584-2EBF7040FF8F}"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872C250D-99C6-4EA8-9220-DE4E01A5C382}" type="slidenum">
              <a:rPr lang="en-US"/>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193ADC2B-944D-4BE2-BDAB-32FFA1F94868}" type="slidenum">
              <a:rPr lang="en-US"/>
              <a:pPr/>
              <a:t>‹#›</a:t>
            </a:fld>
            <a:endParaRPr 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86DB3051-6FBE-456C-9EB4-992C967A06E6}" type="slidenum">
              <a:rPr lang="en-US"/>
              <a:pPr/>
              <a:t>‹#›</a:t>
            </a:fld>
            <a:endParaRPr 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2438400"/>
            <a:ext cx="4038600" cy="3687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2438400"/>
            <a:ext cx="4038600" cy="3687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4D4FF79A-9D0B-4363-827D-1F78A99B7801}" type="slidenum">
              <a:rPr lang="en-US"/>
              <a:pPr/>
              <a:t>‹#›</a:t>
            </a:fld>
            <a:endParaRPr 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A2FB9B43-8C09-440C-8177-81297F888CB0}" type="slidenum">
              <a:rPr lang="en-US"/>
              <a:pPr/>
              <a:t>‹#›</a:t>
            </a:fld>
            <a:endParaRPr 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3AAC3DC3-29BB-4C38-A50C-0B3CA5BDC99F}" type="slidenum">
              <a:rPr lang="en-US"/>
              <a:pPr/>
              <a:t>‹#›</a:t>
            </a:fld>
            <a:endParaRPr 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0D4D8D3A-F4A6-4B98-AB58-A7EBE2BE5524}" type="slidenum">
              <a:rPr lang="en-US"/>
              <a:pPr/>
              <a:t>‹#›</a:t>
            </a:fld>
            <a:endParaRPr 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02412DA4-33D9-4EF6-A374-EEAAE3D476EB}" type="slidenum">
              <a:rPr lang="en-US"/>
              <a:pPr/>
              <a:t>‹#›</a:t>
            </a:fld>
            <a:endParaRPr 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7D586A20-3978-4164-9F8C-134EBC90A1F7}" type="slidenum">
              <a:rPr lang="en-US"/>
              <a:pPr/>
              <a:t>‹#›</a:t>
            </a:fld>
            <a:endParaRPr 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80826E90-8216-4965-8118-3A8CACBFC1BC}" type="slidenum">
              <a:rPr lang="en-US"/>
              <a:pPr/>
              <a:t>‹#›</a:t>
            </a:fld>
            <a:endParaRPr 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90600"/>
            <a:ext cx="2057400" cy="51355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990600"/>
            <a:ext cx="6019800" cy="51355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901A79C9-10FE-474A-AC0E-667531C8E0E8}"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5.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6.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7.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8.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9.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5859836A-3B42-4683-8620-C9C02F0202D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990600" y="274638"/>
            <a:ext cx="8153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19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819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819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0BF47CBE-35A7-4D1B-8D1B-FBA98BF1889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457200" y="9906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9219" name="Rectangle 3"/>
          <p:cNvSpPr>
            <a:spLocks noGrp="1" noChangeArrowheads="1"/>
          </p:cNvSpPr>
          <p:nvPr>
            <p:ph type="body" idx="1"/>
          </p:nvPr>
        </p:nvSpPr>
        <p:spPr bwMode="auto">
          <a:xfrm>
            <a:off x="457200" y="2438400"/>
            <a:ext cx="8229600" cy="36877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22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922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922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8C863251-9D21-434B-AA70-F7E965B02DB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ctr" rtl="0" fontAlgn="base">
        <a:spcBef>
          <a:spcPct val="20000"/>
        </a:spcBef>
        <a:spcAft>
          <a:spcPct val="0"/>
        </a:spcAft>
        <a:buChar char="•"/>
        <a:defRPr sz="3200">
          <a:solidFill>
            <a:schemeClr val="tx1"/>
          </a:solidFill>
          <a:latin typeface="+mn-lt"/>
          <a:ea typeface="+mn-ea"/>
          <a:cs typeface="+mn-cs"/>
        </a:defRPr>
      </a:lvl1pPr>
      <a:lvl2pPr marL="742950" indent="-285750" algn="ctr" rtl="0" fontAlgn="base">
        <a:spcBef>
          <a:spcPct val="20000"/>
        </a:spcBef>
        <a:spcAft>
          <a:spcPct val="0"/>
        </a:spcAft>
        <a:buChar char="–"/>
        <a:defRPr sz="2800">
          <a:solidFill>
            <a:schemeClr val="tx1"/>
          </a:solidFill>
          <a:latin typeface="+mn-lt"/>
        </a:defRPr>
      </a:lvl2pPr>
      <a:lvl3pPr marL="1143000" indent="-228600" algn="ctr" rtl="0" fontAlgn="base">
        <a:spcBef>
          <a:spcPct val="20000"/>
        </a:spcBef>
        <a:spcAft>
          <a:spcPct val="0"/>
        </a:spcAft>
        <a:buChar char="•"/>
        <a:defRPr sz="2400">
          <a:solidFill>
            <a:schemeClr val="tx1"/>
          </a:solidFill>
          <a:latin typeface="+mn-lt"/>
        </a:defRPr>
      </a:lvl3pPr>
      <a:lvl4pPr marL="1600200" indent="-228600" algn="ctr" rtl="0" fontAlgn="base">
        <a:spcBef>
          <a:spcPct val="20000"/>
        </a:spcBef>
        <a:spcAft>
          <a:spcPct val="0"/>
        </a:spcAft>
        <a:buChar char="–"/>
        <a:defRPr sz="2000">
          <a:solidFill>
            <a:schemeClr val="tx1"/>
          </a:solidFill>
          <a:latin typeface="+mn-lt"/>
        </a:defRPr>
      </a:lvl4pPr>
      <a:lvl5pPr marL="2057400" indent="-228600" algn="ctr" rtl="0" fontAlgn="base">
        <a:spcBef>
          <a:spcPct val="20000"/>
        </a:spcBef>
        <a:spcAft>
          <a:spcPct val="0"/>
        </a:spcAft>
        <a:buChar char="»"/>
        <a:defRPr sz="2000">
          <a:solidFill>
            <a:schemeClr val="tx1"/>
          </a:solidFill>
          <a:latin typeface="+mn-lt"/>
        </a:defRPr>
      </a:lvl5pPr>
      <a:lvl6pPr marL="2514600" indent="-228600" algn="ctr" rtl="0" fontAlgn="base">
        <a:spcBef>
          <a:spcPct val="20000"/>
        </a:spcBef>
        <a:spcAft>
          <a:spcPct val="0"/>
        </a:spcAft>
        <a:buChar char="»"/>
        <a:defRPr sz="2000">
          <a:solidFill>
            <a:schemeClr val="tx1"/>
          </a:solidFill>
          <a:latin typeface="+mn-lt"/>
        </a:defRPr>
      </a:lvl6pPr>
      <a:lvl7pPr marL="2971800" indent="-228600" algn="ctr" rtl="0" fontAlgn="base">
        <a:spcBef>
          <a:spcPct val="20000"/>
        </a:spcBef>
        <a:spcAft>
          <a:spcPct val="0"/>
        </a:spcAft>
        <a:buChar char="»"/>
        <a:defRPr sz="2000">
          <a:solidFill>
            <a:schemeClr val="tx1"/>
          </a:solidFill>
          <a:latin typeface="+mn-lt"/>
        </a:defRPr>
      </a:lvl7pPr>
      <a:lvl8pPr marL="3429000" indent="-228600" algn="ctr" rtl="0" fontAlgn="base">
        <a:spcBef>
          <a:spcPct val="20000"/>
        </a:spcBef>
        <a:spcAft>
          <a:spcPct val="0"/>
        </a:spcAft>
        <a:buChar char="»"/>
        <a:defRPr sz="2000">
          <a:solidFill>
            <a:schemeClr val="tx1"/>
          </a:solidFill>
          <a:latin typeface="+mn-lt"/>
        </a:defRPr>
      </a:lvl8pPr>
      <a:lvl9pPr marL="3886200" indent="-228600" algn="ctr"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4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4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24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A417441-D037-4408-9A86-7F60BC4D3EF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bwMode="auto">
          <a:xfrm>
            <a:off x="990600" y="274638"/>
            <a:ext cx="8153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126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26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126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127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1BD8D6BE-C751-4DA2-A4B9-286144E05A0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457200" y="9906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2291" name="Rectangle 3"/>
          <p:cNvSpPr>
            <a:spLocks noGrp="1" noChangeArrowheads="1"/>
          </p:cNvSpPr>
          <p:nvPr>
            <p:ph type="body" idx="1"/>
          </p:nvPr>
        </p:nvSpPr>
        <p:spPr bwMode="auto">
          <a:xfrm>
            <a:off x="457200" y="2438400"/>
            <a:ext cx="8229600" cy="36877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29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229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229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E2DBC6B-267C-4BD8-AAD0-DCD845D447A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ctr" rtl="0" fontAlgn="base">
        <a:spcBef>
          <a:spcPct val="20000"/>
        </a:spcBef>
        <a:spcAft>
          <a:spcPct val="0"/>
        </a:spcAft>
        <a:buChar char="•"/>
        <a:defRPr sz="3200">
          <a:solidFill>
            <a:schemeClr val="tx1"/>
          </a:solidFill>
          <a:latin typeface="+mn-lt"/>
          <a:ea typeface="+mn-ea"/>
          <a:cs typeface="+mn-cs"/>
        </a:defRPr>
      </a:lvl1pPr>
      <a:lvl2pPr marL="742950" indent="-285750" algn="ctr" rtl="0" fontAlgn="base">
        <a:spcBef>
          <a:spcPct val="20000"/>
        </a:spcBef>
        <a:spcAft>
          <a:spcPct val="0"/>
        </a:spcAft>
        <a:buChar char="–"/>
        <a:defRPr sz="2800">
          <a:solidFill>
            <a:schemeClr val="tx1"/>
          </a:solidFill>
          <a:latin typeface="+mn-lt"/>
        </a:defRPr>
      </a:lvl2pPr>
      <a:lvl3pPr marL="1143000" indent="-228600" algn="ctr" rtl="0" fontAlgn="base">
        <a:spcBef>
          <a:spcPct val="20000"/>
        </a:spcBef>
        <a:spcAft>
          <a:spcPct val="0"/>
        </a:spcAft>
        <a:buChar char="•"/>
        <a:defRPr sz="2400">
          <a:solidFill>
            <a:schemeClr val="tx1"/>
          </a:solidFill>
          <a:latin typeface="+mn-lt"/>
        </a:defRPr>
      </a:lvl3pPr>
      <a:lvl4pPr marL="1600200" indent="-228600" algn="ctr" rtl="0" fontAlgn="base">
        <a:spcBef>
          <a:spcPct val="20000"/>
        </a:spcBef>
        <a:spcAft>
          <a:spcPct val="0"/>
        </a:spcAft>
        <a:buChar char="–"/>
        <a:defRPr sz="2000">
          <a:solidFill>
            <a:schemeClr val="tx1"/>
          </a:solidFill>
          <a:latin typeface="+mn-lt"/>
        </a:defRPr>
      </a:lvl4pPr>
      <a:lvl5pPr marL="2057400" indent="-228600" algn="ctr" rtl="0" fontAlgn="base">
        <a:spcBef>
          <a:spcPct val="20000"/>
        </a:spcBef>
        <a:spcAft>
          <a:spcPct val="0"/>
        </a:spcAft>
        <a:buChar char="»"/>
        <a:defRPr sz="2000">
          <a:solidFill>
            <a:schemeClr val="tx1"/>
          </a:solidFill>
          <a:latin typeface="+mn-lt"/>
        </a:defRPr>
      </a:lvl5pPr>
      <a:lvl6pPr marL="2514600" indent="-228600" algn="ctr" rtl="0" fontAlgn="base">
        <a:spcBef>
          <a:spcPct val="20000"/>
        </a:spcBef>
        <a:spcAft>
          <a:spcPct val="0"/>
        </a:spcAft>
        <a:buChar char="»"/>
        <a:defRPr sz="2000">
          <a:solidFill>
            <a:schemeClr val="tx1"/>
          </a:solidFill>
          <a:latin typeface="+mn-lt"/>
        </a:defRPr>
      </a:lvl6pPr>
      <a:lvl7pPr marL="2971800" indent="-228600" algn="ctr" rtl="0" fontAlgn="base">
        <a:spcBef>
          <a:spcPct val="20000"/>
        </a:spcBef>
        <a:spcAft>
          <a:spcPct val="0"/>
        </a:spcAft>
        <a:buChar char="»"/>
        <a:defRPr sz="2000">
          <a:solidFill>
            <a:schemeClr val="tx1"/>
          </a:solidFill>
          <a:latin typeface="+mn-lt"/>
        </a:defRPr>
      </a:lvl7pPr>
      <a:lvl8pPr marL="3429000" indent="-228600" algn="ctr" rtl="0" fontAlgn="base">
        <a:spcBef>
          <a:spcPct val="20000"/>
        </a:spcBef>
        <a:spcAft>
          <a:spcPct val="0"/>
        </a:spcAft>
        <a:buChar char="»"/>
        <a:defRPr sz="2000">
          <a:solidFill>
            <a:schemeClr val="tx1"/>
          </a:solidFill>
          <a:latin typeface="+mn-lt"/>
        </a:defRPr>
      </a:lvl8pPr>
      <a:lvl9pPr marL="3886200" indent="-228600" algn="ctr"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1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331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331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C5843055-279A-4BB0-842A-3A530F0AEBE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990600" y="274638"/>
            <a:ext cx="8153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433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34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434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434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A71EDF59-5EE9-4AAB-BAA1-209FC9D0C646}"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9906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5363" name="Rectangle 3"/>
          <p:cNvSpPr>
            <a:spLocks noGrp="1" noChangeArrowheads="1"/>
          </p:cNvSpPr>
          <p:nvPr>
            <p:ph type="body" idx="1"/>
          </p:nvPr>
        </p:nvSpPr>
        <p:spPr bwMode="auto">
          <a:xfrm>
            <a:off x="457200" y="2438400"/>
            <a:ext cx="8229600" cy="36877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36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536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536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53E75366-997D-4413-B21E-5372B172364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ctr" rtl="0" fontAlgn="base">
        <a:spcBef>
          <a:spcPct val="20000"/>
        </a:spcBef>
        <a:spcAft>
          <a:spcPct val="0"/>
        </a:spcAft>
        <a:buChar char="•"/>
        <a:defRPr sz="3200">
          <a:solidFill>
            <a:schemeClr val="tx1"/>
          </a:solidFill>
          <a:latin typeface="+mn-lt"/>
          <a:ea typeface="+mn-ea"/>
          <a:cs typeface="+mn-cs"/>
        </a:defRPr>
      </a:lvl1pPr>
      <a:lvl2pPr marL="742950" indent="-285750" algn="ctr" rtl="0" fontAlgn="base">
        <a:spcBef>
          <a:spcPct val="20000"/>
        </a:spcBef>
        <a:spcAft>
          <a:spcPct val="0"/>
        </a:spcAft>
        <a:buChar char="–"/>
        <a:defRPr sz="2800">
          <a:solidFill>
            <a:schemeClr val="tx1"/>
          </a:solidFill>
          <a:latin typeface="+mn-lt"/>
        </a:defRPr>
      </a:lvl2pPr>
      <a:lvl3pPr marL="1143000" indent="-228600" algn="ctr" rtl="0" fontAlgn="base">
        <a:spcBef>
          <a:spcPct val="20000"/>
        </a:spcBef>
        <a:spcAft>
          <a:spcPct val="0"/>
        </a:spcAft>
        <a:buChar char="•"/>
        <a:defRPr sz="2400">
          <a:solidFill>
            <a:schemeClr val="tx1"/>
          </a:solidFill>
          <a:latin typeface="+mn-lt"/>
        </a:defRPr>
      </a:lvl3pPr>
      <a:lvl4pPr marL="1600200" indent="-228600" algn="ctr" rtl="0" fontAlgn="base">
        <a:spcBef>
          <a:spcPct val="20000"/>
        </a:spcBef>
        <a:spcAft>
          <a:spcPct val="0"/>
        </a:spcAft>
        <a:buChar char="–"/>
        <a:defRPr sz="2000">
          <a:solidFill>
            <a:schemeClr val="tx1"/>
          </a:solidFill>
          <a:latin typeface="+mn-lt"/>
        </a:defRPr>
      </a:lvl4pPr>
      <a:lvl5pPr marL="2057400" indent="-228600" algn="ctr" rtl="0" fontAlgn="base">
        <a:spcBef>
          <a:spcPct val="20000"/>
        </a:spcBef>
        <a:spcAft>
          <a:spcPct val="0"/>
        </a:spcAft>
        <a:buChar char="»"/>
        <a:defRPr sz="2000">
          <a:solidFill>
            <a:schemeClr val="tx1"/>
          </a:solidFill>
          <a:latin typeface="+mn-lt"/>
        </a:defRPr>
      </a:lvl5pPr>
      <a:lvl6pPr marL="2514600" indent="-228600" algn="ctr" rtl="0" fontAlgn="base">
        <a:spcBef>
          <a:spcPct val="20000"/>
        </a:spcBef>
        <a:spcAft>
          <a:spcPct val="0"/>
        </a:spcAft>
        <a:buChar char="»"/>
        <a:defRPr sz="2000">
          <a:solidFill>
            <a:schemeClr val="tx1"/>
          </a:solidFill>
          <a:latin typeface="+mn-lt"/>
        </a:defRPr>
      </a:lvl6pPr>
      <a:lvl7pPr marL="2971800" indent="-228600" algn="ctr" rtl="0" fontAlgn="base">
        <a:spcBef>
          <a:spcPct val="20000"/>
        </a:spcBef>
        <a:spcAft>
          <a:spcPct val="0"/>
        </a:spcAft>
        <a:buChar char="»"/>
        <a:defRPr sz="2000">
          <a:solidFill>
            <a:schemeClr val="tx1"/>
          </a:solidFill>
          <a:latin typeface="+mn-lt"/>
        </a:defRPr>
      </a:lvl7pPr>
      <a:lvl8pPr marL="3429000" indent="-228600" algn="ctr" rtl="0" fontAlgn="base">
        <a:spcBef>
          <a:spcPct val="20000"/>
        </a:spcBef>
        <a:spcAft>
          <a:spcPct val="0"/>
        </a:spcAft>
        <a:buChar char="»"/>
        <a:defRPr sz="2000">
          <a:solidFill>
            <a:schemeClr val="tx1"/>
          </a:solidFill>
          <a:latin typeface="+mn-lt"/>
        </a:defRPr>
      </a:lvl8pPr>
      <a:lvl9pPr marL="3886200" indent="-228600" algn="ctr"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pol-master.com/wp-content/uploads/2013/01/46417210913032011.jpg" TargetMode="External"/><Relationship Id="rId1" Type="http://schemas.openxmlformats.org/officeDocument/2006/relationships/slideLayout" Target="../slideLayouts/slideLayout51.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pol-master.com/wp-content/uploads/2013/01/157-2-5573.jpg" TargetMode="External"/><Relationship Id="rId1" Type="http://schemas.openxmlformats.org/officeDocument/2006/relationships/slideLayout" Target="../slideLayouts/slideLayout51.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3.xml"/><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3.xml"/><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hyperlink" Target="&#1064;&#1087;&#1072;&#1082;&#1083;&#1077;&#1074;&#1082;&#1072;%20&#1096;&#1074;&#1086;&#1074;%20&#1075;&#1080;&#1087;&#1089;&#1086;&#1082;&#1072;&#1088;&#1090;&#1086;&#1085;&#1072;.mp4" TargetMode="Externa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8.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3.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gif"/><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arget="../media/image36.jpeg" Type="http://schemas.openxmlformats.org/officeDocument/2006/relationships/image"/><Relationship Id="rId7" Target="../media/image40.jpeg" Type="http://schemas.openxmlformats.org/officeDocument/2006/relationships/image"/><Relationship Id="rId2" Target="../media/image35.jpeg" Type="http://schemas.openxmlformats.org/officeDocument/2006/relationships/image"/><Relationship Id="rId1" Target="../slideLayouts/slideLayout18.xml" Type="http://schemas.openxmlformats.org/officeDocument/2006/relationships/slideLayout"/><Relationship Id="rId6" Target="../media/image39.jpeg" Type="http://schemas.openxmlformats.org/officeDocument/2006/relationships/image"/><Relationship Id="rId5" Target="../media/image38.jpeg" Type="http://schemas.openxmlformats.org/officeDocument/2006/relationships/image"/><Relationship Id="rId4" Target="../media/image37.jpeg" Type="http://schemas.openxmlformats.org/officeDocument/2006/relationships/image"/></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pol-master.com/wp-content/uploads/2013/01/1111_64.jpg" TargetMode="External"/><Relationship Id="rId1" Type="http://schemas.openxmlformats.org/officeDocument/2006/relationships/slideLayout" Target="../slideLayouts/slideLayout84.xml"/></Relationships>
</file>

<file path=ppt/slides/_rels/slide3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84.xml"/></Relationships>
</file>

<file path=ppt/slides/_rels/slide38.xml.rels><?xml version="1.0" encoding="UTF-8" standalone="yes"?>
<Relationships xmlns="http://schemas.openxmlformats.org/package/2006/relationships"><Relationship Id="rId2" Type="http://schemas.openxmlformats.org/officeDocument/2006/relationships/hyperlink" Target="&#1055;&#1088;&#1080;&#1083;&#1086;&#1078;&#1077;&#1085;&#1080;&#1077;%209.docx" TargetMode="External"/><Relationship Id="rId1" Type="http://schemas.openxmlformats.org/officeDocument/2006/relationships/slideLayout" Target="../slideLayouts/slideLayout72.xml"/></Relationships>
</file>

<file path=ppt/slides/_rels/slide39.xml.rels><?xml version="1.0" encoding="UTF-8" standalone="yes"?>
<Relationships xmlns="http://schemas.openxmlformats.org/package/2006/relationships"><Relationship Id="rId2" Type="http://schemas.openxmlformats.org/officeDocument/2006/relationships/hyperlink" Target="&#1087;&#1088;&#1080;&#1083;&#1086;&#1078;&#1077;&#1085;&#1080;&#1077;%203.pptx" TargetMode="External"/><Relationship Id="rId1" Type="http://schemas.openxmlformats.org/officeDocument/2006/relationships/slideLayout" Target="../slideLayouts/slideLayout72.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4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95.xml"/></Relationships>
</file>

<file path=ppt/slides/_rels/slide4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95.xml"/></Relationships>
</file>

<file path=ppt/slides/_rels/slide4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95.xml"/></Relationships>
</file>

<file path=ppt/slides/_rels/slide4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95.xml"/></Relationships>
</file>

<file path=ppt/slides/_rels/slide4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95.xml"/></Relationships>
</file>

<file path=ppt/slides/_rels/slide4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95.xml"/></Relationships>
</file>

<file path=ppt/slides/_rels/slide4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95.xml"/></Relationships>
</file>

<file path=ppt/slides/_rels/slide4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95.xml"/></Relationships>
</file>

<file path=ppt/slides/_rels/slide4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95.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95.xml"/></Relationships>
</file>

<file path=ppt/slides/_rels/slide5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95.xml"/></Relationships>
</file>

<file path=ppt/slides/_rels/slide5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95.xml"/></Relationships>
</file>

<file path=ppt/slides/_rels/slide5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95.xml"/></Relationships>
</file>

<file path=ppt/slides/_rels/slide5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95.xml"/></Relationships>
</file>

<file path=ppt/slides/_rels/slide5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95.xml"/></Relationships>
</file>

<file path=ppt/slides/_rels/slide5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9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58.xml.rels><?xml version="1.0" encoding="UTF-8" standalone="yes"?>
<Relationships xmlns="http://schemas.openxmlformats.org/package/2006/relationships"><Relationship Id="rId2" Type="http://schemas.openxmlformats.org/officeDocument/2006/relationships/hyperlink" Target="&#1055;&#1088;&#1080;&#1083;&#1086;&#1078;&#1077;&#1085;&#1080;&#1077;%204.docx" TargetMode="External"/><Relationship Id="rId1" Type="http://schemas.openxmlformats.org/officeDocument/2006/relationships/slideLayout" Target="../slideLayouts/slideLayout72.xml"/></Relationships>
</file>

<file path=ppt/slides/_rels/slide59.xml.rels><?xml version="1.0" encoding="UTF-8" standalone="yes"?>
<Relationships xmlns="http://schemas.openxmlformats.org/package/2006/relationships"><Relationship Id="rId2" Type="http://schemas.openxmlformats.org/officeDocument/2006/relationships/hyperlink" Target="&#1055;&#1088;&#1080;&#1083;&#1086;&#1078;&#1077;&#1085;&#1080;&#1077;%205.docx" TargetMode="External"/><Relationship Id="rId1" Type="http://schemas.openxmlformats.org/officeDocument/2006/relationships/slideLayout" Target="../slideLayouts/slideLayout7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9.xml"/></Relationships>
</file>

<file path=ppt/slides/_rels/slide60.xml.rels><?xml version="1.0" encoding="UTF-8" standalone="yes"?>
<Relationships xmlns="http://schemas.openxmlformats.org/package/2006/relationships"><Relationship Id="rId2" Type="http://schemas.openxmlformats.org/officeDocument/2006/relationships/hyperlink" Target="&#1055;&#1088;&#1080;&#1083;&#1086;&#1078;&#1077;&#1085;&#1080;&#1077;%207.docx" TargetMode="External"/><Relationship Id="rId1" Type="http://schemas.openxmlformats.org/officeDocument/2006/relationships/slideLayout" Target="../slideLayouts/slideLayout72.xml"/></Relationships>
</file>

<file path=ppt/slides/_rels/slide61.xml.rels><?xml version="1.0" encoding="UTF-8" standalone="yes"?>
<Relationships xmlns="http://schemas.openxmlformats.org/package/2006/relationships"><Relationship Id="rId2" Type="http://schemas.openxmlformats.org/officeDocument/2006/relationships/hyperlink" Target="&#1055;&#1088;&#1080;&#1083;&#1086;&#1078;&#1077;&#1085;&#1080;&#1077;%208.docx" TargetMode="External"/><Relationship Id="rId1" Type="http://schemas.openxmlformats.org/officeDocument/2006/relationships/slideLayout" Target="../slideLayouts/slideLayout72.xml"/></Relationships>
</file>

<file path=ppt/slides/_rels/slide6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3568" y="116632"/>
            <a:ext cx="7772400" cy="4032448"/>
          </a:xfrm>
        </p:spPr>
        <p:txBody>
          <a:bodyPr/>
          <a:lstStyle/>
          <a:p>
            <a:r>
              <a:rPr lang="ru-RU" b="1" dirty="0">
                <a:solidFill>
                  <a:srgbClr val="9900CC"/>
                </a:solidFill>
                <a:effectLst>
                  <a:outerShdw blurRad="38100" dist="38100" dir="2700000" algn="tl">
                    <a:srgbClr val="000000">
                      <a:alpha val="43137"/>
                    </a:srgbClr>
                  </a:outerShdw>
                </a:effectLst>
                <a:latin typeface="Beresta" pitchFamily="2" charset="0"/>
              </a:rPr>
              <a:t>Облицовка вертикальных гипсокартонных поверхностей глазурованной плиткой способом «в разбег» на сухих смесях</a:t>
            </a:r>
          </a:p>
        </p:txBody>
      </p:sp>
      <p:sp>
        <p:nvSpPr>
          <p:cNvPr id="2051" name="Rectangle 3"/>
          <p:cNvSpPr>
            <a:spLocks noGrp="1" noChangeArrowheads="1"/>
          </p:cNvSpPr>
          <p:nvPr>
            <p:ph type="subTitle" idx="1"/>
          </p:nvPr>
        </p:nvSpPr>
        <p:spPr>
          <a:xfrm>
            <a:off x="395536" y="4653136"/>
            <a:ext cx="8496944" cy="1872208"/>
          </a:xfrm>
        </p:spPr>
        <p:txBody>
          <a:bodyPr/>
          <a:lstStyle/>
          <a:p>
            <a:pPr algn="just"/>
            <a:r>
              <a:rPr lang="ru-RU" sz="2800" b="1" dirty="0" smtClean="0">
                <a:solidFill>
                  <a:srgbClr val="7030A0"/>
                </a:solidFill>
                <a:effectLst>
                  <a:outerShdw blurRad="38100" dist="38100" dir="2700000" algn="tl">
                    <a:srgbClr val="000000">
                      <a:alpha val="43137"/>
                    </a:srgbClr>
                  </a:outerShdw>
                </a:effectLst>
                <a:latin typeface="Beresta" pitchFamily="2" charset="0"/>
                <a:ea typeface="+mj-ea"/>
                <a:cs typeface="+mj-cs"/>
              </a:rPr>
              <a:t>Выполнила:   </a:t>
            </a:r>
            <a:r>
              <a:rPr lang="ru-RU" sz="2800" b="1" dirty="0" smtClean="0">
                <a:solidFill>
                  <a:schemeClr val="accent6">
                    <a:lumMod val="50000"/>
                  </a:schemeClr>
                </a:solidFill>
                <a:effectLst>
                  <a:outerShdw blurRad="38100" dist="38100" dir="2700000" algn="tl">
                    <a:srgbClr val="000000">
                      <a:alpha val="43137"/>
                    </a:srgbClr>
                  </a:outerShdw>
                </a:effectLst>
                <a:latin typeface="Beresta" pitchFamily="2" charset="0"/>
                <a:ea typeface="+mj-ea"/>
                <a:cs typeface="+mj-cs"/>
              </a:rPr>
              <a:t>		</a:t>
            </a:r>
            <a:r>
              <a:rPr lang="ru-RU" sz="2800" b="1" dirty="0" smtClean="0">
                <a:solidFill>
                  <a:srgbClr val="7030A0"/>
                </a:solidFill>
                <a:effectLst>
                  <a:outerShdw blurRad="38100" dist="38100" dir="2700000" algn="tl">
                    <a:srgbClr val="000000">
                      <a:alpha val="43137"/>
                    </a:srgbClr>
                  </a:outerShdw>
                </a:effectLst>
                <a:latin typeface="Beresta" pitchFamily="2" charset="0"/>
                <a:ea typeface="+mj-ea"/>
                <a:cs typeface="+mj-cs"/>
              </a:rPr>
              <a:t>мастер </a:t>
            </a:r>
            <a:r>
              <a:rPr lang="ru-RU" sz="2800" b="1" dirty="0" err="1" smtClean="0">
                <a:solidFill>
                  <a:srgbClr val="7030A0"/>
                </a:solidFill>
                <a:effectLst>
                  <a:outerShdw blurRad="38100" dist="38100" dir="2700000" algn="tl">
                    <a:srgbClr val="000000">
                      <a:alpha val="43137"/>
                    </a:srgbClr>
                  </a:outerShdw>
                </a:effectLst>
                <a:latin typeface="Beresta" pitchFamily="2" charset="0"/>
                <a:ea typeface="+mj-ea"/>
                <a:cs typeface="+mj-cs"/>
              </a:rPr>
              <a:t>п</a:t>
            </a:r>
            <a:r>
              <a:rPr lang="ru-RU" sz="2800" b="1" dirty="0" smtClean="0">
                <a:solidFill>
                  <a:srgbClr val="7030A0"/>
                </a:solidFill>
                <a:effectLst>
                  <a:outerShdw blurRad="38100" dist="38100" dir="2700000" algn="tl">
                    <a:srgbClr val="000000">
                      <a:alpha val="43137"/>
                    </a:srgbClr>
                  </a:outerShdw>
                </a:effectLst>
                <a:latin typeface="Beresta" pitchFamily="2" charset="0"/>
                <a:ea typeface="+mj-ea"/>
                <a:cs typeface="+mj-cs"/>
              </a:rPr>
              <a:t>/о</a:t>
            </a:r>
          </a:p>
          <a:p>
            <a:pPr algn="just"/>
            <a:r>
              <a:rPr lang="ru-RU" sz="2800" b="1" dirty="0" smtClean="0">
                <a:solidFill>
                  <a:srgbClr val="7030A0"/>
                </a:solidFill>
                <a:effectLst>
                  <a:outerShdw blurRad="38100" dist="38100" dir="2700000" algn="tl">
                    <a:srgbClr val="000000">
                      <a:alpha val="43137"/>
                    </a:srgbClr>
                  </a:outerShdw>
                </a:effectLst>
                <a:latin typeface="Beresta" pitchFamily="2" charset="0"/>
                <a:ea typeface="+mj-ea"/>
                <a:cs typeface="+mj-cs"/>
              </a:rPr>
              <a:t>	    		       </a:t>
            </a:r>
            <a:r>
              <a:rPr lang="ru-RU" sz="2800" b="1" dirty="0" err="1" smtClean="0">
                <a:solidFill>
                  <a:srgbClr val="7030A0"/>
                </a:solidFill>
                <a:effectLst>
                  <a:outerShdw blurRad="38100" dist="38100" dir="2700000" algn="tl">
                    <a:srgbClr val="000000">
                      <a:alpha val="43137"/>
                    </a:srgbClr>
                  </a:outerShdw>
                </a:effectLst>
                <a:latin typeface="Beresta" pitchFamily="2" charset="0"/>
                <a:ea typeface="+mj-ea"/>
                <a:cs typeface="+mj-cs"/>
              </a:rPr>
              <a:t>Горянская</a:t>
            </a:r>
            <a:r>
              <a:rPr lang="ru-RU" sz="2800" b="1" dirty="0" smtClean="0">
                <a:solidFill>
                  <a:srgbClr val="7030A0"/>
                </a:solidFill>
                <a:effectLst>
                  <a:outerShdw blurRad="38100" dist="38100" dir="2700000" algn="tl">
                    <a:srgbClr val="000000">
                      <a:alpha val="43137"/>
                    </a:srgbClr>
                  </a:outerShdw>
                </a:effectLst>
                <a:latin typeface="Beresta" pitchFamily="2" charset="0"/>
                <a:ea typeface="+mj-ea"/>
                <a:cs typeface="+mj-cs"/>
              </a:rPr>
              <a:t> Р.В.</a:t>
            </a:r>
            <a:endParaRPr lang="ru-RU" sz="2800" b="1" dirty="0">
              <a:solidFill>
                <a:srgbClr val="7030A0"/>
              </a:solidFill>
              <a:effectLst>
                <a:outerShdw blurRad="38100" dist="38100" dir="2700000" algn="tl">
                  <a:srgbClr val="000000">
                    <a:alpha val="43137"/>
                  </a:srgbClr>
                </a:outerShdw>
              </a:effectLst>
              <a:latin typeface="Beresta" pitchFamily="2" charset="0"/>
              <a:ea typeface="+mj-ea"/>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idx="4294967295"/>
          </p:nvPr>
        </p:nvSpPr>
        <p:spPr>
          <a:xfrm>
            <a:off x="342928" y="785802"/>
            <a:ext cx="8229600" cy="1143000"/>
          </a:xfrm>
        </p:spPr>
        <p:txBody>
          <a:bodyPr/>
          <a:lstStyle/>
          <a:p>
            <a:r>
              <a:rPr lang="ru-RU"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resta" pitchFamily="2" charset="0"/>
              </a:rPr>
              <a:t>Выбрать правильный ответ:</a:t>
            </a:r>
          </a:p>
        </p:txBody>
      </p:sp>
      <p:sp>
        <p:nvSpPr>
          <p:cNvPr id="5" name="Содержимое 4"/>
          <p:cNvSpPr>
            <a:spLocks noGrp="1"/>
          </p:cNvSpPr>
          <p:nvPr>
            <p:ph idx="4294967295"/>
          </p:nvPr>
        </p:nvSpPr>
        <p:spPr>
          <a:xfrm>
            <a:off x="285766" y="1928813"/>
            <a:ext cx="6572250" cy="4000500"/>
          </a:xfrm>
        </p:spPr>
        <p:txBody>
          <a:bodyPr/>
          <a:lstStyle/>
          <a:p>
            <a:pPr marL="742950" indent="-742950" algn="l">
              <a:buNone/>
            </a:pPr>
            <a:r>
              <a:rPr lang="ru-RU" sz="3600" b="1" dirty="0" smtClean="0">
                <a:solidFill>
                  <a:schemeClr val="accent1"/>
                </a:solidFill>
                <a:effectLst>
                  <a:outerShdw blurRad="38100" dist="38100" dir="2700000" algn="tl">
                    <a:srgbClr val="000000">
                      <a:alpha val="43137"/>
                    </a:srgbClr>
                  </a:outerShdw>
                </a:effectLst>
                <a:latin typeface="Beresta" pitchFamily="2" charset="0"/>
                <a:ea typeface="+mj-ea"/>
                <a:cs typeface="+mj-cs"/>
              </a:rPr>
              <a:t>6. Куда обычно наносится клей при облицовке?</a:t>
            </a:r>
          </a:p>
          <a:p>
            <a:pPr marL="0" indent="0" algn="r">
              <a:buNone/>
            </a:pPr>
            <a:endPar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endParaRPr>
          </a:p>
          <a:p>
            <a:pPr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А. только на плитку</a:t>
            </a:r>
          </a:p>
          <a:p>
            <a:pPr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Б. только на стену</a:t>
            </a:r>
          </a:p>
          <a:p>
            <a:pPr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В. можно первым и вторым способом</a:t>
            </a:r>
          </a:p>
          <a:p>
            <a:pPr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Г. плитки уже в клею</a:t>
            </a:r>
          </a:p>
        </p:txBody>
      </p:sp>
      <p:pic>
        <p:nvPicPr>
          <p:cNvPr id="6" name="Picture 2" descr="http://monia7422.blog.iwoman.pl/i/blog/users/1027/files/Image/znak-zap-2.JPG"/>
          <p:cNvPicPr>
            <a:picLocks noChangeAspect="1" noChangeArrowheads="1"/>
          </p:cNvPicPr>
          <p:nvPr/>
        </p:nvPicPr>
        <p:blipFill>
          <a:blip r:embed="rId2" cstate="print"/>
          <a:srcRect/>
          <a:stretch>
            <a:fillRect/>
          </a:stretch>
        </p:blipFill>
        <p:spPr bwMode="auto">
          <a:xfrm>
            <a:off x="6758856" y="1928802"/>
            <a:ext cx="2099424" cy="2357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idx="4294967295"/>
          </p:nvPr>
        </p:nvSpPr>
        <p:spPr>
          <a:xfrm>
            <a:off x="428596" y="785802"/>
            <a:ext cx="8229600" cy="1143000"/>
          </a:xfrm>
        </p:spPr>
        <p:txBody>
          <a:bodyPr/>
          <a:lstStyle/>
          <a:p>
            <a:r>
              <a:rPr lang="ru-RU"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resta" pitchFamily="2" charset="0"/>
              </a:rPr>
              <a:t>Выбрать правильный ответ:</a:t>
            </a:r>
          </a:p>
        </p:txBody>
      </p:sp>
      <p:sp>
        <p:nvSpPr>
          <p:cNvPr id="5" name="Содержимое 4"/>
          <p:cNvSpPr>
            <a:spLocks noGrp="1"/>
          </p:cNvSpPr>
          <p:nvPr>
            <p:ph idx="4294967295"/>
          </p:nvPr>
        </p:nvSpPr>
        <p:spPr>
          <a:xfrm>
            <a:off x="357204" y="1928813"/>
            <a:ext cx="6572250" cy="4000500"/>
          </a:xfrm>
        </p:spPr>
        <p:txBody>
          <a:bodyPr/>
          <a:lstStyle/>
          <a:p>
            <a:pPr marL="742950" indent="-742950" algn="l">
              <a:buNone/>
            </a:pPr>
            <a:r>
              <a:rPr lang="ru-RU" sz="3600" b="1" dirty="0" smtClean="0">
                <a:solidFill>
                  <a:schemeClr val="accent1"/>
                </a:solidFill>
                <a:effectLst>
                  <a:outerShdw blurRad="38100" dist="38100" dir="2700000" algn="tl">
                    <a:srgbClr val="000000">
                      <a:alpha val="43137"/>
                    </a:srgbClr>
                  </a:outerShdw>
                </a:effectLst>
                <a:latin typeface="Beresta" pitchFamily="2" charset="0"/>
                <a:ea typeface="+mj-ea"/>
                <a:cs typeface="+mj-cs"/>
              </a:rPr>
              <a:t>7. Для чего применяются дистанционные крестики?</a:t>
            </a:r>
          </a:p>
          <a:p>
            <a:pPr marL="0" indent="0" algn="r">
              <a:buNone/>
            </a:pPr>
            <a:endPar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endParaRPr>
          </a:p>
          <a:p>
            <a:pPr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А. для ровности швов</a:t>
            </a:r>
          </a:p>
          <a:p>
            <a:pPr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Б. вместо маяков</a:t>
            </a:r>
          </a:p>
          <a:p>
            <a:pPr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В. для провешивания поверхности</a:t>
            </a:r>
          </a:p>
          <a:p>
            <a:pPr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Г. для измерения густоты раствора</a:t>
            </a:r>
          </a:p>
        </p:txBody>
      </p:sp>
      <p:pic>
        <p:nvPicPr>
          <p:cNvPr id="6" name="Picture 2" descr="http://monia7422.blog.iwoman.pl/i/blog/users/1027/files/Image/znak-zap-2.JPG"/>
          <p:cNvPicPr>
            <a:picLocks noChangeAspect="1" noChangeArrowheads="1"/>
          </p:cNvPicPr>
          <p:nvPr/>
        </p:nvPicPr>
        <p:blipFill>
          <a:blip r:embed="rId2" cstate="print"/>
          <a:srcRect/>
          <a:stretch>
            <a:fillRect/>
          </a:stretch>
        </p:blipFill>
        <p:spPr bwMode="auto">
          <a:xfrm>
            <a:off x="6758856" y="1928802"/>
            <a:ext cx="2099424" cy="2357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idx="4294967295"/>
          </p:nvPr>
        </p:nvSpPr>
        <p:spPr>
          <a:xfrm>
            <a:off x="414366" y="785802"/>
            <a:ext cx="8229600" cy="1143000"/>
          </a:xfrm>
        </p:spPr>
        <p:txBody>
          <a:bodyPr/>
          <a:lstStyle/>
          <a:p>
            <a:r>
              <a:rPr lang="ru-RU"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resta" pitchFamily="2" charset="0"/>
              </a:rPr>
              <a:t>Выбрать правильный ответ:</a:t>
            </a:r>
          </a:p>
        </p:txBody>
      </p:sp>
      <p:sp>
        <p:nvSpPr>
          <p:cNvPr id="5" name="Содержимое 4"/>
          <p:cNvSpPr>
            <a:spLocks noGrp="1"/>
          </p:cNvSpPr>
          <p:nvPr>
            <p:ph idx="4294967295"/>
          </p:nvPr>
        </p:nvSpPr>
        <p:spPr>
          <a:xfrm>
            <a:off x="214329" y="1928813"/>
            <a:ext cx="6715125" cy="4000500"/>
          </a:xfrm>
        </p:spPr>
        <p:txBody>
          <a:bodyPr/>
          <a:lstStyle/>
          <a:p>
            <a:pPr marL="742950" indent="-742950" algn="l">
              <a:buNone/>
            </a:pPr>
            <a:r>
              <a:rPr lang="ru-RU" sz="3600" b="1" dirty="0" smtClean="0">
                <a:solidFill>
                  <a:schemeClr val="accent1"/>
                </a:solidFill>
                <a:effectLst>
                  <a:outerShdw blurRad="38100" dist="38100" dir="2700000" algn="tl">
                    <a:srgbClr val="000000">
                      <a:alpha val="43137"/>
                    </a:srgbClr>
                  </a:outerShdw>
                </a:effectLst>
                <a:latin typeface="Beresta" pitchFamily="2" charset="0"/>
                <a:ea typeface="+mj-ea"/>
                <a:cs typeface="+mj-cs"/>
              </a:rPr>
              <a:t>8. </a:t>
            </a:r>
            <a:r>
              <a:rPr lang="ru-RU" sz="3600" b="1" dirty="0" smtClean="0">
                <a:solidFill>
                  <a:schemeClr val="accent1"/>
                </a:solidFill>
                <a:effectLst>
                  <a:outerShdw blurRad="38100" dist="38100" dir="2700000" algn="tl">
                    <a:srgbClr val="000000">
                      <a:alpha val="43137"/>
                    </a:srgbClr>
                  </a:outerShdw>
                </a:effectLst>
                <a:latin typeface="Beresta" pitchFamily="2" charset="0"/>
              </a:rPr>
              <a:t>Подвижность раствора для облицовки поверхностей по стандартному конусу должна быть:</a:t>
            </a:r>
          </a:p>
          <a:p>
            <a:pPr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А. 5-6 см</a:t>
            </a:r>
          </a:p>
          <a:p>
            <a:pPr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Б. 6-7 см</a:t>
            </a:r>
          </a:p>
          <a:p>
            <a:pPr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В. 7-8 см</a:t>
            </a:r>
          </a:p>
          <a:p>
            <a:pPr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Г. 8-9 см</a:t>
            </a:r>
          </a:p>
        </p:txBody>
      </p:sp>
      <p:pic>
        <p:nvPicPr>
          <p:cNvPr id="6" name="Picture 2" descr="http://monia7422.blog.iwoman.pl/i/blog/users/1027/files/Image/znak-zap-2.JPG"/>
          <p:cNvPicPr>
            <a:picLocks noChangeAspect="1" noChangeArrowheads="1"/>
          </p:cNvPicPr>
          <p:nvPr/>
        </p:nvPicPr>
        <p:blipFill>
          <a:blip r:embed="rId2" cstate="print"/>
          <a:srcRect/>
          <a:stretch>
            <a:fillRect/>
          </a:stretch>
        </p:blipFill>
        <p:spPr bwMode="auto">
          <a:xfrm>
            <a:off x="6758856" y="1928802"/>
            <a:ext cx="2099424" cy="2357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idx="4294967295"/>
          </p:nvPr>
        </p:nvSpPr>
        <p:spPr>
          <a:xfrm>
            <a:off x="342928" y="857232"/>
            <a:ext cx="8229600" cy="1143000"/>
          </a:xfrm>
        </p:spPr>
        <p:txBody>
          <a:bodyPr/>
          <a:lstStyle/>
          <a:p>
            <a:r>
              <a:rPr lang="ru-RU"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resta" pitchFamily="2" charset="0"/>
              </a:rPr>
              <a:t>Эталон правильных ответов:</a:t>
            </a:r>
          </a:p>
        </p:txBody>
      </p:sp>
      <p:sp>
        <p:nvSpPr>
          <p:cNvPr id="5" name="Содержимое 4"/>
          <p:cNvSpPr>
            <a:spLocks noGrp="1"/>
          </p:cNvSpPr>
          <p:nvPr>
            <p:ph idx="4294967295"/>
          </p:nvPr>
        </p:nvSpPr>
        <p:spPr>
          <a:xfrm>
            <a:off x="1785918" y="2000240"/>
            <a:ext cx="4357688" cy="4000500"/>
          </a:xfrm>
        </p:spPr>
        <p:txBody>
          <a:bodyPr/>
          <a:lstStyle/>
          <a:p>
            <a:pPr marL="0" indent="0">
              <a:buNone/>
            </a:pPr>
            <a:r>
              <a:rPr lang="ru-RU"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1. В</a:t>
            </a:r>
          </a:p>
          <a:p>
            <a:pPr marL="0" indent="0">
              <a:buNone/>
            </a:pPr>
            <a:r>
              <a:rPr lang="ru-RU"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2. А</a:t>
            </a:r>
          </a:p>
          <a:p>
            <a:pPr marL="0" indent="0">
              <a:buNone/>
            </a:pPr>
            <a:r>
              <a:rPr lang="ru-RU"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3. С</a:t>
            </a:r>
          </a:p>
          <a:p>
            <a:pPr marL="0" indent="0">
              <a:buNone/>
            </a:pPr>
            <a:r>
              <a:rPr lang="ru-RU"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4. С</a:t>
            </a:r>
          </a:p>
          <a:p>
            <a:pPr marL="0" indent="0">
              <a:buNone/>
            </a:pPr>
            <a:r>
              <a:rPr lang="ru-RU"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5. В</a:t>
            </a:r>
          </a:p>
          <a:p>
            <a:pPr marL="0" indent="0">
              <a:buNone/>
            </a:pPr>
            <a:r>
              <a:rPr lang="ru-RU"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6. С</a:t>
            </a:r>
          </a:p>
          <a:p>
            <a:pPr marL="0" indent="0">
              <a:buNone/>
            </a:pPr>
            <a:r>
              <a:rPr lang="ru-RU"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7. А</a:t>
            </a:r>
          </a:p>
          <a:p>
            <a:pPr marL="0" indent="0">
              <a:buNone/>
            </a:pPr>
            <a:r>
              <a:rPr lang="ru-RU"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8. А</a:t>
            </a:r>
          </a:p>
        </p:txBody>
      </p:sp>
      <p:pic>
        <p:nvPicPr>
          <p:cNvPr id="6" name="Picture 2" descr="http://monia7422.blog.iwoman.pl/i/blog/users/1027/files/Image/znak-zap-2.JPG"/>
          <p:cNvPicPr>
            <a:picLocks noChangeAspect="1" noChangeArrowheads="1"/>
          </p:cNvPicPr>
          <p:nvPr/>
        </p:nvPicPr>
        <p:blipFill>
          <a:blip r:embed="rId2" cstate="print"/>
          <a:srcRect/>
          <a:stretch>
            <a:fillRect/>
          </a:stretch>
        </p:blipFill>
        <p:spPr bwMode="auto">
          <a:xfrm>
            <a:off x="6758856" y="1928802"/>
            <a:ext cx="2099424" cy="2357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28680" y="714364"/>
            <a:ext cx="8229600" cy="1143000"/>
          </a:xfrm>
        </p:spPr>
        <p:txBody>
          <a:bodyPr/>
          <a:lstStyle/>
          <a:p>
            <a:r>
              <a:rPr lang="ru-RU" sz="6600" b="1" dirty="0" smtClean="0">
                <a:solidFill>
                  <a:schemeClr val="accent1"/>
                </a:solidFill>
                <a:effectLst>
                  <a:outerShdw blurRad="38100" dist="38100" dir="2700000" algn="tl">
                    <a:srgbClr val="000000">
                      <a:alpha val="43137"/>
                    </a:srgbClr>
                  </a:outerShdw>
                </a:effectLst>
                <a:latin typeface="Beresta" pitchFamily="2" charset="0"/>
              </a:rPr>
              <a:t>Изложение нового материала</a:t>
            </a:r>
          </a:p>
        </p:txBody>
      </p:sp>
      <p:pic>
        <p:nvPicPr>
          <p:cNvPr id="5" name="Picture 2" descr="http://sanmaster.kiev.ua/wp-content/uploads/2013/01/%D0%B2%D0%B0%D0%BD%D0%BD%D0%B0%D1%8F-1.jpg"/>
          <p:cNvPicPr>
            <a:picLocks noChangeAspect="1" noChangeArrowheads="1"/>
          </p:cNvPicPr>
          <p:nvPr/>
        </p:nvPicPr>
        <p:blipFill>
          <a:blip r:embed="rId2" cstate="print"/>
          <a:srcRect/>
          <a:stretch>
            <a:fillRect/>
          </a:stretch>
        </p:blipFill>
        <p:spPr bwMode="auto">
          <a:xfrm>
            <a:off x="571471" y="2571744"/>
            <a:ext cx="3619525" cy="2714644"/>
          </a:xfrm>
          <a:prstGeom prst="rect">
            <a:avLst/>
          </a:prstGeom>
          <a:ln w="88900" cap="sq" cmpd="thickThin">
            <a:solidFill>
              <a:srgbClr val="000000"/>
            </a:solidFill>
            <a:prstDash val="solid"/>
            <a:miter lim="800000"/>
          </a:ln>
          <a:effectLst>
            <a:innerShdw blurRad="76200">
              <a:srgbClr val="000000"/>
            </a:innerShdw>
          </a:effectLst>
        </p:spPr>
      </p:pic>
      <p:pic>
        <p:nvPicPr>
          <p:cNvPr id="7" name="Picture 12" descr="http://www.ceramicus.ru/dbpics/7354.JPG"/>
          <p:cNvPicPr>
            <a:picLocks noGrp="1" noChangeAspect="1" noChangeArrowheads="1"/>
          </p:cNvPicPr>
          <p:nvPr>
            <p:ph idx="1"/>
          </p:nvPr>
        </p:nvPicPr>
        <p:blipFill>
          <a:blip r:embed="rId3" cstate="print"/>
          <a:srcRect/>
          <a:stretch>
            <a:fillRect/>
          </a:stretch>
        </p:blipFill>
        <p:spPr bwMode="auto">
          <a:xfrm>
            <a:off x="4500562" y="3571876"/>
            <a:ext cx="4071966" cy="2714644"/>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idx="4294967295"/>
          </p:nvPr>
        </p:nvSpPr>
        <p:spPr>
          <a:xfrm>
            <a:off x="485804" y="1571612"/>
            <a:ext cx="8229600" cy="4781550"/>
          </a:xfrm>
        </p:spPr>
        <p:txBody>
          <a:bodyPr/>
          <a:lstStyle/>
          <a:p>
            <a:pPr marL="0" indent="539750" algn="just">
              <a:buNone/>
            </a:pPr>
            <a:r>
              <a:rPr lang="ru-RU" sz="2500" dirty="0" smtClean="0">
                <a:solidFill>
                  <a:schemeClr val="accent5">
                    <a:lumMod val="50000"/>
                  </a:schemeClr>
                </a:solidFill>
                <a:effectLst>
                  <a:outerShdw blurRad="38100" dist="38100" dir="2700000" algn="tl">
                    <a:srgbClr val="000000">
                      <a:alpha val="43137"/>
                    </a:srgbClr>
                  </a:outerShdw>
                </a:effectLst>
              </a:rPr>
              <a:t>Основным техническим условием для укладки плитки на любую из внутренних поверхностей является отсутствие перепадов и неровностей. Достойной альтернативой трудоемкому выравниванию с применением смесей стал процесс установки плит из </a:t>
            </a:r>
            <a:r>
              <a:rPr lang="ru-RU" sz="2500" dirty="0" err="1" smtClean="0">
                <a:solidFill>
                  <a:schemeClr val="accent5">
                    <a:lumMod val="50000"/>
                  </a:schemeClr>
                </a:solidFill>
                <a:effectLst>
                  <a:outerShdw blurRad="38100" dist="38100" dir="2700000" algn="tl">
                    <a:srgbClr val="000000">
                      <a:alpha val="43137"/>
                    </a:srgbClr>
                  </a:outerShdw>
                </a:effectLst>
              </a:rPr>
              <a:t>гипсокартона</a:t>
            </a:r>
            <a:r>
              <a:rPr lang="ru-RU" sz="2500" dirty="0" smtClean="0">
                <a:solidFill>
                  <a:schemeClr val="accent5">
                    <a:lumMod val="50000"/>
                  </a:schemeClr>
                </a:solidFill>
                <a:effectLst>
                  <a:outerShdw blurRad="38100" dist="38100" dir="2700000" algn="tl">
                    <a:srgbClr val="000000">
                      <a:alpha val="43137"/>
                    </a:srgbClr>
                  </a:outerShdw>
                </a:effectLst>
              </a:rPr>
              <a:t>, отнимающий у ремонтников меньше времени и значительно меньше усилий.</a:t>
            </a:r>
          </a:p>
          <a:p>
            <a:pPr marL="0" indent="539750" algn="just">
              <a:buNone/>
            </a:pPr>
            <a:r>
              <a:rPr lang="ru-RU" sz="2500" dirty="0" smtClean="0">
                <a:solidFill>
                  <a:schemeClr val="accent5">
                    <a:lumMod val="50000"/>
                  </a:schemeClr>
                </a:solidFill>
                <a:effectLst>
                  <a:outerShdw blurRad="38100" dist="38100" dir="2700000" algn="tl">
                    <a:srgbClr val="000000">
                      <a:alpha val="43137"/>
                    </a:srgbClr>
                  </a:outerShdw>
                </a:effectLst>
              </a:rPr>
              <a:t>Принципиально схема укладка плитки на </a:t>
            </a:r>
            <a:r>
              <a:rPr lang="ru-RU" sz="2500" dirty="0" err="1" smtClean="0">
                <a:solidFill>
                  <a:schemeClr val="accent5">
                    <a:lumMod val="50000"/>
                  </a:schemeClr>
                </a:solidFill>
                <a:effectLst>
                  <a:outerShdw blurRad="38100" dist="38100" dir="2700000" algn="tl">
                    <a:srgbClr val="000000">
                      <a:alpha val="43137"/>
                    </a:srgbClr>
                  </a:outerShdw>
                </a:effectLst>
              </a:rPr>
              <a:t>гипсокартон</a:t>
            </a:r>
            <a:r>
              <a:rPr lang="ru-RU" sz="2500" dirty="0" smtClean="0">
                <a:solidFill>
                  <a:schemeClr val="accent5">
                    <a:lumMod val="50000"/>
                  </a:schemeClr>
                </a:solidFill>
                <a:effectLst>
                  <a:outerShdw blurRad="38100" dist="38100" dir="2700000" algn="tl">
                    <a:srgbClr val="000000">
                      <a:alpha val="43137"/>
                    </a:srgbClr>
                  </a:outerShdw>
                </a:effectLst>
              </a:rPr>
              <a:t> ничем отличается от привычных стандартов. Однако имеются некоторые нюансы, учет которых необходим. </a:t>
            </a:r>
            <a:endParaRPr lang="ru-RU" sz="2500" dirty="0">
              <a:solidFill>
                <a:schemeClr val="accent5">
                  <a:lumMod val="50000"/>
                </a:schemeClr>
              </a:solidFill>
              <a:effectLst>
                <a:outerShdw blurRad="38100" dist="38100" dir="2700000" algn="tl">
                  <a:srgbClr val="000000">
                    <a:alpha val="43137"/>
                  </a:srgbClr>
                </a:outerShdw>
              </a:effectLst>
            </a:endParaRPr>
          </a:p>
        </p:txBody>
      </p:sp>
      <p:sp>
        <p:nvSpPr>
          <p:cNvPr id="4" name="Заголовок 3"/>
          <p:cNvSpPr>
            <a:spLocks noGrp="1"/>
          </p:cNvSpPr>
          <p:nvPr>
            <p:ph type="title" idx="4294967295"/>
          </p:nvPr>
        </p:nvSpPr>
        <p:spPr>
          <a:xfrm>
            <a:off x="1285852" y="142852"/>
            <a:ext cx="7772400" cy="1470025"/>
          </a:xfrm>
        </p:spPr>
        <p:txBody>
          <a:bodyPr/>
          <a:lstStyle/>
          <a:p>
            <a:r>
              <a:rPr lang="ru-RU" b="1" dirty="0" smtClean="0">
                <a:solidFill>
                  <a:schemeClr val="accent1"/>
                </a:solidFill>
                <a:effectLst>
                  <a:outerShdw blurRad="38100" dist="38100" dir="2700000" algn="tl">
                    <a:srgbClr val="000000">
                      <a:alpha val="43137"/>
                    </a:srgbClr>
                  </a:outerShdw>
                </a:effectLst>
                <a:latin typeface="Beresta" pitchFamily="2" charset="0"/>
              </a:rPr>
              <a:t>Преимущества </a:t>
            </a:r>
            <a:r>
              <a:rPr lang="ru-RU" b="1" dirty="0" err="1" smtClean="0">
                <a:solidFill>
                  <a:schemeClr val="accent1"/>
                </a:solidFill>
                <a:effectLst>
                  <a:outerShdw blurRad="38100" dist="38100" dir="2700000" algn="tl">
                    <a:srgbClr val="000000">
                      <a:alpha val="43137"/>
                    </a:srgbClr>
                  </a:outerShdw>
                </a:effectLst>
                <a:latin typeface="Beresta" pitchFamily="2" charset="0"/>
              </a:rPr>
              <a:t>гипсокартона</a:t>
            </a:r>
            <a:r>
              <a:rPr lang="ru-RU" b="1" dirty="0" smtClean="0">
                <a:solidFill>
                  <a:schemeClr val="accent1"/>
                </a:solidFill>
                <a:effectLst>
                  <a:outerShdw blurRad="38100" dist="38100" dir="2700000" algn="tl">
                    <a:srgbClr val="000000">
                      <a:alpha val="43137"/>
                    </a:srgbClr>
                  </a:outerShdw>
                </a:effectLst>
                <a:latin typeface="Beresta" pitchFamily="2" charset="0"/>
              </a:rPr>
              <a:t>, как основания</a:t>
            </a:r>
            <a:endParaRPr lang="ru-RU" b="1" dirty="0">
              <a:solidFill>
                <a:schemeClr val="accent1"/>
              </a:solidFill>
              <a:effectLst>
                <a:outerShdw blurRad="38100" dist="38100" dir="2700000" algn="tl">
                  <a:srgbClr val="000000">
                    <a:alpha val="43137"/>
                  </a:srgbClr>
                </a:outerShdw>
              </a:effectLst>
              <a:latin typeface="Beresta" pitchFamily="2"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idx="4294967295"/>
          </p:nvPr>
        </p:nvSpPr>
        <p:spPr>
          <a:xfrm>
            <a:off x="1285852" y="285728"/>
            <a:ext cx="7572428" cy="1285884"/>
          </a:xfrm>
        </p:spPr>
        <p:txBody>
          <a:bodyPr/>
          <a:lstStyle/>
          <a:p>
            <a:r>
              <a:rPr lang="ru-RU" b="1" dirty="0" smtClean="0">
                <a:solidFill>
                  <a:schemeClr val="accent1"/>
                </a:solidFill>
                <a:effectLst>
                  <a:outerShdw blurRad="38100" dist="38100" dir="2700000" algn="tl">
                    <a:srgbClr val="000000">
                      <a:alpha val="43137"/>
                    </a:srgbClr>
                  </a:outerShdw>
                </a:effectLst>
                <a:latin typeface="Beresta" pitchFamily="2" charset="0"/>
              </a:rPr>
              <a:t>Какой </a:t>
            </a:r>
            <a:r>
              <a:rPr lang="ru-RU" b="1" dirty="0" err="1" smtClean="0">
                <a:solidFill>
                  <a:schemeClr val="accent1"/>
                </a:solidFill>
                <a:effectLst>
                  <a:outerShdw blurRad="38100" dist="38100" dir="2700000" algn="tl">
                    <a:srgbClr val="000000">
                      <a:alpha val="43137"/>
                    </a:srgbClr>
                  </a:outerShdw>
                </a:effectLst>
                <a:latin typeface="Beresta" pitchFamily="2" charset="0"/>
              </a:rPr>
              <a:t>гипсокартон</a:t>
            </a:r>
            <a:r>
              <a:rPr lang="ru-RU" b="1" dirty="0" smtClean="0">
                <a:solidFill>
                  <a:schemeClr val="accent1"/>
                </a:solidFill>
                <a:effectLst>
                  <a:outerShdw blurRad="38100" dist="38100" dir="2700000" algn="tl">
                    <a:srgbClr val="000000">
                      <a:alpha val="43137"/>
                    </a:srgbClr>
                  </a:outerShdw>
                </a:effectLst>
                <a:latin typeface="Beresta" pitchFamily="2" charset="0"/>
              </a:rPr>
              <a:t> выбрать для проведения работ?</a:t>
            </a:r>
            <a:endParaRPr lang="ru-RU" b="1" dirty="0">
              <a:solidFill>
                <a:schemeClr val="accent1"/>
              </a:solidFill>
              <a:effectLst>
                <a:outerShdw blurRad="38100" dist="38100" dir="2700000" algn="tl">
                  <a:srgbClr val="000000">
                    <a:alpha val="43137"/>
                  </a:srgbClr>
                </a:outerShdw>
              </a:effectLst>
              <a:latin typeface="Beresta" pitchFamily="2" charset="0"/>
            </a:endParaRPr>
          </a:p>
        </p:txBody>
      </p:sp>
      <p:sp>
        <p:nvSpPr>
          <p:cNvPr id="6" name="Содержимое 5"/>
          <p:cNvSpPr>
            <a:spLocks noGrp="1"/>
          </p:cNvSpPr>
          <p:nvPr>
            <p:ph idx="4294967295"/>
          </p:nvPr>
        </p:nvSpPr>
        <p:spPr>
          <a:xfrm>
            <a:off x="342928" y="1600200"/>
            <a:ext cx="8229600" cy="4781550"/>
          </a:xfrm>
        </p:spPr>
        <p:txBody>
          <a:bodyPr/>
          <a:lstStyle/>
          <a:p>
            <a:pPr marL="0" indent="539750" algn="just">
              <a:buNone/>
            </a:pPr>
            <a:r>
              <a:rPr lang="ru-RU" sz="2500" dirty="0" smtClean="0">
                <a:solidFill>
                  <a:schemeClr val="accent5">
                    <a:lumMod val="50000"/>
                  </a:schemeClr>
                </a:solidFill>
                <a:effectLst>
                  <a:outerShdw blurRad="38100" dist="38100" dir="2700000" algn="tl">
                    <a:srgbClr val="000000">
                      <a:alpha val="43137"/>
                    </a:srgbClr>
                  </a:outerShdw>
                </a:effectLst>
              </a:rPr>
              <a:t>Материал безопасен в экологическом и пожарном отношении, отличается высокими показателями прочности, превосходными теплоизоляционными характеристиками.</a:t>
            </a:r>
            <a:endParaRPr lang="ru-RU" sz="2500" dirty="0">
              <a:solidFill>
                <a:schemeClr val="accent5">
                  <a:lumMod val="50000"/>
                </a:schemeClr>
              </a:solidFill>
              <a:effectLst>
                <a:outerShdw blurRad="38100" dist="38100" dir="2700000" algn="tl">
                  <a:srgbClr val="000000">
                    <a:alpha val="43137"/>
                  </a:srgbClr>
                </a:outerShdw>
              </a:effectLst>
            </a:endParaRPr>
          </a:p>
        </p:txBody>
      </p:sp>
      <p:pic>
        <p:nvPicPr>
          <p:cNvPr id="5" name="Рисунок 4" descr="Один из способов выравнивания - укладка гипсокартонных листов">
            <a:hlinkClick r:id="rId2" tooltip="&quot;Гипсокартон - материал для оперативного выравнивания&quot;"/>
          </p:cNvPr>
          <p:cNvPicPr/>
          <p:nvPr/>
        </p:nvPicPr>
        <p:blipFill>
          <a:blip r:embed="rId3" cstate="print"/>
          <a:srcRect/>
          <a:stretch>
            <a:fillRect/>
          </a:stretch>
        </p:blipFill>
        <p:spPr bwMode="auto">
          <a:xfrm>
            <a:off x="3347864" y="3140968"/>
            <a:ext cx="4320480" cy="302433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1214414" y="428604"/>
            <a:ext cx="7500937" cy="3214688"/>
          </a:xfrm>
        </p:spPr>
        <p:txBody>
          <a:bodyPr/>
          <a:lstStyle/>
          <a:p>
            <a:pPr marL="0" indent="542925" algn="just">
              <a:buNone/>
            </a:pPr>
            <a:r>
              <a:rPr lang="ru-RU" sz="2500" dirty="0" smtClean="0">
                <a:solidFill>
                  <a:schemeClr val="accent5">
                    <a:lumMod val="50000"/>
                  </a:schemeClr>
                </a:solidFill>
                <a:effectLst>
                  <a:outerShdw blurRad="38100" dist="38100" dir="2700000" algn="tl">
                    <a:srgbClr val="000000">
                      <a:alpha val="43137"/>
                    </a:srgbClr>
                  </a:outerShdw>
                </a:effectLst>
              </a:rPr>
              <a:t>Керамическую плитку укладывают обычно в помещениях, эксплуатационные условия в которых связаны с парообразованием, следовательно, и с высоким уровнем влаги. Поэтому для выравнивания поверхностей в них с последующей облицовкой кафелем рекомендованы влагостойкие листы с номенклатурой ГВЛВ.</a:t>
            </a:r>
            <a:endParaRPr lang="ru-RU" sz="2500" dirty="0">
              <a:solidFill>
                <a:schemeClr val="accent5">
                  <a:lumMod val="50000"/>
                </a:schemeClr>
              </a:solidFill>
              <a:effectLst>
                <a:outerShdw blurRad="38100" dist="38100" dir="2700000" algn="tl">
                  <a:srgbClr val="000000">
                    <a:alpha val="43137"/>
                  </a:srgbClr>
                </a:outerShdw>
              </a:effectLst>
            </a:endParaRPr>
          </a:p>
        </p:txBody>
      </p:sp>
      <p:pic>
        <p:nvPicPr>
          <p:cNvPr id="4" name="Рисунок 3" descr="Кафель приклеивают к водостойкому гипсокартону">
            <a:hlinkClick r:id="rId2" tooltip="&quot;Плитку приклеивают к влагостойкому гипсокартону&quot;"/>
          </p:cNvPr>
          <p:cNvPicPr/>
          <p:nvPr/>
        </p:nvPicPr>
        <p:blipFill>
          <a:blip r:embed="rId3" cstate="print"/>
          <a:srcRect/>
          <a:stretch>
            <a:fillRect/>
          </a:stretch>
        </p:blipFill>
        <p:spPr bwMode="auto">
          <a:xfrm>
            <a:off x="1928794" y="3643314"/>
            <a:ext cx="4429156" cy="300039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2"/>
          <p:cNvSpPr txBox="1">
            <a:spLocks/>
          </p:cNvSpPr>
          <p:nvPr/>
        </p:nvSpPr>
        <p:spPr bwMode="auto">
          <a:xfrm>
            <a:off x="285720" y="836712"/>
            <a:ext cx="4358288" cy="55212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indent="542925" algn="just">
              <a:spcBef>
                <a:spcPct val="20000"/>
              </a:spcBef>
            </a:pPr>
            <a:r>
              <a:rPr lang="ru-RU" sz="2500" dirty="0" smtClean="0">
                <a:solidFill>
                  <a:schemeClr val="accent5">
                    <a:lumMod val="50000"/>
                  </a:schemeClr>
                </a:solidFill>
                <a:effectLst>
                  <a:outerShdw blurRad="38100" dist="38100" dir="2700000" algn="tl">
                    <a:srgbClr val="000000">
                      <a:alpha val="43137"/>
                    </a:srgbClr>
                  </a:outerShdw>
                </a:effectLst>
                <a:latin typeface="+mn-lt"/>
              </a:rPr>
              <a:t>Легко впитывающий влагу </a:t>
            </a:r>
            <a:r>
              <a:rPr lang="ru-RU" sz="2500" dirty="0" err="1" smtClean="0">
                <a:solidFill>
                  <a:schemeClr val="accent5">
                    <a:lumMod val="50000"/>
                  </a:schemeClr>
                </a:solidFill>
                <a:effectLst>
                  <a:outerShdw blurRad="38100" dist="38100" dir="2700000" algn="tl">
                    <a:srgbClr val="000000">
                      <a:alpha val="43137"/>
                    </a:srgbClr>
                  </a:outerShdw>
                </a:effectLst>
                <a:latin typeface="+mn-lt"/>
              </a:rPr>
              <a:t>гипсокартон</a:t>
            </a:r>
            <a:r>
              <a:rPr lang="ru-RU" sz="2500" dirty="0" smtClean="0">
                <a:solidFill>
                  <a:schemeClr val="accent5">
                    <a:lumMod val="50000"/>
                  </a:schemeClr>
                </a:solidFill>
                <a:effectLst>
                  <a:outerShdw blurRad="38100" dist="38100" dir="2700000" algn="tl">
                    <a:srgbClr val="000000">
                      <a:alpha val="43137"/>
                    </a:srgbClr>
                  </a:outerShdw>
                </a:effectLst>
                <a:latin typeface="+mn-lt"/>
              </a:rPr>
              <a:t> без гидрофобной пропитки может покоробиться в процессе высыхания клеевой смеси от воздействия влаги, впитываемой выравнивающим материалом из связующего состава. Потому укладывается плитка в ванной на </a:t>
            </a:r>
            <a:r>
              <a:rPr lang="ru-RU" sz="2500" dirty="0" err="1" smtClean="0">
                <a:solidFill>
                  <a:schemeClr val="accent5">
                    <a:lumMod val="50000"/>
                  </a:schemeClr>
                </a:solidFill>
                <a:effectLst>
                  <a:outerShdw blurRad="38100" dist="38100" dir="2700000" algn="tl">
                    <a:srgbClr val="000000">
                      <a:alpha val="43137"/>
                    </a:srgbClr>
                  </a:outerShdw>
                </a:effectLst>
                <a:latin typeface="+mn-lt"/>
              </a:rPr>
              <a:t>гипсокартон</a:t>
            </a:r>
            <a:r>
              <a:rPr lang="ru-RU" sz="2500" dirty="0" smtClean="0">
                <a:solidFill>
                  <a:schemeClr val="accent5">
                    <a:lumMod val="50000"/>
                  </a:schemeClr>
                </a:solidFill>
                <a:effectLst>
                  <a:outerShdw blurRad="38100" dist="38100" dir="2700000" algn="tl">
                    <a:srgbClr val="000000">
                      <a:alpha val="43137"/>
                    </a:srgbClr>
                  </a:outerShdw>
                </a:effectLst>
                <a:latin typeface="+mn-lt"/>
              </a:rPr>
              <a:t> с водоотталкивающими свойствами.</a:t>
            </a:r>
            <a:endParaRPr lang="ru-RU" sz="2500" dirty="0">
              <a:solidFill>
                <a:schemeClr val="accent5">
                  <a:lumMod val="50000"/>
                </a:schemeClr>
              </a:solidFill>
              <a:effectLst>
                <a:outerShdw blurRad="38100" dist="38100" dir="2700000" algn="tl">
                  <a:srgbClr val="000000">
                    <a:alpha val="43137"/>
                  </a:srgbClr>
                </a:outerShdw>
              </a:effectLst>
              <a:latin typeface="+mn-lt"/>
            </a:endParaRPr>
          </a:p>
        </p:txBody>
      </p:sp>
      <p:pic>
        <p:nvPicPr>
          <p:cNvPr id="19458" name="Picture 2" descr="http://www.bruger.ru/assets/images/oblicovka_gipsokarton/image2.jpeg"/>
          <p:cNvPicPr>
            <a:picLocks noChangeAspect="1" noChangeArrowheads="1"/>
          </p:cNvPicPr>
          <p:nvPr/>
        </p:nvPicPr>
        <p:blipFill>
          <a:blip r:embed="rId2" cstate="print"/>
          <a:srcRect/>
          <a:stretch>
            <a:fillRect/>
          </a:stretch>
        </p:blipFill>
        <p:spPr bwMode="auto">
          <a:xfrm>
            <a:off x="4752528" y="332656"/>
            <a:ext cx="4283968" cy="4866674"/>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idx="4294967295"/>
          </p:nvPr>
        </p:nvSpPr>
        <p:spPr>
          <a:xfrm>
            <a:off x="1714480" y="214290"/>
            <a:ext cx="7000924" cy="1285860"/>
          </a:xfrm>
        </p:spPr>
        <p:txBody>
          <a:bodyPr/>
          <a:lstStyle/>
          <a:p>
            <a:r>
              <a:rPr lang="ru-RU" b="1" dirty="0" smtClean="0">
                <a:solidFill>
                  <a:schemeClr val="accent1"/>
                </a:solidFill>
                <a:effectLst>
                  <a:outerShdw blurRad="38100" dist="38100" dir="2700000" algn="tl">
                    <a:srgbClr val="000000">
                      <a:alpha val="43137"/>
                    </a:srgbClr>
                  </a:outerShdw>
                </a:effectLst>
                <a:latin typeface="Beresta" pitchFamily="2" charset="0"/>
              </a:rPr>
              <a:t>Подготовка </a:t>
            </a:r>
            <a:r>
              <a:rPr lang="ru-RU" b="1" dirty="0" err="1" smtClean="0">
                <a:solidFill>
                  <a:schemeClr val="accent1"/>
                </a:solidFill>
                <a:effectLst>
                  <a:outerShdw blurRad="38100" dist="38100" dir="2700000" algn="tl">
                    <a:srgbClr val="000000">
                      <a:alpha val="43137"/>
                    </a:srgbClr>
                  </a:outerShdw>
                </a:effectLst>
                <a:latin typeface="Beresta" pitchFamily="2" charset="0"/>
              </a:rPr>
              <a:t>гипсокартона</a:t>
            </a:r>
            <a:r>
              <a:rPr lang="ru-RU" b="1" dirty="0" smtClean="0">
                <a:solidFill>
                  <a:schemeClr val="accent1"/>
                </a:solidFill>
                <a:effectLst>
                  <a:outerShdw blurRad="38100" dist="38100" dir="2700000" algn="tl">
                    <a:srgbClr val="000000">
                      <a:alpha val="43137"/>
                    </a:srgbClr>
                  </a:outerShdw>
                </a:effectLst>
                <a:latin typeface="Beresta" pitchFamily="2" charset="0"/>
              </a:rPr>
              <a:t> под облицовку</a:t>
            </a:r>
            <a:endParaRPr lang="ru-RU" b="1" dirty="0">
              <a:solidFill>
                <a:schemeClr val="accent1"/>
              </a:solidFill>
              <a:effectLst>
                <a:outerShdw blurRad="38100" dist="38100" dir="2700000" algn="tl">
                  <a:srgbClr val="000000">
                    <a:alpha val="43137"/>
                  </a:srgbClr>
                </a:outerShdw>
              </a:effectLst>
              <a:latin typeface="Beresta" pitchFamily="2" charset="0"/>
            </a:endParaRPr>
          </a:p>
        </p:txBody>
      </p:sp>
      <p:sp>
        <p:nvSpPr>
          <p:cNvPr id="6" name="Содержимое 5"/>
          <p:cNvSpPr>
            <a:spLocks noGrp="1"/>
          </p:cNvSpPr>
          <p:nvPr>
            <p:ph idx="4294967295"/>
          </p:nvPr>
        </p:nvSpPr>
        <p:spPr>
          <a:xfrm>
            <a:off x="428596" y="1785926"/>
            <a:ext cx="7929618" cy="4779962"/>
          </a:xfrm>
        </p:spPr>
        <p:txBody>
          <a:bodyPr/>
          <a:lstStyle/>
          <a:p>
            <a:pPr marL="0" indent="539750" algn="just">
              <a:buNone/>
            </a:pPr>
            <a:r>
              <a:rPr lang="ru-RU" sz="2800" dirty="0" smtClean="0">
                <a:solidFill>
                  <a:schemeClr val="accent5">
                    <a:lumMod val="50000"/>
                  </a:schemeClr>
                </a:solidFill>
                <a:effectLst>
                  <a:outerShdw blurRad="38100" dist="38100" dir="2700000" algn="tl">
                    <a:srgbClr val="000000">
                      <a:alpha val="43137"/>
                    </a:srgbClr>
                  </a:outerShdw>
                </a:effectLst>
              </a:rPr>
              <a:t>Наша основная задача состоит в получении идеально ровной стены, изготовленной из </a:t>
            </a:r>
            <a:r>
              <a:rPr lang="ru-RU" sz="2800" dirty="0" err="1" smtClean="0">
                <a:solidFill>
                  <a:schemeClr val="accent5">
                    <a:lumMod val="50000"/>
                  </a:schemeClr>
                </a:solidFill>
                <a:effectLst>
                  <a:outerShdw blurRad="38100" dist="38100" dir="2700000" algn="tl">
                    <a:srgbClr val="000000">
                      <a:alpha val="43137"/>
                    </a:srgbClr>
                  </a:outerShdw>
                </a:effectLst>
              </a:rPr>
              <a:t>гипсокартона</a:t>
            </a:r>
            <a:r>
              <a:rPr lang="ru-RU" sz="2800" dirty="0" smtClean="0">
                <a:solidFill>
                  <a:schemeClr val="accent5">
                    <a:lumMod val="50000"/>
                  </a:schemeClr>
                </a:solidFill>
                <a:effectLst>
                  <a:outerShdw blurRad="38100" dist="38100" dir="2700000" algn="tl">
                    <a:srgbClr val="000000">
                      <a:alpha val="43137"/>
                    </a:srgbClr>
                  </a:outerShdw>
                </a:effectLst>
              </a:rPr>
              <a:t> и металлического каркаса. А это значит, что прежде чем думать над тем, чем укладывать плитку, нам необходимо заделать швы между ГКЛ, а также устранить все дефекты на поверхности, а также устранить отверстия в местах креплений листов к каркасу. Определимся с необходимыми инструментами.</a:t>
            </a:r>
            <a:endParaRPr lang="ru-RU" sz="2800" dirty="0">
              <a:solidFill>
                <a:schemeClr val="accent5">
                  <a:lumMod val="50000"/>
                </a:schemeClr>
              </a:solidFill>
              <a:effectLst>
                <a:outerShdw blurRad="38100" dist="38100" dir="2700000" algn="tl">
                  <a:srgbClr val="000000">
                    <a:alpha val="43137"/>
                  </a:srgbClr>
                </a:outerShdw>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990600" y="274638"/>
            <a:ext cx="7439052" cy="725470"/>
          </a:xfrm>
        </p:spPr>
        <p:txBody>
          <a:bodyPr/>
          <a:lstStyle/>
          <a:p>
            <a:r>
              <a:rPr lang="ru-RU" sz="5400" dirty="0" smtClean="0">
                <a:solidFill>
                  <a:schemeClr val="accent1"/>
                </a:solidFill>
                <a:effectLst>
                  <a:outerShdw blurRad="38100" dist="38100" dir="2700000" algn="tl">
                    <a:srgbClr val="000000">
                      <a:alpha val="43137"/>
                    </a:srgbClr>
                  </a:outerShdw>
                </a:effectLst>
                <a:latin typeface="Beresta" pitchFamily="2" charset="0"/>
              </a:rPr>
              <a:t>Мотивация</a:t>
            </a:r>
          </a:p>
        </p:txBody>
      </p:sp>
      <p:sp>
        <p:nvSpPr>
          <p:cNvPr id="7" name="Содержимое 6"/>
          <p:cNvSpPr>
            <a:spLocks noGrp="1"/>
          </p:cNvSpPr>
          <p:nvPr>
            <p:ph idx="1"/>
          </p:nvPr>
        </p:nvSpPr>
        <p:spPr>
          <a:xfrm>
            <a:off x="428596" y="1214422"/>
            <a:ext cx="8229600" cy="5054617"/>
          </a:xfrm>
        </p:spPr>
        <p:txBody>
          <a:bodyPr/>
          <a:lstStyle/>
          <a:p>
            <a:pPr marL="0" indent="361950" algn="just">
              <a:buNone/>
            </a:pPr>
            <a:r>
              <a:rPr lang="ru-RU" sz="2500" dirty="0" smtClean="0">
                <a:latin typeface="Beresta" pitchFamily="2" charset="0"/>
                <a:ea typeface="+mj-ea"/>
                <a:cs typeface="+mj-cs"/>
              </a:rPr>
              <a:t>В нашем современном мире, когда меняются условия жизни, условия труда, появляется много модернизированных материалов, инструментов, оборудования и технологий. И в мире отделочных материалов также произошли изменения. Сегодняшняя керамическая плитка изменила свой «внешний» вид: текстуру, фактуру, размеры и свойства. </a:t>
            </a:r>
          </a:p>
          <a:p>
            <a:pPr marL="0" indent="361950" algn="just">
              <a:buNone/>
            </a:pPr>
            <a:r>
              <a:rPr lang="ru-RU" sz="2500" dirty="0" smtClean="0">
                <a:latin typeface="Beresta" pitchFamily="2" charset="0"/>
                <a:ea typeface="+mj-ea"/>
                <a:cs typeface="+mj-cs"/>
              </a:rPr>
              <a:t>И на ряду с новыми технологиями образование не стоит на месте. Мы стараемся подготовить высококвалифицированных специалистов, способных придать помещению уют и комфорт. </a:t>
            </a:r>
          </a:p>
          <a:p>
            <a:pPr marL="0" indent="361950" algn="just">
              <a:buNone/>
            </a:pPr>
            <a:r>
              <a:rPr lang="ru-RU" sz="2500" dirty="0" smtClean="0">
                <a:latin typeface="Beresta" pitchFamily="2" charset="0"/>
                <a:ea typeface="+mj-ea"/>
                <a:cs typeface="+mj-cs"/>
              </a:rPr>
              <a:t>Чаще всего в помещениях с повышенной влажностью применяют керамическую плитку в качестве отделки.</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b="1" dirty="0" lang="ru-RU" smtClean="0">
                <a:solidFill>
                  <a:schemeClr val="accent2">
                    <a:lumMod val="75000"/>
                  </a:schemeClr>
                </a:solidFill>
                <a:effectLst>
                  <a:outerShdw algn="tl" blurRad="38100" dir="2700000" dist="38100">
                    <a:srgbClr val="000000">
                      <a:alpha val="43137"/>
                    </a:srgbClr>
                  </a:outerShdw>
                </a:effectLst>
                <a:latin charset="0" pitchFamily="2" typeface="Beresta"/>
              </a:rPr>
              <a:t>Инструменты и материалы для подготовки </a:t>
            </a:r>
            <a:r>
              <a:rPr b="1" dirty="0" err="1" lang="ru-RU" smtClean="0">
                <a:solidFill>
                  <a:schemeClr val="accent2">
                    <a:lumMod val="75000"/>
                  </a:schemeClr>
                </a:solidFill>
                <a:effectLst>
                  <a:outerShdw algn="tl" blurRad="38100" dir="2700000" dist="38100">
                    <a:srgbClr val="000000">
                      <a:alpha val="43137"/>
                    </a:srgbClr>
                  </a:outerShdw>
                </a:effectLst>
                <a:latin charset="0" pitchFamily="2" typeface="Beresta"/>
              </a:rPr>
              <a:t>гипсокартона</a:t>
            </a:r>
            <a:r>
              <a:rPr b="1" dirty="0" lang="ru-RU" smtClean="0">
                <a:solidFill>
                  <a:schemeClr val="accent2">
                    <a:lumMod val="75000"/>
                  </a:schemeClr>
                </a:solidFill>
                <a:effectLst>
                  <a:outerShdw algn="tl" blurRad="38100" dir="2700000" dist="38100">
                    <a:srgbClr val="000000">
                      <a:alpha val="43137"/>
                    </a:srgbClr>
                  </a:outerShdw>
                </a:effectLst>
                <a:latin charset="0" pitchFamily="2" typeface="Beresta"/>
              </a:rPr>
              <a:t> </a:t>
            </a:r>
            <a:endParaRPr b="1" dirty="0" lang="ru-RU">
              <a:solidFill>
                <a:schemeClr val="accent2">
                  <a:lumMod val="75000"/>
                </a:schemeClr>
              </a:solidFill>
              <a:effectLst>
                <a:outerShdw algn="tl" blurRad="38100" dir="2700000" dist="38100">
                  <a:srgbClr val="000000">
                    <a:alpha val="43137"/>
                  </a:srgbClr>
                </a:outerShdw>
              </a:effectLst>
              <a:latin charset="0" pitchFamily="2" typeface="Beresta"/>
            </a:endParaRPr>
          </a:p>
        </p:txBody>
      </p:sp>
      <p:sp>
        <p:nvSpPr>
          <p:cNvPr id="3" name="Содержимое 2"/>
          <p:cNvSpPr>
            <a:spLocks noGrp="1"/>
          </p:cNvSpPr>
          <p:nvPr>
            <p:ph idx="1"/>
          </p:nvPr>
        </p:nvSpPr>
        <p:spPr>
          <a:xfrm>
            <a:off x="457200" y="1600201"/>
            <a:ext cx="8229600" cy="2828932"/>
          </a:xfrm>
        </p:spPr>
        <p:txBody>
          <a:bodyPr/>
          <a:lstStyle/>
          <a:p>
            <a:pPr algn="just" indent="628650" marL="0">
              <a:buNone/>
            </a:pPr>
            <a:r>
              <a:rPr dirty="0" lang="ru-RU" smtClean="0" sz="2500">
                <a:solidFill>
                  <a:schemeClr val="bg1">
                    <a:lumMod val="50000"/>
                  </a:schemeClr>
                </a:solidFill>
                <a:effectLst>
                  <a:outerShdw algn="tl" blurRad="38100" dir="2700000" dist="38100">
                    <a:srgbClr val="000000">
                      <a:alpha val="43137"/>
                    </a:srgbClr>
                  </a:outerShdw>
                </a:effectLst>
              </a:rPr>
              <a:t>Для начала необходимо провести полноценную шпаклевку всех проблемных мест поверхности. Для этого нам потребуется шпаклевка для ГКЛ (можно взять заведомо больший объем). Разновидностей такого материала достаточно много, но лучше выбрать что-либо в среднем ценовом диапазоне и, желательно, уже готовый состав. </a:t>
            </a:r>
            <a:endParaRPr dirty="0" lang="ru-RU" sz="2500">
              <a:solidFill>
                <a:schemeClr val="bg1">
                  <a:lumMod val="50000"/>
                </a:schemeClr>
              </a:solidFill>
              <a:effectLst>
                <a:outerShdw algn="tl" blurRad="38100" dir="2700000" dist="38100">
                  <a:srgbClr val="000000">
                    <a:alpha val="43137"/>
                  </a:srgbClr>
                </a:outerShdw>
              </a:effectLst>
            </a:endParaRPr>
          </a:p>
        </p:txBody>
      </p:sp>
      <p:pic>
        <p:nvPicPr>
          <p:cNvPr descr="http://pervomaster.ru/images/000-018-943.jpg" id="17412" name="Picture 4"/>
          <p:cNvPicPr>
            <a:picLocks noChangeArrowheads="1" noChangeAspect="1"/>
          </p:cNvPicPr>
          <p:nvPr/>
        </p:nvPicPr>
        <p:blipFill>
          <a:blip cstate="print" r:embed="rId2"/>
          <a:srcRect b="115" r="15"/>
          <a:stretch>
            <a:fillRect/>
          </a:stretch>
        </p:blipFill>
        <p:spPr bwMode="auto">
          <a:xfrm>
            <a:off x="323528" y="4293096"/>
            <a:ext cx="1872208" cy="2328844"/>
          </a:xfrm>
          <a:prstGeom prst="rect">
            <a:avLst/>
          </a:prstGeom>
          <a:noFill/>
        </p:spPr>
      </p:pic>
      <p:pic>
        <p:nvPicPr>
          <p:cNvPr descr="http://abakan.jam.su/upload/iblock/246/24638e8b9e41d28777ed77bfb10d9278.jpg" id="17414" name="Picture 6"/>
          <p:cNvPicPr>
            <a:picLocks noChangeArrowheads="1" noChangeAspect="1"/>
          </p:cNvPicPr>
          <p:nvPr/>
        </p:nvPicPr>
        <p:blipFill>
          <a:blip cstate="print" r:embed="rId3"/>
          <a:srcRect b="81"/>
          <a:stretch>
            <a:fillRect/>
          </a:stretch>
        </p:blipFill>
        <p:spPr bwMode="auto">
          <a:xfrm>
            <a:off x="2843808" y="4293096"/>
            <a:ext cx="2016224" cy="2273614"/>
          </a:xfrm>
          <a:prstGeom prst="rect">
            <a:avLst/>
          </a:prstGeom>
          <a:noFill/>
        </p:spPr>
      </p:pic>
      <p:pic>
        <p:nvPicPr>
          <p:cNvPr descr="http://cdelayremont.ru/wp-content/uploads/2012/08/shpatlevka-dlya-gipsokartona.jpg" id="17416" name="Picture 8"/>
          <p:cNvPicPr>
            <a:picLocks noChangeArrowheads="1" noChangeAspect="1"/>
          </p:cNvPicPr>
          <p:nvPr/>
        </p:nvPicPr>
        <p:blipFill>
          <a:blip cstate="print" r:embed="rId4"/>
          <a:srcRect b="20" r="71"/>
          <a:stretch>
            <a:fillRect/>
          </a:stretch>
        </p:blipFill>
        <p:spPr bwMode="auto">
          <a:xfrm>
            <a:off x="5508104" y="3933056"/>
            <a:ext cx="3384376" cy="2795789"/>
          </a:xfrm>
          <a:prstGeom prst="rect">
            <a:avLst/>
          </a:prstGeom>
          <a:noFill/>
        </p:spPr>
      </p:pic>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b="1" dirty="0" lang="ru-RU" smtClean="0">
                <a:solidFill>
                  <a:schemeClr val="accent2">
                    <a:lumMod val="75000"/>
                  </a:schemeClr>
                </a:solidFill>
                <a:effectLst>
                  <a:outerShdw algn="tl" blurRad="38100" dir="2700000" dist="38100">
                    <a:srgbClr val="000000">
                      <a:alpha val="43137"/>
                    </a:srgbClr>
                  </a:outerShdw>
                </a:effectLst>
                <a:latin charset="0" pitchFamily="2" typeface="Beresta"/>
              </a:rPr>
              <a:t>Инструменты и материалы для подготовки </a:t>
            </a:r>
            <a:r>
              <a:rPr b="1" dirty="0" err="1" lang="ru-RU" smtClean="0">
                <a:solidFill>
                  <a:schemeClr val="accent2">
                    <a:lumMod val="75000"/>
                  </a:schemeClr>
                </a:solidFill>
                <a:effectLst>
                  <a:outerShdw algn="tl" blurRad="38100" dir="2700000" dist="38100">
                    <a:srgbClr val="000000">
                      <a:alpha val="43137"/>
                    </a:srgbClr>
                  </a:outerShdw>
                </a:effectLst>
                <a:latin charset="0" pitchFamily="2" typeface="Beresta"/>
              </a:rPr>
              <a:t>гипсокартона</a:t>
            </a:r>
            <a:r>
              <a:rPr b="1" dirty="0" lang="ru-RU" smtClean="0">
                <a:solidFill>
                  <a:schemeClr val="accent2">
                    <a:lumMod val="75000"/>
                  </a:schemeClr>
                </a:solidFill>
                <a:effectLst>
                  <a:outerShdw algn="tl" blurRad="38100" dir="2700000" dist="38100">
                    <a:srgbClr val="000000">
                      <a:alpha val="43137"/>
                    </a:srgbClr>
                  </a:outerShdw>
                </a:effectLst>
                <a:latin charset="0" pitchFamily="2" typeface="Beresta"/>
              </a:rPr>
              <a:t> </a:t>
            </a:r>
            <a:endParaRPr b="1" dirty="0" lang="ru-RU">
              <a:solidFill>
                <a:schemeClr val="accent2">
                  <a:lumMod val="75000"/>
                </a:schemeClr>
              </a:solidFill>
              <a:effectLst>
                <a:outerShdw algn="tl" blurRad="38100" dir="2700000" dist="38100">
                  <a:srgbClr val="000000">
                    <a:alpha val="43137"/>
                  </a:srgbClr>
                </a:outerShdw>
              </a:effectLst>
              <a:latin charset="0" pitchFamily="2" typeface="Beresta"/>
            </a:endParaRPr>
          </a:p>
        </p:txBody>
      </p:sp>
      <p:sp>
        <p:nvSpPr>
          <p:cNvPr id="3" name="Содержимое 2"/>
          <p:cNvSpPr>
            <a:spLocks noGrp="1"/>
          </p:cNvSpPr>
          <p:nvPr>
            <p:ph idx="1"/>
          </p:nvPr>
        </p:nvSpPr>
        <p:spPr>
          <a:xfrm>
            <a:off x="457200" y="1600201"/>
            <a:ext cx="8229600" cy="1042982"/>
          </a:xfrm>
        </p:spPr>
        <p:txBody>
          <a:bodyPr/>
          <a:lstStyle/>
          <a:p>
            <a:pPr algn="just" indent="628650" marL="0">
              <a:buNone/>
            </a:pPr>
            <a:r>
              <a:rPr dirty="0" lang="ru-RU" smtClean="0" sz="2500">
                <a:solidFill>
                  <a:schemeClr val="bg1">
                    <a:lumMod val="50000"/>
                  </a:schemeClr>
                </a:solidFill>
                <a:effectLst>
                  <a:outerShdw algn="tl" blurRad="38100" dir="2700000" dist="38100">
                    <a:srgbClr val="000000">
                      <a:alpha val="43137"/>
                    </a:srgbClr>
                  </a:outerShdw>
                </a:effectLst>
              </a:rPr>
              <a:t>Также нам потребуется два шпателя: один шириной около 100 мм, другой – 250 мм. </a:t>
            </a:r>
            <a:endParaRPr dirty="0" lang="ru-RU" sz="2500">
              <a:solidFill>
                <a:schemeClr val="bg1">
                  <a:lumMod val="50000"/>
                </a:schemeClr>
              </a:solidFill>
              <a:effectLst>
                <a:outerShdw algn="tl" blurRad="38100" dir="2700000" dist="38100">
                  <a:srgbClr val="000000">
                    <a:alpha val="43137"/>
                  </a:srgbClr>
                </a:outerShdw>
              </a:effectLst>
            </a:endParaRPr>
          </a:p>
        </p:txBody>
      </p:sp>
      <p:pic>
        <p:nvPicPr>
          <p:cNvPr descr="http://sk-house.ru/_files/goods/img_medium_3%D0%A1002522.jpg" id="16386" name="Picture 2"/>
          <p:cNvPicPr>
            <a:picLocks noChangeArrowheads="1" noChangeAspect="1"/>
          </p:cNvPicPr>
          <p:nvPr/>
        </p:nvPicPr>
        <p:blipFill>
          <a:blip cstate="print" r:embed="rId2"/>
          <a:srcRect/>
          <a:stretch>
            <a:fillRect/>
          </a:stretch>
        </p:blipFill>
        <p:spPr bwMode="auto">
          <a:xfrm rot="5400000">
            <a:off x="-231909" y="3840421"/>
            <a:ext cx="3770786" cy="1363768"/>
          </a:xfrm>
          <a:prstGeom prst="rect">
            <a:avLst/>
          </a:prstGeom>
          <a:noFill/>
        </p:spPr>
      </p:pic>
      <p:pic>
        <p:nvPicPr>
          <p:cNvPr descr="http://www.sverli-strogai.ru/images/cat/ce895e1336ca6c610e9fff044339e0df_big.jpg" id="16388" name="Picture 4"/>
          <p:cNvPicPr>
            <a:picLocks noChangeArrowheads="1" noChangeAspect="1"/>
          </p:cNvPicPr>
          <p:nvPr/>
        </p:nvPicPr>
        <p:blipFill>
          <a:blip cstate="print" r:embed="rId3"/>
          <a:stretch>
            <a:fillRect/>
          </a:stretch>
        </p:blipFill>
        <p:spPr bwMode="auto">
          <a:xfrm>
            <a:off x="3419872" y="2679124"/>
            <a:ext cx="3744416" cy="3486180"/>
          </a:xfrm>
          <a:prstGeom prst="rect">
            <a:avLst/>
          </a:prstGeom>
          <a:noFill/>
        </p:spPr>
      </p:pic>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b="1" dirty="0" lang="ru-RU" smtClean="0">
                <a:solidFill>
                  <a:schemeClr val="accent2">
                    <a:lumMod val="75000"/>
                  </a:schemeClr>
                </a:solidFill>
                <a:effectLst>
                  <a:outerShdw algn="tl" blurRad="38100" dir="2700000" dist="38100">
                    <a:srgbClr val="000000">
                      <a:alpha val="43137"/>
                    </a:srgbClr>
                  </a:outerShdw>
                </a:effectLst>
                <a:latin charset="0" pitchFamily="2" typeface="Beresta"/>
              </a:rPr>
              <a:t>Инструменты и материалы для подготовки </a:t>
            </a:r>
            <a:r>
              <a:rPr b="1" dirty="0" err="1" lang="ru-RU" smtClean="0">
                <a:solidFill>
                  <a:schemeClr val="accent2">
                    <a:lumMod val="75000"/>
                  </a:schemeClr>
                </a:solidFill>
                <a:effectLst>
                  <a:outerShdw algn="tl" blurRad="38100" dir="2700000" dist="38100">
                    <a:srgbClr val="000000">
                      <a:alpha val="43137"/>
                    </a:srgbClr>
                  </a:outerShdw>
                </a:effectLst>
                <a:latin charset="0" pitchFamily="2" typeface="Beresta"/>
              </a:rPr>
              <a:t>гипсокартона</a:t>
            </a:r>
            <a:r>
              <a:rPr b="1" dirty="0" lang="ru-RU" smtClean="0">
                <a:solidFill>
                  <a:schemeClr val="accent2">
                    <a:lumMod val="75000"/>
                  </a:schemeClr>
                </a:solidFill>
                <a:effectLst>
                  <a:outerShdw algn="tl" blurRad="38100" dir="2700000" dist="38100">
                    <a:srgbClr val="000000">
                      <a:alpha val="43137"/>
                    </a:srgbClr>
                  </a:outerShdw>
                </a:effectLst>
                <a:latin charset="0" pitchFamily="2" typeface="Beresta"/>
              </a:rPr>
              <a:t> </a:t>
            </a:r>
            <a:endParaRPr b="1" dirty="0" lang="ru-RU">
              <a:solidFill>
                <a:schemeClr val="accent2">
                  <a:lumMod val="75000"/>
                </a:schemeClr>
              </a:solidFill>
              <a:effectLst>
                <a:outerShdw algn="tl" blurRad="38100" dir="2700000" dist="38100">
                  <a:srgbClr val="000000">
                    <a:alpha val="43137"/>
                  </a:srgbClr>
                </a:outerShdw>
              </a:effectLst>
              <a:latin charset="0" pitchFamily="2" typeface="Beresta"/>
            </a:endParaRPr>
          </a:p>
        </p:txBody>
      </p:sp>
      <p:sp>
        <p:nvSpPr>
          <p:cNvPr id="3" name="Содержимое 2"/>
          <p:cNvSpPr>
            <a:spLocks noGrp="1"/>
          </p:cNvSpPr>
          <p:nvPr>
            <p:ph idx="1"/>
          </p:nvPr>
        </p:nvSpPr>
        <p:spPr>
          <a:xfrm>
            <a:off x="457200" y="1600201"/>
            <a:ext cx="8229600" cy="1971675"/>
          </a:xfrm>
        </p:spPr>
        <p:txBody>
          <a:bodyPr/>
          <a:lstStyle/>
          <a:p>
            <a:pPr algn="just" indent="628650" marL="0">
              <a:buNone/>
            </a:pPr>
            <a:r>
              <a:rPr dirty="0" lang="ru-RU" smtClean="0" sz="2500">
                <a:solidFill>
                  <a:schemeClr val="bg1">
                    <a:lumMod val="50000"/>
                  </a:schemeClr>
                </a:solidFill>
                <a:effectLst>
                  <a:outerShdw algn="tl" blurRad="38100" dir="2700000" dist="38100">
                    <a:srgbClr val="000000">
                      <a:alpha val="43137"/>
                    </a:srgbClr>
                  </a:outerShdw>
                </a:effectLst>
              </a:rPr>
              <a:t>Чтобы работа была выполнена действительно качественно, добавим в этот список пластиковую сетку для армирования, грунтовый состав (выбираем тот, который специально для </a:t>
            </a:r>
            <a:r>
              <a:rPr dirty="0" err="1" lang="ru-RU" smtClean="0" sz="2500">
                <a:solidFill>
                  <a:schemeClr val="bg1">
                    <a:lumMod val="50000"/>
                  </a:schemeClr>
                </a:solidFill>
                <a:effectLst>
                  <a:outerShdw algn="tl" blurRad="38100" dir="2700000" dist="38100">
                    <a:srgbClr val="000000">
                      <a:alpha val="43137"/>
                    </a:srgbClr>
                  </a:outerShdw>
                </a:effectLst>
              </a:rPr>
              <a:t>гипсокартона</a:t>
            </a:r>
            <a:r>
              <a:rPr dirty="0" lang="ru-RU" smtClean="0" sz="2500">
                <a:solidFill>
                  <a:schemeClr val="bg1">
                    <a:lumMod val="50000"/>
                  </a:schemeClr>
                </a:solidFill>
                <a:effectLst>
                  <a:outerShdw algn="tl" blurRad="38100" dir="2700000" dist="38100">
                    <a:srgbClr val="000000">
                      <a:alpha val="43137"/>
                    </a:srgbClr>
                  </a:outerShdw>
                </a:effectLst>
              </a:rPr>
              <a:t>), а также мелкая шкурка.</a:t>
            </a:r>
            <a:endParaRPr dirty="0" lang="ru-RU" sz="2500">
              <a:solidFill>
                <a:schemeClr val="bg1">
                  <a:lumMod val="50000"/>
                </a:schemeClr>
              </a:solidFill>
              <a:effectLst>
                <a:outerShdw algn="tl" blurRad="38100" dir="2700000" dist="38100">
                  <a:srgbClr val="000000">
                    <a:alpha val="43137"/>
                  </a:srgbClr>
                </a:outerShdw>
              </a:effectLst>
            </a:endParaRPr>
          </a:p>
        </p:txBody>
      </p:sp>
      <p:pic>
        <p:nvPicPr>
          <p:cNvPr descr="http://krasnodar.krs.ru.moetvoe.com/system/notice_photo/photo/48339/medium_original.jpeg" id="15362" name="Picture 2"/>
          <p:cNvPicPr>
            <a:picLocks noChangeArrowheads="1" noChangeAspect="1"/>
          </p:cNvPicPr>
          <p:nvPr/>
        </p:nvPicPr>
        <p:blipFill>
          <a:blip cstate="print" r:embed="rId2"/>
          <a:srcRect/>
          <a:stretch>
            <a:fillRect/>
          </a:stretch>
        </p:blipFill>
        <p:spPr bwMode="auto">
          <a:xfrm>
            <a:off x="395536" y="3645025"/>
            <a:ext cx="3110746" cy="1944216"/>
          </a:xfrm>
          <a:prstGeom prst="rect">
            <a:avLst/>
          </a:prstGeom>
          <a:noFill/>
        </p:spPr>
      </p:pic>
      <p:pic>
        <p:nvPicPr>
          <p:cNvPr descr="http://www.vertical.ru/TOVAR_IMG/SMALL/14277.jpg" id="15364" name="Picture 4"/>
          <p:cNvPicPr>
            <a:picLocks noChangeArrowheads="1" noChangeAspect="1"/>
          </p:cNvPicPr>
          <p:nvPr/>
        </p:nvPicPr>
        <p:blipFill>
          <a:blip cstate="print" r:embed="rId3"/>
          <a:stretch>
            <a:fillRect/>
          </a:stretch>
        </p:blipFill>
        <p:spPr bwMode="auto">
          <a:xfrm>
            <a:off x="3491880" y="3645024"/>
            <a:ext cx="2016224" cy="2667000"/>
          </a:xfrm>
          <a:prstGeom prst="rect">
            <a:avLst/>
          </a:prstGeom>
          <a:noFill/>
        </p:spPr>
      </p:pic>
      <p:pic>
        <p:nvPicPr>
          <p:cNvPr descr="http://akak.ru/steps/pictures/000/042/194_large.jpg" id="15366" name="Picture 6"/>
          <p:cNvPicPr>
            <a:picLocks noChangeArrowheads="1" noChangeAspect="1"/>
          </p:cNvPicPr>
          <p:nvPr/>
        </p:nvPicPr>
        <p:blipFill>
          <a:blip cstate="print" r:embed="rId4"/>
          <a:stretch>
            <a:fillRect/>
          </a:stretch>
        </p:blipFill>
        <p:spPr bwMode="auto">
          <a:xfrm>
            <a:off x="5724128" y="3717032"/>
            <a:ext cx="3168352" cy="2664296"/>
          </a:xfrm>
          <a:prstGeom prst="rect">
            <a:avLst/>
          </a:prstGeom>
          <a:ln>
            <a:noFill/>
          </a:ln>
          <a:effectLst>
            <a:softEdge rad="112500"/>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90600" y="274638"/>
            <a:ext cx="8153400" cy="796908"/>
          </a:xfrm>
        </p:spPr>
        <p:txBody>
          <a:bodyPr/>
          <a:lstStyle/>
          <a:p>
            <a:r>
              <a:rPr lang="ru-RU" b="1" dirty="0" smtClean="0">
                <a:solidFill>
                  <a:schemeClr val="accent2">
                    <a:lumMod val="75000"/>
                  </a:schemeClr>
                </a:solidFill>
                <a:effectLst>
                  <a:outerShdw blurRad="38100" dist="38100" dir="2700000" algn="tl">
                    <a:srgbClr val="000000">
                      <a:alpha val="43137"/>
                    </a:srgbClr>
                  </a:outerShdw>
                </a:effectLst>
                <a:latin typeface="Beresta" pitchFamily="2" charset="0"/>
              </a:rPr>
              <a:t>Шпаклюем</a:t>
            </a:r>
            <a:endParaRPr lang="ru-RU" b="1" dirty="0">
              <a:solidFill>
                <a:schemeClr val="accent2">
                  <a:lumMod val="75000"/>
                </a:schemeClr>
              </a:solidFill>
              <a:effectLst>
                <a:outerShdw blurRad="38100" dist="38100" dir="2700000" algn="tl">
                  <a:srgbClr val="000000">
                    <a:alpha val="43137"/>
                  </a:srgbClr>
                </a:outerShdw>
              </a:effectLst>
              <a:latin typeface="Beresta" pitchFamily="2" charset="0"/>
            </a:endParaRPr>
          </a:p>
        </p:txBody>
      </p:sp>
      <p:sp>
        <p:nvSpPr>
          <p:cNvPr id="3" name="Содержимое 2"/>
          <p:cNvSpPr>
            <a:spLocks noGrp="1"/>
          </p:cNvSpPr>
          <p:nvPr>
            <p:ph idx="1"/>
          </p:nvPr>
        </p:nvSpPr>
        <p:spPr>
          <a:xfrm>
            <a:off x="539552" y="1052736"/>
            <a:ext cx="8229600" cy="4359998"/>
          </a:xfrm>
        </p:spPr>
        <p:txBody>
          <a:bodyPr/>
          <a:lstStyle/>
          <a:p>
            <a:pPr marL="0" indent="628650" algn="just">
              <a:buNone/>
            </a:pPr>
            <a:r>
              <a:rPr lang="ru-RU" sz="2800" dirty="0" smtClean="0">
                <a:solidFill>
                  <a:schemeClr val="bg1">
                    <a:lumMod val="50000"/>
                  </a:schemeClr>
                </a:solidFill>
                <a:effectLst>
                  <a:outerShdw blurRad="38100" dist="38100" dir="2700000" algn="tl">
                    <a:srgbClr val="000000">
                      <a:alpha val="43137"/>
                    </a:srgbClr>
                  </a:outerShdw>
                </a:effectLst>
              </a:rPr>
              <a:t>Тут на самом деле все просто. </a:t>
            </a:r>
            <a:r>
              <a:rPr lang="ru-RU" sz="2800" i="1" dirty="0" smtClean="0">
                <a:solidFill>
                  <a:schemeClr val="accent6">
                    <a:lumMod val="75000"/>
                  </a:schemeClr>
                </a:solidFill>
                <a:effectLst>
                  <a:outerShdw blurRad="38100" dist="38100" dir="2700000" algn="tl">
                    <a:srgbClr val="000000">
                      <a:alpha val="43137"/>
                    </a:srgbClr>
                  </a:outerShdw>
                </a:effectLst>
              </a:rPr>
              <a:t>Шпаклевка наносится на неровности (швы или отверстия) тонким слоем, после чего используется лента для армирования, которая буквально утапливается в окружающий углубление шпаклевочный слой</a:t>
            </a:r>
            <a:r>
              <a:rPr lang="ru-RU" sz="2800" dirty="0" smtClean="0">
                <a:solidFill>
                  <a:schemeClr val="bg1">
                    <a:lumMod val="50000"/>
                  </a:schemeClr>
                </a:solidFill>
                <a:effectLst>
                  <a:outerShdw blurRad="38100" dist="38100" dir="2700000" algn="tl">
                    <a:srgbClr val="000000">
                      <a:alpha val="43137"/>
                    </a:srgbClr>
                  </a:outerShdw>
                </a:effectLst>
              </a:rPr>
              <a:t>. Далее, слой за слоем, выравниваем поверхность, дожидаясь полного застывания всех предыдущих слоев. Активно работаем шпателем, добиваясь идеального результата. Проверяем себя при помощи переносной лампы, которая позволяет выявить все неровности.</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1"/>
          </p:nvPr>
        </p:nvSpPr>
        <p:spPr>
          <a:xfrm>
            <a:off x="457200" y="1600200"/>
            <a:ext cx="8043890" cy="4525963"/>
          </a:xfrm>
        </p:spPr>
        <p:txBody>
          <a:bodyPr/>
          <a:lstStyle/>
          <a:p>
            <a:pPr algn="ctr">
              <a:buNone/>
            </a:pPr>
            <a:r>
              <a:rPr lang="ru-RU" sz="7200" b="1" dirty="0" smtClean="0">
                <a:solidFill>
                  <a:schemeClr val="accent2">
                    <a:lumMod val="75000"/>
                  </a:schemeClr>
                </a:solidFill>
                <a:effectLst>
                  <a:outerShdw blurRad="38100" dist="38100" dir="2700000" algn="tl">
                    <a:srgbClr val="000000">
                      <a:alpha val="43137"/>
                    </a:srgbClr>
                  </a:outerShdw>
                </a:effectLst>
                <a:latin typeface="Beresta" pitchFamily="2" charset="0"/>
                <a:hlinkClick r:id="rId2" action="ppaction://hlinkfile"/>
              </a:rPr>
              <a:t>Видеоролик</a:t>
            </a:r>
            <a:r>
              <a:rPr lang="ru-RU" sz="7200" b="1" dirty="0" smtClean="0">
                <a:solidFill>
                  <a:schemeClr val="accent2">
                    <a:lumMod val="75000"/>
                  </a:schemeClr>
                </a:solidFill>
                <a:effectLst>
                  <a:outerShdw blurRad="38100" dist="38100" dir="2700000" algn="tl">
                    <a:srgbClr val="000000">
                      <a:alpha val="43137"/>
                    </a:srgbClr>
                  </a:outerShdw>
                </a:effectLst>
                <a:latin typeface="Beresta" pitchFamily="2" charset="0"/>
              </a:rPr>
              <a:t> «Шпаклевка швов </a:t>
            </a:r>
            <a:r>
              <a:rPr lang="ru-RU" sz="7200" b="1" dirty="0" err="1" smtClean="0">
                <a:solidFill>
                  <a:schemeClr val="accent2">
                    <a:lumMod val="75000"/>
                  </a:schemeClr>
                </a:solidFill>
                <a:effectLst>
                  <a:outerShdw blurRad="38100" dist="38100" dir="2700000" algn="tl">
                    <a:srgbClr val="000000">
                      <a:alpha val="43137"/>
                    </a:srgbClr>
                  </a:outerShdw>
                </a:effectLst>
                <a:latin typeface="Beresta" pitchFamily="2" charset="0"/>
              </a:rPr>
              <a:t>гипсокартона</a:t>
            </a:r>
            <a:r>
              <a:rPr lang="ru-RU" sz="7200" b="1" dirty="0" smtClean="0">
                <a:solidFill>
                  <a:schemeClr val="accent2">
                    <a:lumMod val="75000"/>
                  </a:schemeClr>
                </a:solidFill>
                <a:effectLst>
                  <a:outerShdw blurRad="38100" dist="38100" dir="2700000" algn="tl">
                    <a:srgbClr val="000000">
                      <a:alpha val="43137"/>
                    </a:srgbClr>
                  </a:outerShdw>
                </a:effectLst>
                <a:latin typeface="Beresta" pitchFamily="2" charset="0"/>
              </a:rPr>
              <a:t>»</a:t>
            </a:r>
            <a:endParaRPr lang="ru-RU" sz="7200" dirty="0"/>
          </a:p>
        </p:txBody>
      </p:sp>
    </p:spTree>
  </p:cSld>
  <p:clrMapOvr>
    <a:masterClrMapping/>
  </p:clrMapOvr>
  <p:timing>
    <p:tnLst>
      <p:par>
        <p:cTn id="1" dur="indefinite" restart="never" nodeType="tmRoot"/>
      </p:par>
    </p:tnLst>
  </p:timing>
</p:sld>
</file>

<file path=ppt/slides/slide2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90600" y="274638"/>
            <a:ext cx="8153400" cy="796908"/>
          </a:xfrm>
        </p:spPr>
        <p:txBody>
          <a:bodyPr/>
          <a:lstStyle/>
          <a:p>
            <a:r>
              <a:rPr b="1" dirty="0" lang="ru-RU" smtClean="0">
                <a:solidFill>
                  <a:schemeClr val="accent2">
                    <a:lumMod val="75000"/>
                  </a:schemeClr>
                </a:solidFill>
                <a:effectLst>
                  <a:outerShdw algn="tl" blurRad="38100" dir="2700000" dist="38100">
                    <a:srgbClr val="000000">
                      <a:alpha val="43137"/>
                    </a:srgbClr>
                  </a:outerShdw>
                </a:effectLst>
                <a:latin charset="0" pitchFamily="2" typeface="Beresta"/>
              </a:rPr>
              <a:t>Шлифуем</a:t>
            </a:r>
            <a:endParaRPr b="1" dirty="0" lang="ru-RU">
              <a:solidFill>
                <a:schemeClr val="accent2">
                  <a:lumMod val="75000"/>
                </a:schemeClr>
              </a:solidFill>
              <a:effectLst>
                <a:outerShdw algn="tl" blurRad="38100" dir="2700000" dist="38100">
                  <a:srgbClr val="000000">
                    <a:alpha val="43137"/>
                  </a:srgbClr>
                </a:outerShdw>
              </a:effectLst>
              <a:latin charset="0" pitchFamily="2" typeface="Beresta"/>
            </a:endParaRPr>
          </a:p>
        </p:txBody>
      </p:sp>
      <p:sp>
        <p:nvSpPr>
          <p:cNvPr id="3" name="Содержимое 2"/>
          <p:cNvSpPr>
            <a:spLocks noGrp="1"/>
          </p:cNvSpPr>
          <p:nvPr>
            <p:ph idx="1"/>
          </p:nvPr>
        </p:nvSpPr>
        <p:spPr>
          <a:xfrm>
            <a:off x="571472" y="1142984"/>
            <a:ext cx="3928520" cy="4071966"/>
          </a:xfrm>
        </p:spPr>
        <p:txBody>
          <a:bodyPr/>
          <a:lstStyle/>
          <a:p>
            <a:pPr algn="just" indent="628650" marL="0">
              <a:buNone/>
            </a:pPr>
            <a:r>
              <a:rPr dirty="0" lang="ru-RU" smtClean="0" sz="2500">
                <a:solidFill>
                  <a:schemeClr val="bg1">
                    <a:lumMod val="50000"/>
                  </a:schemeClr>
                </a:solidFill>
                <a:effectLst>
                  <a:outerShdw algn="tl" blurRad="38100" dir="2700000" dist="38100">
                    <a:srgbClr val="000000">
                      <a:alpha val="43137"/>
                    </a:srgbClr>
                  </a:outerShdw>
                </a:effectLst>
              </a:rPr>
              <a:t>Именно эта процедура позволяет добиться максимально гладкого состояния поверхности. Для шлифовки используют мелкую наждачную бумагу, которой «проходятся» по всем зашпаклеванным местам. Главное – не увлечься и не протереть материал до ГКЛ.</a:t>
            </a:r>
          </a:p>
        </p:txBody>
      </p:sp>
      <p:pic>
        <p:nvPicPr>
          <p:cNvPr descr="http://i.penzainform.ru/sales/repair/services/otdelochnie_raboti_ofisov_kvartir_pomeshenij_i_00002D60H/8093.jpg" id="13314" name="Picture 2"/>
          <p:cNvPicPr>
            <a:picLocks noChangeArrowheads="1" noChangeAspect="1"/>
          </p:cNvPicPr>
          <p:nvPr/>
        </p:nvPicPr>
        <p:blipFill>
          <a:blip cstate="print" r:embed="rId2"/>
          <a:stretch>
            <a:fillRect/>
          </a:stretch>
        </p:blipFill>
        <p:spPr bwMode="auto">
          <a:xfrm>
            <a:off x="4644008" y="1916832"/>
            <a:ext cx="4136327" cy="3384376"/>
          </a:xfrm>
          <a:prstGeom prst="roundRect">
            <a:avLst>
              <a:gd fmla="val 16667" name="adj"/>
            </a:avLst>
          </a:prstGeom>
          <a:ln>
            <a:noFill/>
          </a:ln>
          <a:effectLst>
            <a:outerShdw algn="tl" blurRad="76200" dir="7800000" dist="38100" rotWithShape="0">
              <a:srgbClr val="000000">
                <a:alpha val="40000"/>
              </a:srgbClr>
            </a:outerShdw>
          </a:effectLst>
          <a:scene3d>
            <a:camera prst="orthographicFront"/>
            <a:lightRig dir="t" rig="contrasting">
              <a:rot lat="0" lon="0" rev="4200000"/>
            </a:lightRig>
          </a:scene3d>
          <a:sp3d prstMaterial="plastic">
            <a:bevelT h="114300" prst="relaxedInset" w="381000"/>
            <a:contourClr>
              <a:srgbClr val="969696"/>
            </a:contourClr>
          </a:sp3d>
        </p:spPr>
      </p:pic>
    </p:spTree>
  </p:cSld>
  <p:clrMapOvr>
    <a:masterClrMapping/>
  </p:clrMapOvr>
  <p:timing>
    <p:tnLst>
      <p:par>
        <p:cTn dur="indefinite" id="1" nodeType="tmRoot" restart="never"/>
      </p:par>
    </p:tnLst>
  </p:timing>
</p:sld>
</file>

<file path=ppt/slides/slide2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90600" y="274638"/>
            <a:ext cx="8153400" cy="796908"/>
          </a:xfrm>
        </p:spPr>
        <p:txBody>
          <a:bodyPr/>
          <a:lstStyle/>
          <a:p>
            <a:r>
              <a:rPr b="1" dirty="0" lang="ru-RU" smtClean="0">
                <a:solidFill>
                  <a:schemeClr val="accent2">
                    <a:lumMod val="75000"/>
                  </a:schemeClr>
                </a:solidFill>
                <a:effectLst>
                  <a:outerShdw algn="tl" blurRad="38100" dir="2700000" dist="38100">
                    <a:srgbClr val="000000">
                      <a:alpha val="43137"/>
                    </a:srgbClr>
                  </a:outerShdw>
                </a:effectLst>
                <a:latin charset="0" pitchFamily="2" typeface="Beresta"/>
              </a:rPr>
              <a:t>Грунтуем</a:t>
            </a:r>
            <a:endParaRPr b="1" dirty="0" lang="ru-RU">
              <a:solidFill>
                <a:schemeClr val="accent2">
                  <a:lumMod val="75000"/>
                </a:schemeClr>
              </a:solidFill>
              <a:effectLst>
                <a:outerShdw algn="tl" blurRad="38100" dir="2700000" dist="38100">
                  <a:srgbClr val="000000">
                    <a:alpha val="43137"/>
                  </a:srgbClr>
                </a:outerShdw>
              </a:effectLst>
              <a:latin charset="0" pitchFamily="2" typeface="Beresta"/>
            </a:endParaRPr>
          </a:p>
        </p:txBody>
      </p:sp>
      <p:sp>
        <p:nvSpPr>
          <p:cNvPr id="3" name="Содержимое 2"/>
          <p:cNvSpPr>
            <a:spLocks noGrp="1"/>
          </p:cNvSpPr>
          <p:nvPr>
            <p:ph idx="1"/>
          </p:nvPr>
        </p:nvSpPr>
        <p:spPr>
          <a:xfrm>
            <a:off x="500034" y="1071546"/>
            <a:ext cx="8229600" cy="5525806"/>
          </a:xfrm>
        </p:spPr>
        <p:txBody>
          <a:bodyPr/>
          <a:lstStyle/>
          <a:p>
            <a:pPr algn="just" indent="628650" marL="3402013">
              <a:buNone/>
            </a:pPr>
            <a:r>
              <a:rPr dirty="0" lang="ru-RU" smtClean="0" sz="2500">
                <a:solidFill>
                  <a:schemeClr val="bg1">
                    <a:lumMod val="50000"/>
                  </a:schemeClr>
                </a:solidFill>
                <a:effectLst>
                  <a:outerShdw algn="tl" blurRad="38100" dir="2700000" dist="38100">
                    <a:srgbClr val="000000">
                      <a:alpha val="43137"/>
                    </a:srgbClr>
                  </a:outerShdw>
                </a:effectLst>
              </a:rPr>
              <a:t>Грунтовка позволяет добиться максимального сцепления краски с поверхностью конструкции. Кроме всего прочего, грунтовочный состав служит защитой для ГКЛ. Лучше всего грунтовать в два слоя, дождавшись, пока предыдущий слой полностью высохнет. </a:t>
            </a:r>
          </a:p>
          <a:p>
            <a:pPr algn="just" indent="628650" marL="0">
              <a:buNone/>
            </a:pPr>
            <a:r>
              <a:rPr dirty="0" lang="ru-RU" smtClean="0" sz="2500">
                <a:solidFill>
                  <a:schemeClr val="bg1">
                    <a:lumMod val="50000"/>
                  </a:schemeClr>
                </a:solidFill>
                <a:effectLst>
                  <a:outerShdw algn="tl" blurRad="38100" dir="2700000" dist="38100">
                    <a:srgbClr val="000000">
                      <a:alpha val="43137"/>
                    </a:srgbClr>
                  </a:outerShdw>
                </a:effectLst>
              </a:rPr>
              <a:t>Наконец-то мы переходим к решению вопроса «Как уложить плитку на  </a:t>
            </a:r>
            <a:r>
              <a:rPr dirty="0" err="1" lang="ru-RU" smtClean="0" sz="2500">
                <a:solidFill>
                  <a:schemeClr val="bg1">
                    <a:lumMod val="50000"/>
                  </a:schemeClr>
                </a:solidFill>
                <a:effectLst>
                  <a:outerShdw algn="tl" blurRad="38100" dir="2700000" dist="38100">
                    <a:srgbClr val="000000">
                      <a:alpha val="43137"/>
                    </a:srgbClr>
                  </a:outerShdw>
                </a:effectLst>
              </a:rPr>
              <a:t>гипсокартон</a:t>
            </a:r>
            <a:r>
              <a:rPr dirty="0" lang="ru-RU" smtClean="0" sz="2500">
                <a:solidFill>
                  <a:schemeClr val="bg1">
                    <a:lumMod val="50000"/>
                  </a:schemeClr>
                </a:solidFill>
                <a:effectLst>
                  <a:outerShdw algn="tl" blurRad="38100" dir="2700000" dist="38100">
                    <a:srgbClr val="000000">
                      <a:alpha val="43137"/>
                    </a:srgbClr>
                  </a:outerShdw>
                </a:effectLst>
              </a:rPr>
              <a:t>?».</a:t>
            </a:r>
          </a:p>
        </p:txBody>
      </p:sp>
      <p:pic>
        <p:nvPicPr>
          <p:cNvPr descr="http://www.peredelka.tv/files/25048/25131-3.jpg" id="12290" name="Picture 2"/>
          <p:cNvPicPr>
            <a:picLocks noChangeArrowheads="1" noChangeAspect="1"/>
          </p:cNvPicPr>
          <p:nvPr/>
        </p:nvPicPr>
        <p:blipFill>
          <a:blip cstate="print" r:embed="rId2"/>
          <a:srcRect r="14"/>
          <a:stretch>
            <a:fillRect/>
          </a:stretch>
        </p:blipFill>
        <p:spPr bwMode="auto">
          <a:xfrm>
            <a:off x="323528" y="1484784"/>
            <a:ext cx="3456384" cy="3635298"/>
          </a:xfrm>
          <a:prstGeom prst="rect">
            <a:avLst/>
          </a:prstGeom>
          <a:noFill/>
        </p:spPr>
      </p:pic>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b="1" dirty="0" lang="ru-RU" smtClean="0">
                <a:solidFill>
                  <a:schemeClr val="accent1"/>
                </a:solidFill>
                <a:effectLst>
                  <a:outerShdw algn="tl" blurRad="38100" dir="2700000" dist="38100">
                    <a:srgbClr val="000000">
                      <a:alpha val="43137"/>
                    </a:srgbClr>
                  </a:outerShdw>
                </a:effectLst>
                <a:latin charset="0" pitchFamily="2" typeface="Beresta"/>
              </a:rPr>
              <a:t>Укладка плитки на </a:t>
            </a:r>
            <a:r>
              <a:rPr b="1" dirty="0" err="1" lang="ru-RU" smtClean="0">
                <a:solidFill>
                  <a:schemeClr val="accent1"/>
                </a:solidFill>
                <a:effectLst>
                  <a:outerShdw algn="tl" blurRad="38100" dir="2700000" dist="38100">
                    <a:srgbClr val="000000">
                      <a:alpha val="43137"/>
                    </a:srgbClr>
                  </a:outerShdw>
                </a:effectLst>
                <a:latin charset="0" pitchFamily="2" typeface="Beresta"/>
              </a:rPr>
              <a:t>гипсокартон</a:t>
            </a:r>
            <a:endParaRPr b="1" dirty="0" lang="ru-RU" smtClean="0">
              <a:solidFill>
                <a:schemeClr val="accent1"/>
              </a:solidFill>
              <a:effectLst>
                <a:outerShdw algn="tl" blurRad="38100" dir="2700000" dist="38100">
                  <a:srgbClr val="000000">
                    <a:alpha val="43137"/>
                  </a:srgbClr>
                </a:outerShdw>
              </a:effectLst>
              <a:latin charset="0" pitchFamily="2" typeface="Beresta"/>
            </a:endParaRPr>
          </a:p>
        </p:txBody>
      </p:sp>
      <p:sp>
        <p:nvSpPr>
          <p:cNvPr id="6" name="Содержимое 5"/>
          <p:cNvSpPr>
            <a:spLocks noGrp="1"/>
          </p:cNvSpPr>
          <p:nvPr>
            <p:ph idx="1"/>
          </p:nvPr>
        </p:nvSpPr>
        <p:spPr>
          <a:xfrm>
            <a:off x="251520" y="1484784"/>
            <a:ext cx="4896544" cy="4781128"/>
          </a:xfrm>
        </p:spPr>
        <p:txBody>
          <a:bodyPr/>
          <a:lstStyle/>
          <a:p>
            <a:pPr algn="just" indent="539750" marL="0">
              <a:buNone/>
            </a:pPr>
            <a:r>
              <a:rPr b="1" dirty="0" lang="ru-RU" smtClean="0" sz="2500">
                <a:solidFill>
                  <a:schemeClr val="accent5">
                    <a:lumMod val="50000"/>
                  </a:schemeClr>
                </a:solidFill>
                <a:effectLst>
                  <a:outerShdw algn="tl" blurRad="38100" dir="2700000" dist="38100">
                    <a:srgbClr val="000000">
                      <a:alpha val="43137"/>
                    </a:srgbClr>
                  </a:outerShdw>
                </a:effectLst>
              </a:rPr>
              <a:t>На что стоит сделать акценты перед тем, как будет проводиться укладка плитки на </a:t>
            </a:r>
            <a:r>
              <a:rPr b="1" dirty="0" err="1" lang="ru-RU" smtClean="0" sz="2500">
                <a:solidFill>
                  <a:schemeClr val="accent5">
                    <a:lumMod val="50000"/>
                  </a:schemeClr>
                </a:solidFill>
                <a:effectLst>
                  <a:outerShdw algn="tl" blurRad="38100" dir="2700000" dist="38100">
                    <a:srgbClr val="000000">
                      <a:alpha val="43137"/>
                    </a:srgbClr>
                  </a:outerShdw>
                </a:effectLst>
              </a:rPr>
              <a:t>гипсокартон</a:t>
            </a:r>
            <a:r>
              <a:rPr b="1" dirty="0" lang="ru-RU" smtClean="0" sz="2500">
                <a:solidFill>
                  <a:schemeClr val="accent5">
                    <a:lumMod val="50000"/>
                  </a:schemeClr>
                </a:solidFill>
                <a:effectLst>
                  <a:outerShdw algn="tl" blurRad="38100" dir="2700000" dist="38100">
                    <a:srgbClr val="000000">
                      <a:alpha val="43137"/>
                    </a:srgbClr>
                  </a:outerShdw>
                </a:effectLst>
              </a:rPr>
              <a:t>? </a:t>
            </a:r>
            <a:r>
              <a:rPr dirty="0" lang="ru-RU" smtClean="0" sz="2500">
                <a:solidFill>
                  <a:schemeClr val="accent5">
                    <a:lumMod val="50000"/>
                  </a:schemeClr>
                </a:solidFill>
                <a:effectLst>
                  <a:outerShdw algn="tl" blurRad="38100" dir="2700000" dist="38100">
                    <a:srgbClr val="000000">
                      <a:alpha val="43137"/>
                    </a:srgbClr>
                  </a:outerShdw>
                </a:effectLst>
              </a:rPr>
              <a:t>Учитывая то, что кафельная и любые другие виды плитки – достаточно тяжелый отделочный материал, ГКЛ должен выдерживать всю массу облицовки, а это значит, что к конструированию каркаса нужно предъявлять серьезные требования. </a:t>
            </a:r>
          </a:p>
        </p:txBody>
      </p:sp>
      <p:pic>
        <p:nvPicPr>
          <p:cNvPr descr="http://www.tpm-sokol.ru/gal/gal/2033/2033%20(18).jpg" id="11268" name="Picture 4"/>
          <p:cNvPicPr>
            <a:picLocks noChangeArrowheads="1" noChangeAspect="1"/>
          </p:cNvPicPr>
          <p:nvPr/>
        </p:nvPicPr>
        <p:blipFill>
          <a:blip cstate="print" r:embed="rId2"/>
          <a:stretch>
            <a:fillRect/>
          </a:stretch>
        </p:blipFill>
        <p:spPr bwMode="auto">
          <a:xfrm>
            <a:off x="5292080" y="1700808"/>
            <a:ext cx="3491880" cy="4815508"/>
          </a:xfrm>
          <a:prstGeom prst="roundRect">
            <a:avLst>
              <a:gd fmla="val 16667" name="adj"/>
            </a:avLst>
          </a:prstGeom>
          <a:ln>
            <a:noFill/>
          </a:ln>
          <a:effectLst>
            <a:outerShdw algn="tl" blurRad="76200" dir="7800000" dist="38100" rotWithShape="0">
              <a:srgbClr val="000000">
                <a:alpha val="40000"/>
              </a:srgbClr>
            </a:outerShdw>
          </a:effectLst>
          <a:scene3d>
            <a:camera prst="orthographicFront"/>
            <a:lightRig dir="t" rig="contrasting">
              <a:rot lat="0" lon="0" rev="4200000"/>
            </a:lightRig>
          </a:scene3d>
          <a:sp3d prstMaterial="plastic">
            <a:bevelT h="114300" prst="relaxedInset" w="381000"/>
            <a:contourClr>
              <a:srgbClr val="969696"/>
            </a:contourClr>
          </a:sp3d>
        </p:spPr>
      </p:pic>
    </p:spTree>
  </p:cSld>
  <p:clrMapOvr>
    <a:masterClrMapping/>
  </p:clrMapOvr>
</p:sld>
</file>

<file path=ppt/slides/slide2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6" name="Содержимое 5"/>
          <p:cNvSpPr>
            <a:spLocks noGrp="1"/>
          </p:cNvSpPr>
          <p:nvPr>
            <p:ph idx="1"/>
          </p:nvPr>
        </p:nvSpPr>
        <p:spPr>
          <a:xfrm>
            <a:off x="899592" y="260648"/>
            <a:ext cx="7992888" cy="6334994"/>
          </a:xfrm>
        </p:spPr>
        <p:txBody>
          <a:bodyPr/>
          <a:lstStyle/>
          <a:p>
            <a:pPr algn="just" indent="539750" marL="0">
              <a:buNone/>
            </a:pPr>
            <a:r>
              <a:rPr dirty="0" lang="ru-RU" smtClean="0" sz="2500">
                <a:solidFill>
                  <a:schemeClr val="accent5">
                    <a:lumMod val="50000"/>
                  </a:schemeClr>
                </a:solidFill>
                <a:effectLst>
                  <a:outerShdw algn="tl" blurRad="38100" dir="2700000" dist="38100">
                    <a:srgbClr val="000000">
                      <a:alpha val="43137"/>
                    </a:srgbClr>
                  </a:outerShdw>
                </a:effectLst>
              </a:rPr>
              <a:t>Например, каркас для стены или перегородки должен быть усилен горизонтальными элементами из стоечного профиля. </a:t>
            </a:r>
          </a:p>
          <a:p>
            <a:pPr algn="just" indent="539750" marL="3402013">
              <a:buNone/>
            </a:pPr>
            <a:r>
              <a:rPr dirty="0" lang="ru-RU" smtClean="0" sz="2500">
                <a:solidFill>
                  <a:schemeClr val="accent5">
                    <a:lumMod val="50000"/>
                  </a:schemeClr>
                </a:solidFill>
                <a:effectLst>
                  <a:outerShdw algn="tl" blurRad="38100" dir="2700000" dist="38100">
                    <a:srgbClr val="000000">
                      <a:alpha val="43137"/>
                    </a:srgbClr>
                  </a:outerShdw>
                </a:effectLst>
              </a:rPr>
              <a:t>Важен еще и тип </a:t>
            </a:r>
            <a:r>
              <a:rPr dirty="0" err="1" lang="ru-RU" smtClean="0" sz="2500">
                <a:solidFill>
                  <a:schemeClr val="accent5">
                    <a:lumMod val="50000"/>
                  </a:schemeClr>
                </a:solidFill>
                <a:effectLst>
                  <a:outerShdw algn="tl" blurRad="38100" dir="2700000" dist="38100">
                    <a:srgbClr val="000000">
                      <a:alpha val="43137"/>
                    </a:srgbClr>
                  </a:outerShdw>
                </a:effectLst>
              </a:rPr>
              <a:t>гипсокартона</a:t>
            </a:r>
            <a:r>
              <a:rPr dirty="0" lang="ru-RU" smtClean="0" sz="2500">
                <a:solidFill>
                  <a:schemeClr val="accent5">
                    <a:lumMod val="50000"/>
                  </a:schemeClr>
                </a:solidFill>
                <a:effectLst>
                  <a:outerShdw algn="tl" blurRad="38100" dir="2700000" dist="38100">
                    <a:srgbClr val="000000">
                      <a:alpha val="43137"/>
                    </a:srgbClr>
                  </a:outerShdw>
                </a:effectLst>
              </a:rPr>
              <a:t>, который используется для такой облицовки. </a:t>
            </a:r>
            <a:r>
              <a:rPr b="1" dirty="0" i="1" lang="ru-RU" smtClean="0" sz="2500">
                <a:solidFill>
                  <a:schemeClr val="accent5">
                    <a:lumMod val="75000"/>
                  </a:schemeClr>
                </a:solidFill>
                <a:effectLst>
                  <a:outerShdw algn="tl" blurRad="38100" dir="2700000" dist="38100">
                    <a:srgbClr val="000000">
                      <a:alpha val="43137"/>
                    </a:srgbClr>
                  </a:outerShdw>
                </a:effectLst>
              </a:rPr>
              <a:t>Как правило, плитка кладется в мокрых помещениях, поэтому нужно выбирать влагостойкий ГКЛ</a:t>
            </a:r>
            <a:r>
              <a:rPr dirty="0" lang="ru-RU" smtClean="0" sz="2500">
                <a:solidFill>
                  <a:schemeClr val="accent5">
                    <a:lumMod val="50000"/>
                  </a:schemeClr>
                </a:solidFill>
                <a:effectLst>
                  <a:outerShdw algn="tl" blurRad="38100" dir="2700000" dist="38100">
                    <a:srgbClr val="000000">
                      <a:alpha val="43137"/>
                    </a:srgbClr>
                  </a:outerShdw>
                </a:effectLst>
              </a:rPr>
              <a:t>. Для остальных типов помещений подойдет и обычный ГКЛ, на который прекрасно клеиться любая плитка.</a:t>
            </a:r>
          </a:p>
          <a:p>
            <a:pPr algn="just" indent="539750" marL="0">
              <a:buNone/>
            </a:pPr>
            <a:r>
              <a:rPr dirty="0" lang="ru-RU" smtClean="0" sz="2500">
                <a:solidFill>
                  <a:schemeClr val="accent5">
                    <a:lumMod val="50000"/>
                  </a:schemeClr>
                </a:solidFill>
                <a:effectLst>
                  <a:outerShdw algn="tl" blurRad="38100" dir="2700000" dist="38100">
                    <a:srgbClr val="000000">
                      <a:alpha val="43137"/>
                    </a:srgbClr>
                  </a:outerShdw>
                </a:effectLst>
              </a:rPr>
              <a:t> </a:t>
            </a:r>
          </a:p>
        </p:txBody>
      </p:sp>
      <p:pic>
        <p:nvPicPr>
          <p:cNvPr descr="http://queenforum.ru/wp-content/uploads/2013/03/keramicheskaya-plitka.jpg" id="10242" name="Picture 2"/>
          <p:cNvPicPr>
            <a:picLocks noChangeArrowheads="1" noChangeAspect="1"/>
          </p:cNvPicPr>
          <p:nvPr/>
        </p:nvPicPr>
        <p:blipFill>
          <a:blip cstate="print" r:embed="rId2"/>
          <a:srcRect r="20"/>
          <a:stretch>
            <a:fillRect/>
          </a:stretch>
        </p:blipFill>
        <p:spPr bwMode="auto">
          <a:xfrm>
            <a:off x="251519" y="1628800"/>
            <a:ext cx="4033803" cy="4680520"/>
          </a:xfrm>
          <a:prstGeom prst="roundRect">
            <a:avLst>
              <a:gd fmla="val 16667" name="adj"/>
            </a:avLst>
          </a:prstGeom>
          <a:ln>
            <a:noFill/>
          </a:ln>
          <a:effectLst>
            <a:outerShdw algn="tl" blurRad="76200" dir="7800000" dist="38100" rotWithShape="0">
              <a:srgbClr val="000000">
                <a:alpha val="40000"/>
              </a:srgbClr>
            </a:outerShdw>
          </a:effectLst>
          <a:scene3d>
            <a:camera prst="orthographicFront"/>
            <a:lightRig dir="t" rig="contrasting">
              <a:rot lat="0" lon="0" rev="4200000"/>
            </a:lightRig>
          </a:scene3d>
          <a:sp3d prstMaterial="plastic">
            <a:bevelT h="114300" prst="relaxedInset" w="381000"/>
            <a:contourClr>
              <a:srgbClr val="969696"/>
            </a:contourClr>
          </a:sp3d>
        </p:spPr>
      </p:pic>
    </p:spTree>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idx="4294967295" type="title"/>
          </p:nvPr>
        </p:nvSpPr>
        <p:spPr>
          <a:xfrm>
            <a:off x="1485900" y="71438"/>
            <a:ext cx="7658100" cy="571500"/>
          </a:xfrm>
        </p:spPr>
        <p:txBody>
          <a:bodyPr/>
          <a:lstStyle/>
          <a:p>
            <a:r>
              <a:rPr b="1" dirty="0" lang="ru-RU" smtClean="0">
                <a:solidFill>
                  <a:schemeClr val="accent2">
                    <a:lumMod val="75000"/>
                  </a:schemeClr>
                </a:solidFill>
                <a:effectLst>
                  <a:outerShdw algn="tl" blurRad="38100" dir="2700000" dist="38100">
                    <a:srgbClr val="000000">
                      <a:alpha val="43137"/>
                    </a:srgbClr>
                  </a:outerShdw>
                </a:effectLst>
                <a:latin charset="0" pitchFamily="2" typeface="Beresta"/>
              </a:rPr>
              <a:t>Необходимые инструменты</a:t>
            </a:r>
            <a:endParaRPr b="1" dirty="0" lang="ru-RU">
              <a:solidFill>
                <a:schemeClr val="accent2">
                  <a:lumMod val="75000"/>
                </a:schemeClr>
              </a:solidFill>
              <a:effectLst>
                <a:outerShdw algn="tl" blurRad="38100" dir="2700000" dist="38100">
                  <a:srgbClr val="000000">
                    <a:alpha val="43137"/>
                  </a:srgbClr>
                </a:outerShdw>
              </a:effectLst>
              <a:latin charset="0" pitchFamily="2" typeface="Beresta"/>
            </a:endParaRPr>
          </a:p>
        </p:txBody>
      </p:sp>
      <p:sp>
        <p:nvSpPr>
          <p:cNvPr id="3" name="Содержимое 2"/>
          <p:cNvSpPr>
            <a:spLocks noGrp="1"/>
          </p:cNvSpPr>
          <p:nvPr>
            <p:ph idx="4294967295"/>
          </p:nvPr>
        </p:nvSpPr>
        <p:spPr>
          <a:xfrm>
            <a:off x="714348" y="857232"/>
            <a:ext cx="8229600" cy="2071687"/>
          </a:xfrm>
        </p:spPr>
        <p:txBody>
          <a:bodyPr/>
          <a:lstStyle/>
          <a:p>
            <a:pPr algn="just" indent="628650" marL="0">
              <a:buNone/>
            </a:pPr>
            <a:r>
              <a:rPr dirty="0" lang="ru-RU" smtClean="0" sz="2500">
                <a:solidFill>
                  <a:schemeClr val="bg1">
                    <a:lumMod val="50000"/>
                  </a:schemeClr>
                </a:solidFill>
                <a:effectLst>
                  <a:outerShdw algn="tl" blurRad="38100" dir="2700000" dist="38100">
                    <a:srgbClr val="000000">
                      <a:alpha val="43137"/>
                    </a:srgbClr>
                  </a:outerShdw>
                </a:effectLst>
              </a:rPr>
              <a:t>Нам понадобится </a:t>
            </a:r>
            <a:r>
              <a:rPr dirty="0" err="1" lang="ru-RU" smtClean="0" sz="2500">
                <a:solidFill>
                  <a:schemeClr val="bg1">
                    <a:lumMod val="50000"/>
                  </a:schemeClr>
                </a:solidFill>
                <a:effectLst>
                  <a:outerShdw algn="tl" blurRad="38100" dir="2700000" dist="38100">
                    <a:srgbClr val="000000">
                      <a:alpha val="43137"/>
                    </a:srgbClr>
                  </a:outerShdw>
                </a:effectLst>
              </a:rPr>
              <a:t>плиткорез</a:t>
            </a:r>
            <a:r>
              <a:rPr dirty="0" lang="ru-RU" smtClean="0" sz="2500">
                <a:solidFill>
                  <a:schemeClr val="bg1">
                    <a:lumMod val="50000"/>
                  </a:schemeClr>
                </a:solidFill>
                <a:effectLst>
                  <a:outerShdw algn="tl" blurRad="38100" dir="2700000" dist="38100">
                    <a:srgbClr val="000000">
                      <a:alpha val="43137"/>
                    </a:srgbClr>
                  </a:outerShdw>
                </a:effectLst>
              </a:rPr>
              <a:t>, миксер или дрель с насадкой для перемешивания, зубчатый шпатель, уровень, уголки и крестики, резиновый молоток.</a:t>
            </a:r>
            <a:endParaRPr dirty="0" lang="ru-RU" sz="2500">
              <a:solidFill>
                <a:schemeClr val="bg1">
                  <a:lumMod val="50000"/>
                </a:schemeClr>
              </a:solidFill>
              <a:effectLst>
                <a:outerShdw algn="tl" blurRad="38100" dir="2700000" dist="38100">
                  <a:srgbClr val="000000">
                    <a:alpha val="43137"/>
                  </a:srgbClr>
                </a:outerShdw>
              </a:effectLst>
            </a:endParaRPr>
          </a:p>
        </p:txBody>
      </p:sp>
      <p:pic>
        <p:nvPicPr>
          <p:cNvPr descr="http://evv.su/components/com_virtuemart/shop_image/product/87658.jpg" id="9218" name="Picture 2"/>
          <p:cNvPicPr>
            <a:picLocks noChangeArrowheads="1" noChangeAspect="1"/>
          </p:cNvPicPr>
          <p:nvPr/>
        </p:nvPicPr>
        <p:blipFill>
          <a:blip cstate="print" r:embed="rId2"/>
          <a:srcRect b="36"/>
          <a:stretch>
            <a:fillRect/>
          </a:stretch>
        </p:blipFill>
        <p:spPr bwMode="auto">
          <a:xfrm>
            <a:off x="467544" y="2132856"/>
            <a:ext cx="3096344" cy="1905442"/>
          </a:xfrm>
          <a:prstGeom prst="rect">
            <a:avLst/>
          </a:prstGeom>
          <a:noFill/>
        </p:spPr>
      </p:pic>
      <p:pic>
        <p:nvPicPr>
          <p:cNvPr descr="http://www.toolsrepair.ru/images/product_images/popup_images/310_0.jpg" id="9222" name="Picture 6"/>
          <p:cNvPicPr>
            <a:picLocks noChangeArrowheads="1" noChangeAspect="1"/>
          </p:cNvPicPr>
          <p:nvPr/>
        </p:nvPicPr>
        <p:blipFill>
          <a:blip cstate="print" r:embed="rId3"/>
          <a:srcRect r="47"/>
          <a:stretch>
            <a:fillRect/>
          </a:stretch>
        </p:blipFill>
        <p:spPr bwMode="auto">
          <a:xfrm>
            <a:off x="5508104" y="2060848"/>
            <a:ext cx="2880320" cy="2167983"/>
          </a:xfrm>
          <a:prstGeom prst="rect">
            <a:avLst/>
          </a:prstGeom>
          <a:noFill/>
        </p:spPr>
      </p:pic>
      <p:pic>
        <p:nvPicPr>
          <p:cNvPr descr="http://www.mir-snab.ru/img/item/f120142-251.jpg" id="9224" name="Picture 8"/>
          <p:cNvPicPr>
            <a:picLocks noChangeArrowheads="1" noChangeAspect="1"/>
          </p:cNvPicPr>
          <p:nvPr/>
        </p:nvPicPr>
        <p:blipFill>
          <a:blip cstate="print" r:embed="rId4"/>
          <a:srcRect b="153"/>
          <a:stretch>
            <a:fillRect/>
          </a:stretch>
        </p:blipFill>
        <p:spPr bwMode="auto">
          <a:xfrm>
            <a:off x="5652120" y="4581128"/>
            <a:ext cx="2880320" cy="1829093"/>
          </a:xfrm>
          <a:prstGeom prst="rect">
            <a:avLst/>
          </a:prstGeom>
          <a:noFill/>
        </p:spPr>
      </p:pic>
      <p:pic>
        <p:nvPicPr>
          <p:cNvPr descr="http://img2.board.com.ua/a/2000345418/wm/3-krestiki-dlya-kafelya-i-plitki-9-vidov-i.jpg" id="9226" name="Picture 10"/>
          <p:cNvPicPr>
            <a:picLocks noChangeArrowheads="1" noChangeAspect="1"/>
          </p:cNvPicPr>
          <p:nvPr/>
        </p:nvPicPr>
        <p:blipFill>
          <a:blip cstate="print" r:embed="rId5"/>
          <a:srcRect r="1"/>
          <a:stretch>
            <a:fillRect/>
          </a:stretch>
        </p:blipFill>
        <p:spPr bwMode="auto">
          <a:xfrm>
            <a:off x="2987824" y="4293096"/>
            <a:ext cx="2088232" cy="2198751"/>
          </a:xfrm>
          <a:prstGeom prst="rect">
            <a:avLst/>
          </a:prstGeom>
          <a:noFill/>
        </p:spPr>
      </p:pic>
      <p:pic>
        <p:nvPicPr>
          <p:cNvPr descr="http://insept.ru/uploads/posts/2012-11/1353782729_113.jpg" id="9228" name="Picture 12"/>
          <p:cNvPicPr>
            <a:picLocks noChangeArrowheads="1" noChangeAspect="1"/>
          </p:cNvPicPr>
          <p:nvPr/>
        </p:nvPicPr>
        <p:blipFill>
          <a:blip cstate="print" r:embed="rId6"/>
          <a:srcRect b="70"/>
          <a:stretch>
            <a:fillRect/>
          </a:stretch>
        </p:blipFill>
        <p:spPr bwMode="auto">
          <a:xfrm>
            <a:off x="323528" y="4509120"/>
            <a:ext cx="2520280" cy="1840204"/>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990600" y="274638"/>
            <a:ext cx="8010556" cy="1143000"/>
          </a:xfrm>
        </p:spPr>
        <p:txBody>
          <a:bodyPr/>
          <a:lstStyle/>
          <a:p>
            <a:r>
              <a:rPr lang="ru-RU" sz="2800" b="1" u="sng" dirty="0" smtClean="0">
                <a:solidFill>
                  <a:schemeClr val="accent1"/>
                </a:solidFill>
                <a:effectLst>
                  <a:outerShdw blurRad="38100" dist="38100" dir="2700000" algn="tl">
                    <a:srgbClr val="000000">
                      <a:alpha val="43137"/>
                    </a:srgbClr>
                  </a:outerShdw>
                </a:effectLst>
                <a:latin typeface="Beresta" pitchFamily="2" charset="0"/>
              </a:rPr>
              <a:t>Тема урока: </a:t>
            </a:r>
            <a:r>
              <a:rPr lang="ru-RU" sz="2800" dirty="0" smtClean="0">
                <a:solidFill>
                  <a:schemeClr val="accent1"/>
                </a:solidFill>
                <a:latin typeface="Beresta" pitchFamily="2" charset="0"/>
              </a:rPr>
              <a:t>Облицовка вертикальных гипсокартонных поверхностей глазурованной плиткой способом «в разбег» на сухих смесях</a:t>
            </a:r>
            <a:endParaRPr lang="ru-RU" sz="2800" dirty="0">
              <a:solidFill>
                <a:schemeClr val="accent1"/>
              </a:solidFill>
              <a:latin typeface="Beresta" pitchFamily="2" charset="0"/>
            </a:endParaRPr>
          </a:p>
        </p:txBody>
      </p:sp>
      <p:sp>
        <p:nvSpPr>
          <p:cNvPr id="6" name="Содержимое 5"/>
          <p:cNvSpPr>
            <a:spLocks noGrp="1"/>
          </p:cNvSpPr>
          <p:nvPr>
            <p:ph idx="1"/>
          </p:nvPr>
        </p:nvSpPr>
        <p:spPr>
          <a:xfrm>
            <a:off x="457200" y="1428736"/>
            <a:ext cx="8229600" cy="5286412"/>
          </a:xfrm>
        </p:spPr>
        <p:txBody>
          <a:bodyPr/>
          <a:lstStyle/>
          <a:p>
            <a:pPr algn="just">
              <a:buBlip>
                <a:blip r:embed="rId2"/>
              </a:buBlip>
            </a:pPr>
            <a:r>
              <a:rPr lang="ru-RU" sz="1800" b="1" i="1" dirty="0" smtClean="0">
                <a:solidFill>
                  <a:schemeClr val="accent1"/>
                </a:solidFill>
              </a:rPr>
              <a:t>Методическая цель:</a:t>
            </a:r>
            <a:r>
              <a:rPr lang="ru-RU" sz="1800" i="1" dirty="0" smtClean="0"/>
              <a:t> осознание учащимися целей своей работы на уроке, создание ситуации успеха для мотивации на важность предстоящей работы и необходимость правильного использования трудовых приемов для выполнения работ</a:t>
            </a:r>
            <a:endParaRPr lang="ru-RU" sz="1800" dirty="0" smtClean="0"/>
          </a:p>
          <a:p>
            <a:pPr>
              <a:buBlip>
                <a:blip r:embed="rId2"/>
              </a:buBlip>
            </a:pPr>
            <a:r>
              <a:rPr lang="ru-RU" sz="1800" b="1" i="1" dirty="0" smtClean="0">
                <a:solidFill>
                  <a:schemeClr val="accent1"/>
                </a:solidFill>
              </a:rPr>
              <a:t>Цель урока: </a:t>
            </a:r>
            <a:endParaRPr lang="ru-RU" sz="1800" dirty="0" smtClean="0">
              <a:solidFill>
                <a:schemeClr val="accent1"/>
              </a:solidFill>
            </a:endParaRPr>
          </a:p>
          <a:p>
            <a:pPr marL="622300" lvl="0" indent="-261938" algn="just">
              <a:buBlip>
                <a:blip r:embed="rId3"/>
              </a:buBlip>
            </a:pPr>
            <a:r>
              <a:rPr lang="ru-RU" sz="1600" b="1" i="1" u="sng" dirty="0" smtClean="0"/>
              <a:t>Обучающая:</a:t>
            </a:r>
            <a:r>
              <a:rPr lang="ru-RU" sz="1600" i="1" dirty="0" smtClean="0"/>
              <a:t> формирование первоначальных умений по облицовке вертикальных гипсокартонных поверхностей глазурованной плиткой способом «в разбег» на сухих смесях;</a:t>
            </a:r>
            <a:endParaRPr lang="ru-RU" sz="1600" dirty="0" smtClean="0"/>
          </a:p>
          <a:p>
            <a:pPr marL="622300" lvl="0" indent="-261938" algn="just">
              <a:buBlip>
                <a:blip r:embed="rId3"/>
              </a:buBlip>
            </a:pPr>
            <a:r>
              <a:rPr lang="ru-RU" sz="1600" b="1" i="1" u="sng" dirty="0" smtClean="0"/>
              <a:t>Развивающая:</a:t>
            </a:r>
            <a:r>
              <a:rPr lang="ru-RU" sz="1600" i="1" dirty="0" smtClean="0"/>
              <a:t> способствовать развитию умений работать инструментами плиточника, использовать полученные знания теории на практике, развить умения оценивать себя, правильно выбирать задания и тесты,  творческое мышление в зависимости от индивидуальности;</a:t>
            </a:r>
            <a:endParaRPr lang="ru-RU" sz="1600" dirty="0" smtClean="0"/>
          </a:p>
          <a:p>
            <a:pPr marL="622300" lvl="0" indent="-261938" algn="just">
              <a:buBlip>
                <a:blip r:embed="rId3"/>
              </a:buBlip>
            </a:pPr>
            <a:r>
              <a:rPr lang="ru-RU" sz="1600" b="1" i="1" u="sng" dirty="0" smtClean="0"/>
              <a:t>Воспитательная:</a:t>
            </a:r>
            <a:r>
              <a:rPr lang="ru-RU" sz="1600" i="1" dirty="0" smtClean="0"/>
              <a:t> воспитывать культуру труда, стремление к самовыражению путём освоения трудовых навыков, аккуратность и творческий подход, бдительность в соблюдении правил ОТ и ТБ, умение работать в группе.</a:t>
            </a:r>
            <a:endParaRPr lang="ru-RU" sz="1600" dirty="0" smtClean="0"/>
          </a:p>
          <a:p>
            <a:pPr marL="622300" lvl="0" indent="-261938" algn="just">
              <a:buBlip>
                <a:blip r:embed="rId3"/>
              </a:buBlip>
            </a:pPr>
            <a:r>
              <a:rPr lang="ru-RU" sz="1600" b="1" i="1" u="sng" dirty="0" smtClean="0"/>
              <a:t>Познавательная:</a:t>
            </a:r>
            <a:r>
              <a:rPr lang="ru-RU" sz="1600" i="1" dirty="0" smtClean="0"/>
              <a:t> приобрести навыки в освоении технологической последовательности выполнения облицовки глазурованной плиткой способом «по диагонали»</a:t>
            </a:r>
            <a:endParaRPr lang="ru-RU" sz="1600" dirty="0"/>
          </a:p>
        </p:txBody>
      </p:sp>
    </p:spTree>
  </p:cSld>
  <p:clrMapOvr>
    <a:masterClrMapping/>
  </p:clrMapOvr>
</p:sld>
</file>

<file path=ppt/slides/slide3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idx="4294967295" type="title"/>
          </p:nvPr>
        </p:nvSpPr>
        <p:spPr>
          <a:xfrm>
            <a:off x="1485900" y="71438"/>
            <a:ext cx="7658100" cy="571500"/>
          </a:xfrm>
        </p:spPr>
        <p:txBody>
          <a:bodyPr/>
          <a:lstStyle/>
          <a:p>
            <a:r>
              <a:rPr b="1" dirty="0" lang="ru-RU" smtClean="0">
                <a:solidFill>
                  <a:schemeClr val="accent2">
                    <a:lumMod val="75000"/>
                  </a:schemeClr>
                </a:solidFill>
                <a:effectLst>
                  <a:outerShdw algn="tl" blurRad="38100" dir="2700000" dist="38100">
                    <a:srgbClr val="000000">
                      <a:alpha val="43137"/>
                    </a:srgbClr>
                  </a:outerShdw>
                </a:effectLst>
                <a:latin charset="0" pitchFamily="2" typeface="Beresta"/>
              </a:rPr>
              <a:t>Использование клея</a:t>
            </a:r>
            <a:endParaRPr b="1" dirty="0" lang="ru-RU">
              <a:solidFill>
                <a:schemeClr val="accent2">
                  <a:lumMod val="75000"/>
                </a:schemeClr>
              </a:solidFill>
              <a:effectLst>
                <a:outerShdw algn="tl" blurRad="38100" dir="2700000" dist="38100">
                  <a:srgbClr val="000000">
                    <a:alpha val="43137"/>
                  </a:srgbClr>
                </a:outerShdw>
              </a:effectLst>
              <a:latin charset="0" pitchFamily="2" typeface="Beresta"/>
            </a:endParaRPr>
          </a:p>
        </p:txBody>
      </p:sp>
      <p:sp>
        <p:nvSpPr>
          <p:cNvPr id="3" name="Содержимое 2"/>
          <p:cNvSpPr>
            <a:spLocks noGrp="1"/>
          </p:cNvSpPr>
          <p:nvPr>
            <p:ph idx="4294967295"/>
          </p:nvPr>
        </p:nvSpPr>
        <p:spPr>
          <a:xfrm>
            <a:off x="428596" y="857232"/>
            <a:ext cx="8535892" cy="3651888"/>
          </a:xfrm>
        </p:spPr>
        <p:txBody>
          <a:bodyPr/>
          <a:lstStyle/>
          <a:p>
            <a:pPr algn="just" indent="542925" marL="0">
              <a:buNone/>
            </a:pPr>
            <a:r>
              <a:rPr dirty="0" lang="ru-RU" smtClean="0" sz="2500">
                <a:solidFill>
                  <a:schemeClr val="bg1">
                    <a:lumMod val="50000"/>
                  </a:schemeClr>
                </a:solidFill>
                <a:effectLst>
                  <a:outerShdw algn="tl" blurRad="38100" dir="2700000" dist="38100">
                    <a:srgbClr val="000000">
                      <a:alpha val="43137"/>
                    </a:srgbClr>
                  </a:outerShdw>
                </a:effectLst>
              </a:rPr>
              <a:t>Клей для укладки плитки на </a:t>
            </a:r>
            <a:r>
              <a:rPr dirty="0" err="1" lang="ru-RU" smtClean="0" sz="2500">
                <a:solidFill>
                  <a:schemeClr val="bg1">
                    <a:lumMod val="50000"/>
                  </a:schemeClr>
                </a:solidFill>
                <a:effectLst>
                  <a:outerShdw algn="tl" blurRad="38100" dir="2700000" dist="38100">
                    <a:srgbClr val="000000">
                      <a:alpha val="43137"/>
                    </a:srgbClr>
                  </a:outerShdw>
                </a:effectLst>
              </a:rPr>
              <a:t>гипсокартон</a:t>
            </a:r>
            <a:r>
              <a:rPr dirty="0" lang="ru-RU" smtClean="0" sz="2500">
                <a:solidFill>
                  <a:schemeClr val="bg1">
                    <a:lumMod val="50000"/>
                  </a:schemeClr>
                </a:solidFill>
                <a:effectLst>
                  <a:outerShdw algn="tl" blurRad="38100" dir="2700000" dist="38100">
                    <a:srgbClr val="000000">
                      <a:alpha val="43137"/>
                    </a:srgbClr>
                  </a:outerShdw>
                </a:effectLst>
              </a:rPr>
              <a:t> чаще всего покупают в порошкообразном виде: клей растворяется в воде </a:t>
            </a:r>
            <a:r>
              <a:rPr b="1" dirty="0" i="1" lang="ru-RU" smtClean="0" sz="2500">
                <a:solidFill>
                  <a:schemeClr val="bg1">
                    <a:lumMod val="50000"/>
                  </a:schemeClr>
                </a:solidFill>
                <a:effectLst>
                  <a:outerShdw algn="tl" blurRad="38100" dir="2700000" dist="38100">
                    <a:srgbClr val="000000">
                      <a:alpha val="43137"/>
                    </a:srgbClr>
                  </a:outerShdw>
                </a:effectLst>
              </a:rPr>
              <a:t>по инструкции</a:t>
            </a:r>
            <a:r>
              <a:rPr dirty="0" lang="ru-RU" smtClean="0" sz="2500">
                <a:solidFill>
                  <a:schemeClr val="bg1">
                    <a:lumMod val="50000"/>
                  </a:schemeClr>
                </a:solidFill>
                <a:effectLst>
                  <a:outerShdw algn="tl" blurRad="38100" dir="2700000" dist="38100">
                    <a:srgbClr val="000000">
                      <a:alpha val="43137"/>
                    </a:srgbClr>
                  </a:outerShdw>
                </a:effectLst>
              </a:rPr>
              <a:t>, указанной на упаковке и годен уже спустя 5 минут после приготовления. Теперь его можно использовать на протяжении максимум 6 часов.</a:t>
            </a:r>
          </a:p>
          <a:p>
            <a:pPr algn="just" indent="360363" marL="1438275">
              <a:buNone/>
            </a:pPr>
            <a:r>
              <a:rPr dirty="0" lang="ru-RU" smtClean="0" sz="2500">
                <a:solidFill>
                  <a:schemeClr val="bg1">
                    <a:lumMod val="50000"/>
                  </a:schemeClr>
                </a:solidFill>
                <a:effectLst>
                  <a:outerShdw algn="tl" blurRad="38100" dir="2700000" dist="38100">
                    <a:srgbClr val="000000">
                      <a:alpha val="43137"/>
                    </a:srgbClr>
                  </a:outerShdw>
                </a:effectLst>
              </a:rPr>
              <a:t>Используя зубчатый шпатель на стену наносят слой клея толщиной 2-3 мм. Максимальная толщина не должна быть больше 5 мм.</a:t>
            </a:r>
            <a:endParaRPr dirty="0" lang="ru-RU" sz="2500">
              <a:solidFill>
                <a:schemeClr val="bg1">
                  <a:lumMod val="50000"/>
                </a:schemeClr>
              </a:solidFill>
              <a:effectLst>
                <a:outerShdw algn="tl" blurRad="38100" dir="2700000" dist="38100">
                  <a:srgbClr val="000000">
                    <a:alpha val="43137"/>
                  </a:srgbClr>
                </a:outerShdw>
              </a:effectLst>
            </a:endParaRPr>
          </a:p>
        </p:txBody>
      </p:sp>
      <p:pic>
        <p:nvPicPr>
          <p:cNvPr descr="http://svbud.net/files/products/Klej-dlya-plitki-Moment-25kg_2876_1_201207021721.jpg" id="8196" name="Picture 4"/>
          <p:cNvPicPr>
            <a:picLocks noChangeArrowheads="1" noChangeAspect="1"/>
          </p:cNvPicPr>
          <p:nvPr/>
        </p:nvPicPr>
        <p:blipFill>
          <a:blip cstate="print" r:embed="rId2"/>
          <a:srcRect r="56"/>
          <a:stretch>
            <a:fillRect/>
          </a:stretch>
        </p:blipFill>
        <p:spPr bwMode="auto">
          <a:xfrm>
            <a:off x="323528" y="3212976"/>
            <a:ext cx="1296144" cy="2459350"/>
          </a:xfrm>
          <a:prstGeom prst="rect">
            <a:avLst/>
          </a:prstGeom>
          <a:noFill/>
        </p:spPr>
      </p:pic>
      <p:pic>
        <p:nvPicPr>
          <p:cNvPr descr="http://www.ilovaysk-istok.com.ua/img/p/70-179-thickbox.jpg" id="8198" name="Picture 6"/>
          <p:cNvPicPr>
            <a:picLocks noChangeArrowheads="1" noChangeAspect="1"/>
          </p:cNvPicPr>
          <p:nvPr/>
        </p:nvPicPr>
        <p:blipFill>
          <a:blip cstate="print" r:embed="rId3"/>
          <a:srcRect b="78" r="71"/>
          <a:stretch>
            <a:fillRect/>
          </a:stretch>
        </p:blipFill>
        <p:spPr bwMode="auto">
          <a:xfrm>
            <a:off x="1619672" y="4437112"/>
            <a:ext cx="1307514" cy="2160240"/>
          </a:xfrm>
          <a:prstGeom prst="rect">
            <a:avLst/>
          </a:prstGeom>
          <a:noFill/>
        </p:spPr>
      </p:pic>
      <p:pic>
        <p:nvPicPr>
          <p:cNvPr descr="http://kovalevi.ru/uploads/posts/2011-04/toe60960di.jpg" id="8200" name="Picture 8"/>
          <p:cNvPicPr>
            <a:picLocks noChangeArrowheads="1" noChangeAspect="1"/>
          </p:cNvPicPr>
          <p:nvPr/>
        </p:nvPicPr>
        <p:blipFill>
          <a:blip cstate="print" r:embed="rId4"/>
          <a:stretch>
            <a:fillRect/>
          </a:stretch>
        </p:blipFill>
        <p:spPr bwMode="auto">
          <a:xfrm>
            <a:off x="2915816" y="4509120"/>
            <a:ext cx="1584176" cy="2088232"/>
          </a:xfrm>
          <a:prstGeom prst="rect">
            <a:avLst/>
          </a:prstGeom>
          <a:noFill/>
        </p:spPr>
      </p:pic>
      <p:pic>
        <p:nvPicPr>
          <p:cNvPr descr="http://strojkomplekt.com.ua/data/big/33img_2.jpeg" id="8202" name="Picture 10"/>
          <p:cNvPicPr>
            <a:picLocks noChangeArrowheads="1" noChangeAspect="1"/>
          </p:cNvPicPr>
          <p:nvPr/>
        </p:nvPicPr>
        <p:blipFill>
          <a:blip cstate="print" r:embed="rId5"/>
          <a:stretch>
            <a:fillRect/>
          </a:stretch>
        </p:blipFill>
        <p:spPr bwMode="auto">
          <a:xfrm>
            <a:off x="4499992" y="4221088"/>
            <a:ext cx="1296144" cy="2373923"/>
          </a:xfrm>
          <a:prstGeom prst="rect">
            <a:avLst/>
          </a:prstGeom>
          <a:noFill/>
        </p:spPr>
      </p:pic>
      <p:pic>
        <p:nvPicPr>
          <p:cNvPr descr="http://xn----8sbainsegpfhmchrefltf1p.xn--p1ai/images/product_images/popup_images/7395_0.jpg" id="8204" name="Picture 12"/>
          <p:cNvPicPr>
            <a:picLocks noChangeArrowheads="1" noChangeAspect="1"/>
          </p:cNvPicPr>
          <p:nvPr/>
        </p:nvPicPr>
        <p:blipFill>
          <a:blip cstate="print" r:embed="rId6"/>
          <a:stretch>
            <a:fillRect/>
          </a:stretch>
        </p:blipFill>
        <p:spPr bwMode="auto">
          <a:xfrm>
            <a:off x="5796136" y="4509120"/>
            <a:ext cx="1392155" cy="2088232"/>
          </a:xfrm>
          <a:prstGeom prst="rect">
            <a:avLst/>
          </a:prstGeom>
          <a:noFill/>
        </p:spPr>
      </p:pic>
      <p:pic>
        <p:nvPicPr>
          <p:cNvPr descr="http://alkiv.kiev.ua/images/files/3_1056_28102011085559_1.jpg" id="8206" name="Picture 14"/>
          <p:cNvPicPr>
            <a:picLocks noChangeArrowheads="1" noChangeAspect="1"/>
          </p:cNvPicPr>
          <p:nvPr/>
        </p:nvPicPr>
        <p:blipFill>
          <a:blip cstate="print" r:embed="rId7"/>
          <a:srcRect/>
          <a:stretch>
            <a:fillRect/>
          </a:stretch>
        </p:blipFill>
        <p:spPr bwMode="auto">
          <a:xfrm>
            <a:off x="7308304" y="4437112"/>
            <a:ext cx="1462473" cy="2115616"/>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Клей для плитки и гипсокартона ">
            <a:hlinkClick r:id="rId2" tooltip="&quot;Клеящий материал для укладки плитки на гипсокартонные листы&quot;"/>
          </p:cNvPr>
          <p:cNvPicPr>
            <a:picLocks noGrp="1"/>
          </p:cNvPicPr>
          <p:nvPr>
            <p:ph idx="4294967295"/>
          </p:nvPr>
        </p:nvPicPr>
        <p:blipFill>
          <a:blip r:embed="rId3" cstate="print"/>
          <a:stretch>
            <a:fillRect/>
          </a:stretch>
        </p:blipFill>
        <p:spPr bwMode="auto">
          <a:xfrm>
            <a:off x="5183188" y="1052513"/>
            <a:ext cx="3960812" cy="27368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Прямоугольник 5"/>
          <p:cNvSpPr/>
          <p:nvPr/>
        </p:nvSpPr>
        <p:spPr>
          <a:xfrm>
            <a:off x="357158" y="2285992"/>
            <a:ext cx="4572000" cy="3554819"/>
          </a:xfrm>
          <a:prstGeom prst="rect">
            <a:avLst/>
          </a:prstGeom>
        </p:spPr>
        <p:txBody>
          <a:bodyPr wrap="square">
            <a:spAutoFit/>
          </a:bodyPr>
          <a:lstStyle/>
          <a:p>
            <a:r>
              <a:rPr lang="ru-RU" sz="2500" i="1" u="sng" dirty="0" smtClean="0">
                <a:solidFill>
                  <a:srgbClr val="FF0000"/>
                </a:solidFill>
                <a:effectLst>
                  <a:outerShdw blurRad="38100" dist="38100" dir="2700000" algn="tl">
                    <a:srgbClr val="000000">
                      <a:alpha val="43137"/>
                    </a:srgbClr>
                  </a:outerShdw>
                </a:effectLst>
                <a:latin typeface="+mn-lt"/>
              </a:rPr>
              <a:t>Совет.</a:t>
            </a:r>
            <a:r>
              <a:rPr lang="ru-RU" sz="2500" i="1" dirty="0" smtClean="0">
                <a:solidFill>
                  <a:srgbClr val="FF0000"/>
                </a:solidFill>
                <a:effectLst>
                  <a:outerShdw blurRad="38100" dist="38100" dir="2700000" algn="tl">
                    <a:srgbClr val="000000">
                      <a:alpha val="43137"/>
                    </a:srgbClr>
                  </a:outerShdw>
                </a:effectLst>
                <a:latin typeface="+mn-lt"/>
              </a:rPr>
              <a:t> Не следует замешивать сразу большой объем сухой смеси для приклеивания плитки. Рекомендуется приготовить раствор в количестве, необходимом для обработки участка не более 0,7-1,0 м² по площади</a:t>
            </a:r>
          </a:p>
        </p:txBody>
      </p:sp>
    </p:spTree>
  </p:cSld>
  <p:clrMapOvr>
    <a:masterClrMapping/>
  </p:clrMapOvr>
</p:sld>
</file>

<file path=ppt/slides/slide3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idx="4294967295" type="title"/>
          </p:nvPr>
        </p:nvSpPr>
        <p:spPr>
          <a:xfrm>
            <a:off x="1485900" y="71438"/>
            <a:ext cx="7658100" cy="1214422"/>
          </a:xfrm>
        </p:spPr>
        <p:txBody>
          <a:bodyPr/>
          <a:lstStyle/>
          <a:p>
            <a:r>
              <a:rPr b="1" dirty="0" lang="ru-RU" smtClean="0">
                <a:solidFill>
                  <a:schemeClr val="accent2">
                    <a:lumMod val="75000"/>
                  </a:schemeClr>
                </a:solidFill>
                <a:effectLst>
                  <a:outerShdw algn="tl" blurRad="38100" dir="2700000" dist="38100">
                    <a:srgbClr val="000000">
                      <a:alpha val="43137"/>
                    </a:srgbClr>
                  </a:outerShdw>
                </a:effectLst>
                <a:latin charset="0" pitchFamily="2" typeface="Beresta"/>
              </a:rPr>
              <a:t>Процесс укладки плитки на </a:t>
            </a:r>
            <a:r>
              <a:rPr b="1" dirty="0" err="1" lang="ru-RU" smtClean="0">
                <a:solidFill>
                  <a:schemeClr val="accent2">
                    <a:lumMod val="75000"/>
                  </a:schemeClr>
                </a:solidFill>
                <a:effectLst>
                  <a:outerShdw algn="tl" blurRad="38100" dir="2700000" dist="38100">
                    <a:srgbClr val="000000">
                      <a:alpha val="43137"/>
                    </a:srgbClr>
                  </a:outerShdw>
                </a:effectLst>
                <a:latin charset="0" pitchFamily="2" typeface="Beresta"/>
              </a:rPr>
              <a:t>гипсокартон</a:t>
            </a:r>
            <a:endParaRPr b="1" dirty="0" lang="ru-RU" smtClean="0">
              <a:solidFill>
                <a:schemeClr val="accent2">
                  <a:lumMod val="75000"/>
                </a:schemeClr>
              </a:solidFill>
              <a:effectLst>
                <a:outerShdw algn="tl" blurRad="38100" dir="2700000" dist="38100">
                  <a:srgbClr val="000000">
                    <a:alpha val="43137"/>
                  </a:srgbClr>
                </a:outerShdw>
              </a:effectLst>
              <a:latin charset="0" pitchFamily="2" typeface="Beresta"/>
            </a:endParaRPr>
          </a:p>
        </p:txBody>
      </p:sp>
      <p:sp>
        <p:nvSpPr>
          <p:cNvPr id="3" name="Содержимое 2"/>
          <p:cNvSpPr>
            <a:spLocks noGrp="1"/>
          </p:cNvSpPr>
          <p:nvPr>
            <p:ph idx="4294967295"/>
          </p:nvPr>
        </p:nvSpPr>
        <p:spPr>
          <a:xfrm>
            <a:off x="428596" y="1285860"/>
            <a:ext cx="8229600" cy="4071966"/>
          </a:xfrm>
        </p:spPr>
        <p:txBody>
          <a:bodyPr/>
          <a:lstStyle/>
          <a:p>
            <a:pPr algn="just" indent="542925" marL="0">
              <a:buNone/>
            </a:pPr>
            <a:r>
              <a:rPr dirty="0" lang="ru-RU" smtClean="0" sz="2500">
                <a:solidFill>
                  <a:schemeClr val="bg1">
                    <a:lumMod val="50000"/>
                  </a:schemeClr>
                </a:solidFill>
                <a:effectLst>
                  <a:outerShdw algn="tl" blurRad="38100" dir="2700000" dist="38100">
                    <a:srgbClr val="000000">
                      <a:alpha val="43137"/>
                    </a:srgbClr>
                  </a:outerShdw>
                </a:effectLst>
              </a:rPr>
              <a:t>На рабочую поверхность наносится тонкий слой клея, такой же слой рекомендуется наносить на тыльную сторону плитки – это позволит избежать образования пустот между облицовочным материалом и стеной (перегородкой). </a:t>
            </a:r>
          </a:p>
        </p:txBody>
      </p:sp>
      <p:pic>
        <p:nvPicPr>
          <p:cNvPr descr="D:\Фото\я\Новая папка\DSC00199.JPG" id="6147" name="Picture 3"/>
          <p:cNvPicPr>
            <a:picLocks noChangeArrowheads="1" noChangeAspect="1"/>
          </p:cNvPicPr>
          <p:nvPr/>
        </p:nvPicPr>
        <p:blipFill>
          <a:blip cstate="print" r:embed="rId2"/>
          <a:srcRect r="9"/>
          <a:stretch>
            <a:fillRect/>
          </a:stretch>
        </p:blipFill>
        <p:spPr bwMode="auto">
          <a:xfrm>
            <a:off x="2483768" y="3212976"/>
            <a:ext cx="4032448" cy="3433241"/>
          </a:xfrm>
          <a:prstGeom prst="roundRect">
            <a:avLst>
              <a:gd fmla="val 16667" name="adj"/>
            </a:avLst>
          </a:prstGeom>
          <a:ln>
            <a:noFill/>
          </a:ln>
          <a:effectLst>
            <a:outerShdw algn="tl" blurRad="76200" dir="7800000" dist="38100" rotWithShape="0">
              <a:srgbClr val="000000">
                <a:alpha val="40000"/>
              </a:srgbClr>
            </a:outerShdw>
          </a:effectLst>
          <a:scene3d>
            <a:camera prst="orthographicFront"/>
            <a:lightRig dir="t" rig="contrasting">
              <a:rot lat="0" lon="0" rev="4200000"/>
            </a:lightRig>
          </a:scene3d>
          <a:sp3d prstMaterial="plastic">
            <a:bevelT h="114300" prst="relaxedInset" w="381000"/>
            <a:contourClr>
              <a:srgbClr val="969696"/>
            </a:contourClr>
          </a:sp3d>
        </p:spPr>
      </p:pic>
    </p:spTree>
  </p:cSld>
  <p:clrMapOvr>
    <a:masterClrMapping/>
  </p:clrMapOvr>
</p:sld>
</file>

<file path=ppt/slides/slide3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idx="4294967295" type="title"/>
          </p:nvPr>
        </p:nvSpPr>
        <p:spPr>
          <a:xfrm>
            <a:off x="1485900" y="71438"/>
            <a:ext cx="7658100" cy="1214422"/>
          </a:xfrm>
        </p:spPr>
        <p:txBody>
          <a:bodyPr/>
          <a:lstStyle/>
          <a:p>
            <a:r>
              <a:rPr b="1" dirty="0" lang="ru-RU" smtClean="0">
                <a:solidFill>
                  <a:schemeClr val="accent2">
                    <a:lumMod val="75000"/>
                  </a:schemeClr>
                </a:solidFill>
                <a:effectLst>
                  <a:outerShdw algn="tl" blurRad="38100" dir="2700000" dist="38100">
                    <a:srgbClr val="000000">
                      <a:alpha val="43137"/>
                    </a:srgbClr>
                  </a:outerShdw>
                </a:effectLst>
                <a:latin charset="0" pitchFamily="2" typeface="Beresta"/>
              </a:rPr>
              <a:t>Процесс укладки плитки на </a:t>
            </a:r>
            <a:r>
              <a:rPr b="1" dirty="0" err="1" lang="ru-RU" smtClean="0">
                <a:solidFill>
                  <a:schemeClr val="accent2">
                    <a:lumMod val="75000"/>
                  </a:schemeClr>
                </a:solidFill>
                <a:effectLst>
                  <a:outerShdw algn="tl" blurRad="38100" dir="2700000" dist="38100">
                    <a:srgbClr val="000000">
                      <a:alpha val="43137"/>
                    </a:srgbClr>
                  </a:outerShdw>
                </a:effectLst>
                <a:latin charset="0" pitchFamily="2" typeface="Beresta"/>
              </a:rPr>
              <a:t>гипсокартон</a:t>
            </a:r>
            <a:endParaRPr b="1" dirty="0" lang="ru-RU" smtClean="0">
              <a:solidFill>
                <a:schemeClr val="accent2">
                  <a:lumMod val="75000"/>
                </a:schemeClr>
              </a:solidFill>
              <a:effectLst>
                <a:outerShdw algn="tl" blurRad="38100" dir="2700000" dist="38100">
                  <a:srgbClr val="000000">
                    <a:alpha val="43137"/>
                  </a:srgbClr>
                </a:outerShdw>
              </a:effectLst>
              <a:latin charset="0" pitchFamily="2" typeface="Beresta"/>
            </a:endParaRPr>
          </a:p>
        </p:txBody>
      </p:sp>
      <p:sp>
        <p:nvSpPr>
          <p:cNvPr id="3" name="Содержимое 2"/>
          <p:cNvSpPr>
            <a:spLocks noGrp="1"/>
          </p:cNvSpPr>
          <p:nvPr>
            <p:ph idx="4294967295"/>
          </p:nvPr>
        </p:nvSpPr>
        <p:spPr>
          <a:xfrm>
            <a:off x="428596" y="1285860"/>
            <a:ext cx="8229600" cy="4071966"/>
          </a:xfrm>
        </p:spPr>
        <p:txBody>
          <a:bodyPr/>
          <a:lstStyle/>
          <a:p>
            <a:pPr algn="just" indent="542925" marL="0">
              <a:buNone/>
            </a:pPr>
            <a:r>
              <a:rPr dirty="0" lang="ru-RU" smtClean="0" sz="2500">
                <a:solidFill>
                  <a:schemeClr val="bg1">
                    <a:lumMod val="50000"/>
                  </a:schemeClr>
                </a:solidFill>
                <a:effectLst>
                  <a:outerShdw algn="tl" blurRad="38100" dir="2700000" dist="38100">
                    <a:srgbClr val="000000">
                      <a:alpha val="43137"/>
                    </a:srgbClr>
                  </a:outerShdw>
                </a:effectLst>
              </a:rPr>
              <a:t>Клей сразу же наносится на такой участок поверхности, который можно отделать за 10 минут (0,7 – 1 м²). Проверить качественные показатели клеевого слоя очень просто – достаточно потрогать нанесенный на стену слой пальцами. </a:t>
            </a:r>
            <a:r>
              <a:rPr b="1" dirty="0" i="1" lang="ru-RU" smtClean="0" sz="2500">
                <a:solidFill>
                  <a:schemeClr val="bg1">
                    <a:lumMod val="50000"/>
                  </a:schemeClr>
                </a:solidFill>
                <a:effectLst>
                  <a:outerShdw algn="tl" blurRad="38100" dir="2700000" dist="38100">
                    <a:srgbClr val="000000">
                      <a:alpha val="43137"/>
                    </a:srgbClr>
                  </a:outerShdw>
                </a:effectLst>
              </a:rPr>
              <a:t>Если состав остается на коже, значит к нему еще можно клеить плитку.</a:t>
            </a:r>
            <a:r>
              <a:rPr dirty="0" lang="ru-RU" smtClean="0" sz="2500">
                <a:solidFill>
                  <a:schemeClr val="bg1">
                    <a:lumMod val="50000"/>
                  </a:schemeClr>
                </a:solidFill>
                <a:effectLst>
                  <a:outerShdw algn="tl" blurRad="38100" dir="2700000" dist="38100">
                    <a:srgbClr val="000000">
                      <a:alpha val="43137"/>
                    </a:srgbClr>
                  </a:outerShdw>
                </a:effectLst>
              </a:rPr>
              <a:t> Если нет – слой снимается и вместо него наносится новый. </a:t>
            </a:r>
          </a:p>
        </p:txBody>
      </p:sp>
      <p:pic>
        <p:nvPicPr>
          <p:cNvPr descr="D:\Фото\я\Новая папка\DSC00200.JPG" id="5121" name="Picture 1"/>
          <p:cNvPicPr>
            <a:picLocks noChangeArrowheads="1" noChangeAspect="1"/>
          </p:cNvPicPr>
          <p:nvPr/>
        </p:nvPicPr>
        <p:blipFill>
          <a:blip cstate="print" r:embed="rId2"/>
          <a:srcRect r="36"/>
          <a:stretch>
            <a:fillRect/>
          </a:stretch>
        </p:blipFill>
        <p:spPr bwMode="auto">
          <a:xfrm>
            <a:off x="5148064" y="4101074"/>
            <a:ext cx="3744416" cy="2496278"/>
          </a:xfrm>
          <a:prstGeom prst="roundRect">
            <a:avLst>
              <a:gd fmla="val 16667" name="adj"/>
            </a:avLst>
          </a:prstGeom>
          <a:ln>
            <a:noFill/>
          </a:ln>
          <a:effectLst>
            <a:outerShdw algn="tl" blurRad="76200" dir="7800000" dist="38100" rotWithShape="0">
              <a:srgbClr val="000000">
                <a:alpha val="40000"/>
              </a:srgbClr>
            </a:outerShdw>
          </a:effectLst>
          <a:scene3d>
            <a:camera prst="orthographicFront"/>
            <a:lightRig dir="t" rig="contrasting">
              <a:rot lat="0" lon="0" rev="4200000"/>
            </a:lightRig>
          </a:scene3d>
          <a:sp3d prstMaterial="plastic">
            <a:bevelT h="114300" prst="relaxedInset" w="381000"/>
            <a:contourClr>
              <a:srgbClr val="969696"/>
            </a:contourClr>
          </a:sp3d>
        </p:spPr>
      </p:pic>
    </p:spTree>
  </p:cSld>
  <p:clrMapOvr>
    <a:masterClrMapping/>
  </p:clrMapOvr>
</p:sld>
</file>

<file path=ppt/slides/slide3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idx="4294967295" type="title"/>
          </p:nvPr>
        </p:nvSpPr>
        <p:spPr>
          <a:xfrm>
            <a:off x="1485900" y="71438"/>
            <a:ext cx="7658100" cy="1214422"/>
          </a:xfrm>
        </p:spPr>
        <p:txBody>
          <a:bodyPr/>
          <a:lstStyle/>
          <a:p>
            <a:r>
              <a:rPr b="1" dirty="0" lang="ru-RU" smtClean="0">
                <a:solidFill>
                  <a:schemeClr val="accent2">
                    <a:lumMod val="75000"/>
                  </a:schemeClr>
                </a:solidFill>
                <a:effectLst>
                  <a:outerShdw algn="tl" blurRad="38100" dir="2700000" dist="38100">
                    <a:srgbClr val="000000">
                      <a:alpha val="43137"/>
                    </a:srgbClr>
                  </a:outerShdw>
                </a:effectLst>
                <a:latin charset="0" pitchFamily="2" typeface="Beresta"/>
              </a:rPr>
              <a:t>Процесс укладки плитки на </a:t>
            </a:r>
            <a:r>
              <a:rPr b="1" dirty="0" err="1" lang="ru-RU" smtClean="0">
                <a:solidFill>
                  <a:schemeClr val="accent2">
                    <a:lumMod val="75000"/>
                  </a:schemeClr>
                </a:solidFill>
                <a:effectLst>
                  <a:outerShdw algn="tl" blurRad="38100" dir="2700000" dist="38100">
                    <a:srgbClr val="000000">
                      <a:alpha val="43137"/>
                    </a:srgbClr>
                  </a:outerShdw>
                </a:effectLst>
                <a:latin charset="0" pitchFamily="2" typeface="Beresta"/>
              </a:rPr>
              <a:t>гипсокартон</a:t>
            </a:r>
            <a:endParaRPr b="1" dirty="0" lang="ru-RU" smtClean="0">
              <a:solidFill>
                <a:schemeClr val="accent2">
                  <a:lumMod val="75000"/>
                </a:schemeClr>
              </a:solidFill>
              <a:effectLst>
                <a:outerShdw algn="tl" blurRad="38100" dir="2700000" dist="38100">
                  <a:srgbClr val="000000">
                    <a:alpha val="43137"/>
                  </a:srgbClr>
                </a:outerShdw>
              </a:effectLst>
              <a:latin charset="0" pitchFamily="2" typeface="Beresta"/>
            </a:endParaRPr>
          </a:p>
        </p:txBody>
      </p:sp>
      <p:sp>
        <p:nvSpPr>
          <p:cNvPr id="3" name="Содержимое 2"/>
          <p:cNvSpPr>
            <a:spLocks noGrp="1"/>
          </p:cNvSpPr>
          <p:nvPr>
            <p:ph idx="4294967295"/>
          </p:nvPr>
        </p:nvSpPr>
        <p:spPr>
          <a:xfrm>
            <a:off x="611560" y="1772816"/>
            <a:ext cx="8229600" cy="4869184"/>
          </a:xfrm>
        </p:spPr>
        <p:txBody>
          <a:bodyPr/>
          <a:lstStyle/>
          <a:p>
            <a:pPr algn="just" indent="542925" marL="3762375">
              <a:buNone/>
            </a:pPr>
            <a:r>
              <a:rPr dirty="0" lang="ru-RU" smtClean="0" sz="2500">
                <a:solidFill>
                  <a:schemeClr val="bg1">
                    <a:lumMod val="50000"/>
                  </a:schemeClr>
                </a:solidFill>
                <a:effectLst>
                  <a:outerShdw algn="tl" blurRad="38100" dir="2700000" dist="38100">
                    <a:srgbClr val="000000">
                      <a:alpha val="43137"/>
                    </a:srgbClr>
                  </a:outerShdw>
                </a:effectLst>
              </a:rPr>
              <a:t>Чтобы приклеить плитку на </a:t>
            </a:r>
            <a:r>
              <a:rPr dirty="0" err="1" lang="ru-RU" smtClean="0" sz="2500">
                <a:solidFill>
                  <a:schemeClr val="bg1">
                    <a:lumMod val="50000"/>
                  </a:schemeClr>
                </a:solidFill>
                <a:effectLst>
                  <a:outerShdw algn="tl" blurRad="38100" dir="2700000" dist="38100">
                    <a:srgbClr val="000000">
                      <a:alpha val="43137"/>
                    </a:srgbClr>
                  </a:outerShdw>
                </a:effectLst>
              </a:rPr>
              <a:t>гипсокартон</a:t>
            </a:r>
            <a:r>
              <a:rPr dirty="0" lang="ru-RU" smtClean="0" sz="2500">
                <a:solidFill>
                  <a:schemeClr val="bg1">
                    <a:lumMod val="50000"/>
                  </a:schemeClr>
                </a:solidFill>
                <a:effectLst>
                  <a:outerShdw algn="tl" blurRad="38100" dir="2700000" dist="38100">
                    <a:srgbClr val="000000">
                      <a:alpha val="43137"/>
                    </a:srgbClr>
                  </a:outerShdw>
                </a:effectLst>
              </a:rPr>
              <a:t> таким образом, чтобы каждый элемент был идеально ровно ориентирован относительно горизонтали, используем предварительно закрепленные к стене рейки,</a:t>
            </a:r>
          </a:p>
          <a:p>
            <a:pPr algn="just" indent="0" marL="0">
              <a:buNone/>
            </a:pPr>
            <a:r>
              <a:rPr dirty="0" lang="ru-RU" smtClean="0" sz="2500">
                <a:solidFill>
                  <a:schemeClr val="bg1">
                    <a:lumMod val="50000"/>
                  </a:schemeClr>
                </a:solidFill>
                <a:effectLst>
                  <a:outerShdw algn="tl" blurRad="38100" dir="2700000" dist="38100">
                    <a:srgbClr val="000000">
                      <a:alpha val="43137"/>
                    </a:srgbClr>
                  </a:outerShdw>
                </a:effectLst>
              </a:rPr>
              <a:t>положение которых выверено по уровню. Именно с них мы и будем начинать укладку плитки – сначала выкладываем первый (нижний) слой, а затем все остальные! </a:t>
            </a:r>
          </a:p>
        </p:txBody>
      </p:sp>
      <p:pic>
        <p:nvPicPr>
          <p:cNvPr descr="D:\Фото\я\Новая папка\DSC00198.JPG" id="4097" name="Picture 1"/>
          <p:cNvPicPr>
            <a:picLocks noChangeArrowheads="1" noChangeAspect="1"/>
          </p:cNvPicPr>
          <p:nvPr/>
        </p:nvPicPr>
        <p:blipFill>
          <a:blip cstate="print" r:embed="rId2"/>
          <a:stretch>
            <a:fillRect/>
          </a:stretch>
        </p:blipFill>
        <p:spPr bwMode="auto">
          <a:xfrm>
            <a:off x="329154" y="1441173"/>
            <a:ext cx="3882806" cy="3499995"/>
          </a:xfrm>
          <a:prstGeom prst="roundRect">
            <a:avLst>
              <a:gd fmla="val 16667" name="adj"/>
            </a:avLst>
          </a:prstGeom>
          <a:ln>
            <a:noFill/>
          </a:ln>
          <a:effectLst>
            <a:outerShdw algn="tl" blurRad="76200" dir="7800000" dist="38100" rotWithShape="0">
              <a:srgbClr val="000000">
                <a:alpha val="40000"/>
              </a:srgbClr>
            </a:outerShdw>
          </a:effectLst>
          <a:scene3d>
            <a:camera prst="orthographicFront"/>
            <a:lightRig dir="t" rig="contrasting">
              <a:rot lat="0" lon="0" rev="4200000"/>
            </a:lightRig>
          </a:scene3d>
          <a:sp3d prstMaterial="plastic">
            <a:bevelT h="114300" prst="relaxedInset" w="381000"/>
            <a:contourClr>
              <a:srgbClr val="969696"/>
            </a:contourClr>
          </a:sp3d>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485900" y="71438"/>
            <a:ext cx="7658100" cy="1214422"/>
          </a:xfrm>
        </p:spPr>
        <p:txBody>
          <a:bodyPr/>
          <a:lstStyle/>
          <a:p>
            <a:r>
              <a:rPr lang="ru-RU" b="1" dirty="0" smtClean="0">
                <a:solidFill>
                  <a:schemeClr val="accent2">
                    <a:lumMod val="75000"/>
                  </a:schemeClr>
                </a:solidFill>
                <a:effectLst>
                  <a:outerShdw blurRad="38100" dist="38100" dir="2700000" algn="tl">
                    <a:srgbClr val="000000">
                      <a:alpha val="43137"/>
                    </a:srgbClr>
                  </a:outerShdw>
                </a:effectLst>
                <a:latin typeface="Beresta" pitchFamily="2" charset="0"/>
              </a:rPr>
              <a:t>Процесс укладки плитки на </a:t>
            </a:r>
            <a:r>
              <a:rPr lang="ru-RU" b="1" dirty="0" err="1" smtClean="0">
                <a:solidFill>
                  <a:schemeClr val="accent2">
                    <a:lumMod val="75000"/>
                  </a:schemeClr>
                </a:solidFill>
                <a:effectLst>
                  <a:outerShdw blurRad="38100" dist="38100" dir="2700000" algn="tl">
                    <a:srgbClr val="000000">
                      <a:alpha val="43137"/>
                    </a:srgbClr>
                  </a:outerShdw>
                </a:effectLst>
                <a:latin typeface="Beresta" pitchFamily="2" charset="0"/>
              </a:rPr>
              <a:t>гипсокартон</a:t>
            </a:r>
            <a:endParaRPr lang="ru-RU" b="1" dirty="0" smtClean="0">
              <a:solidFill>
                <a:schemeClr val="accent2">
                  <a:lumMod val="75000"/>
                </a:schemeClr>
              </a:solidFill>
              <a:effectLst>
                <a:outerShdw blurRad="38100" dist="38100" dir="2700000" algn="tl">
                  <a:srgbClr val="000000">
                    <a:alpha val="43137"/>
                  </a:srgbClr>
                </a:outerShdw>
              </a:effectLst>
              <a:latin typeface="Beresta" pitchFamily="2" charset="0"/>
            </a:endParaRPr>
          </a:p>
        </p:txBody>
      </p:sp>
      <p:sp>
        <p:nvSpPr>
          <p:cNvPr id="3" name="Содержимое 2"/>
          <p:cNvSpPr>
            <a:spLocks noGrp="1"/>
          </p:cNvSpPr>
          <p:nvPr>
            <p:ph idx="4294967295"/>
          </p:nvPr>
        </p:nvSpPr>
        <p:spPr>
          <a:xfrm>
            <a:off x="428596" y="1285860"/>
            <a:ext cx="8229600" cy="4929222"/>
          </a:xfrm>
        </p:spPr>
        <p:txBody>
          <a:bodyPr/>
          <a:lstStyle/>
          <a:p>
            <a:pPr marL="0" indent="542925" algn="just">
              <a:buNone/>
            </a:pPr>
            <a:r>
              <a:rPr lang="ru-RU" sz="2500" dirty="0" smtClean="0">
                <a:solidFill>
                  <a:schemeClr val="bg1">
                    <a:lumMod val="50000"/>
                  </a:schemeClr>
                </a:solidFill>
                <a:effectLst>
                  <a:outerShdw blurRad="38100" dist="38100" dir="2700000" algn="tl">
                    <a:srgbClr val="000000">
                      <a:alpha val="43137"/>
                    </a:srgbClr>
                  </a:outerShdw>
                </a:effectLst>
              </a:rPr>
              <a:t>Используем крестики для получения идеально ровных швов между плитками (швы заполняются клеем). Чтобы каждый элемент максимально плотно пристал к поверхности, используем резиновый молоток. Поверхность уже приклеенной плитки протирается и оставляется до полного высыхания – 2-3 суток. Далее швы затираются резиновым шпателем, и верхний слой шва формируется за счет специальных составов – фуг. После этого поверхность плиток аккуратно протирают, и на этом укладка плитки на </a:t>
            </a:r>
            <a:r>
              <a:rPr lang="ru-RU" sz="2500" dirty="0" err="1" smtClean="0">
                <a:solidFill>
                  <a:schemeClr val="bg1">
                    <a:lumMod val="50000"/>
                  </a:schemeClr>
                </a:solidFill>
                <a:effectLst>
                  <a:outerShdw blurRad="38100" dist="38100" dir="2700000" algn="tl">
                    <a:srgbClr val="000000">
                      <a:alpha val="43137"/>
                    </a:srgbClr>
                  </a:outerShdw>
                </a:effectLst>
              </a:rPr>
              <a:t>гипсокартон</a:t>
            </a:r>
            <a:r>
              <a:rPr lang="ru-RU" sz="2500" dirty="0" smtClean="0">
                <a:solidFill>
                  <a:schemeClr val="bg1">
                    <a:lumMod val="50000"/>
                  </a:schemeClr>
                </a:solidFill>
                <a:effectLst>
                  <a:outerShdw blurRad="38100" dist="38100" dir="2700000" algn="tl">
                    <a:srgbClr val="000000">
                      <a:alpha val="43137"/>
                    </a:srgbClr>
                  </a:outerShdw>
                </a:effectLst>
              </a:rPr>
              <a:t> считается законченной!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485900" y="285728"/>
            <a:ext cx="7658100" cy="1928826"/>
          </a:xfrm>
        </p:spPr>
        <p:txBody>
          <a:bodyPr/>
          <a:lstStyle/>
          <a:p>
            <a:r>
              <a:rPr lang="ru-RU" b="1" dirty="0" smtClean="0">
                <a:solidFill>
                  <a:schemeClr val="accent2">
                    <a:lumMod val="75000"/>
                  </a:schemeClr>
                </a:solidFill>
                <a:effectLst>
                  <a:outerShdw blurRad="38100" dist="38100" dir="2700000" algn="tl">
                    <a:srgbClr val="000000">
                      <a:alpha val="43137"/>
                    </a:srgbClr>
                  </a:outerShdw>
                </a:effectLst>
                <a:latin typeface="Beresta" pitchFamily="2" charset="0"/>
              </a:rPr>
              <a:t>Процесс укладки плитки на </a:t>
            </a:r>
            <a:r>
              <a:rPr lang="ru-RU" b="1" dirty="0" err="1" smtClean="0">
                <a:solidFill>
                  <a:schemeClr val="accent2">
                    <a:lumMod val="75000"/>
                  </a:schemeClr>
                </a:solidFill>
                <a:effectLst>
                  <a:outerShdw blurRad="38100" dist="38100" dir="2700000" algn="tl">
                    <a:srgbClr val="000000">
                      <a:alpha val="43137"/>
                    </a:srgbClr>
                  </a:outerShdw>
                </a:effectLst>
                <a:latin typeface="Beresta" pitchFamily="2" charset="0"/>
              </a:rPr>
              <a:t>гипсокартон</a:t>
            </a:r>
            <a:r>
              <a:rPr lang="ru-RU" b="1" dirty="0" smtClean="0">
                <a:solidFill>
                  <a:schemeClr val="accent2">
                    <a:lumMod val="75000"/>
                  </a:schemeClr>
                </a:solidFill>
                <a:effectLst>
                  <a:outerShdw blurRad="38100" dist="38100" dir="2700000" algn="tl">
                    <a:srgbClr val="000000">
                      <a:alpha val="43137"/>
                    </a:srgbClr>
                  </a:outerShdw>
                </a:effectLst>
                <a:latin typeface="Beresta" pitchFamily="2" charset="0"/>
              </a:rPr>
              <a:t> способом «в перевязку»</a:t>
            </a:r>
          </a:p>
        </p:txBody>
      </p:sp>
      <p:sp>
        <p:nvSpPr>
          <p:cNvPr id="3" name="Содержимое 2"/>
          <p:cNvSpPr>
            <a:spLocks noGrp="1"/>
          </p:cNvSpPr>
          <p:nvPr>
            <p:ph idx="4294967295"/>
          </p:nvPr>
        </p:nvSpPr>
        <p:spPr>
          <a:xfrm>
            <a:off x="357158" y="2214554"/>
            <a:ext cx="8229600" cy="4214842"/>
          </a:xfrm>
        </p:spPr>
        <p:txBody>
          <a:bodyPr/>
          <a:lstStyle/>
          <a:p>
            <a:pPr marL="0" indent="542925" algn="just">
              <a:buNone/>
            </a:pPr>
            <a:r>
              <a:rPr lang="ru-RU" sz="2500" dirty="0" smtClean="0">
                <a:solidFill>
                  <a:schemeClr val="bg1">
                    <a:lumMod val="50000"/>
                  </a:schemeClr>
                </a:solidFill>
                <a:effectLst>
                  <a:outerShdw blurRad="38100" dist="38100" dir="2700000" algn="tl">
                    <a:srgbClr val="000000">
                      <a:alpha val="43137"/>
                    </a:srgbClr>
                  </a:outerShdw>
                </a:effectLst>
              </a:rPr>
              <a:t>В случае укладки плитки способом «в перевязку» каждая плитка верхнего ряда кладется так, чтобы ее середина оказалась точно над швом между плитками нижнего ряда. "В перевязку" плитку можно укладывать только горизонтальными рядами.</a:t>
            </a:r>
          </a:p>
        </p:txBody>
      </p:sp>
      <p:pic>
        <p:nvPicPr>
          <p:cNvPr id="4" name="Рисунок 3" descr="23"/>
          <p:cNvPicPr/>
          <p:nvPr/>
        </p:nvPicPr>
        <p:blipFill>
          <a:blip r:embed="rId2" cstate="print"/>
          <a:srcRect/>
          <a:stretch>
            <a:fillRect/>
          </a:stretch>
        </p:blipFill>
        <p:spPr bwMode="auto">
          <a:xfrm>
            <a:off x="285720" y="4500570"/>
            <a:ext cx="8280920" cy="1728192"/>
          </a:xfrm>
          <a:prstGeom prst="roundRect">
            <a:avLst>
              <a:gd name="adj" fmla="val 16667"/>
            </a:avLst>
          </a:prstGeom>
          <a:noFill/>
          <a:ln w="9525">
            <a:noFill/>
            <a:miter lim="800000"/>
            <a:headEnd/>
            <a:tailEnd/>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3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214282" y="1214422"/>
            <a:ext cx="4000500" cy="4929188"/>
          </a:xfrm>
        </p:spPr>
        <p:txBody>
          <a:bodyPr/>
          <a:lstStyle/>
          <a:p>
            <a:pPr algn="just" indent="542925" marL="0">
              <a:buNone/>
            </a:pPr>
            <a:r>
              <a:rPr dirty="0" i="1" kern="1200" lang="ru-RU" smtClean="0" sz="2500" u="sng">
                <a:solidFill>
                  <a:srgbClr val="FF0000"/>
                </a:solidFill>
                <a:effectLst>
                  <a:outerShdw algn="tl" blurRad="38100" dir="2700000" dist="38100">
                    <a:srgbClr val="000000">
                      <a:alpha val="43137"/>
                    </a:srgbClr>
                  </a:outerShdw>
                </a:effectLst>
              </a:rPr>
              <a:t>Совет.</a:t>
            </a:r>
            <a:r>
              <a:rPr dirty="0" i="1" kern="1200" lang="ru-RU" smtClean="0" sz="2500">
                <a:solidFill>
                  <a:srgbClr val="FF0000"/>
                </a:solidFill>
                <a:effectLst>
                  <a:outerShdw algn="tl" blurRad="38100" dir="2700000" dist="38100">
                    <a:srgbClr val="000000">
                      <a:alpha val="43137"/>
                    </a:srgbClr>
                  </a:outerShdw>
                </a:effectLst>
              </a:rPr>
              <a:t> Не стоит укладывать сразу больше четырех-пяти рядов. После монтажа плитки на каждом из небольших участков рекомендуется сделать часовой перерыв, необходимый для устранения напряжения, возникающего в основании</a:t>
            </a:r>
          </a:p>
        </p:txBody>
      </p:sp>
      <p:pic>
        <p:nvPicPr>
          <p:cNvPr descr="D:\Фото\я\Новая папка\DSC00207.JPG" id="2049" name="Picture 1"/>
          <p:cNvPicPr>
            <a:picLocks noChangeArrowheads="1" noChangeAspect="1"/>
          </p:cNvPicPr>
          <p:nvPr/>
        </p:nvPicPr>
        <p:blipFill>
          <a:blip cstate="print" r:embed="rId2"/>
          <a:srcRect b="39"/>
          <a:stretch>
            <a:fillRect/>
          </a:stretch>
        </p:blipFill>
        <p:spPr bwMode="auto">
          <a:xfrm>
            <a:off x="4572000" y="529041"/>
            <a:ext cx="4248472" cy="5348231"/>
          </a:xfrm>
          <a:prstGeom prst="roundRect">
            <a:avLst>
              <a:gd fmla="val 16667" name="adj"/>
            </a:avLst>
          </a:prstGeom>
          <a:ln>
            <a:noFill/>
          </a:ln>
          <a:effectLst>
            <a:outerShdw algn="tl" blurRad="76200" dir="7800000" dist="38100" rotWithShape="0">
              <a:srgbClr val="000000">
                <a:alpha val="40000"/>
              </a:srgbClr>
            </a:outerShdw>
          </a:effectLst>
          <a:scene3d>
            <a:camera prst="orthographicFront"/>
            <a:lightRig dir="t" rig="contrasting">
              <a:rot lat="0" lon="0" rev="4200000"/>
            </a:lightRig>
          </a:scene3d>
          <a:sp3d prstMaterial="plastic">
            <a:bevelT h="114300" prst="relaxedInset" w="381000"/>
            <a:contourClr>
              <a:srgbClr val="969696"/>
            </a:contourClr>
          </a:sp3d>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14366" y="1071546"/>
            <a:ext cx="8229600" cy="4157654"/>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eresta" pitchFamily="2" charset="0"/>
              </a:rPr>
              <a:t>Ознакомление с </a:t>
            </a:r>
            <a:r>
              <a:rPr lang="ru-RU" sz="80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eresta" pitchFamily="2" charset="0"/>
                <a:hlinkClick r:id="rId2" action="ppaction://hlinkfile"/>
              </a:rPr>
              <a:t>инструкционно-технологической</a:t>
            </a:r>
            <a:r>
              <a:rPr lang="ru-RU"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eresta" pitchFamily="2" charset="0"/>
                <a:hlinkClick r:id="rId2" action="ppaction://hlinkfile"/>
              </a:rPr>
              <a:t> картой</a:t>
            </a:r>
            <a:endParaRPr lang="ru-RU"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eresta" pitchFamily="2"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14366" y="1071546"/>
            <a:ext cx="8229600" cy="4071966"/>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7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eresta" pitchFamily="2" charset="0"/>
                <a:hlinkClick r:id="rId2" action="ppaction://hlinkpres?slideindex=1&amp;slidetitle="/>
              </a:rPr>
              <a:t>Сообщение правил техники безопасности при выполнении работ</a:t>
            </a:r>
            <a:endParaRPr lang="ru-RU" sz="7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eresta" pitchFamily="2"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idx="4294967295"/>
          </p:nvPr>
        </p:nvSpPr>
        <p:spPr>
          <a:xfrm>
            <a:off x="342928" y="1142992"/>
            <a:ext cx="8229600" cy="1143000"/>
          </a:xfrm>
        </p:spPr>
        <p:txBody>
          <a:bodyPr/>
          <a:lstStyle/>
          <a:p>
            <a:r>
              <a:rPr lang="ru-RU" sz="5400" b="1" dirty="0" smtClean="0">
                <a:solidFill>
                  <a:schemeClr val="accent1"/>
                </a:solidFill>
                <a:effectLst>
                  <a:outerShdw blurRad="38100" dist="38100" dir="2700000" algn="tl">
                    <a:srgbClr val="000000">
                      <a:alpha val="43137"/>
                    </a:srgbClr>
                  </a:outerShdw>
                </a:effectLst>
                <a:latin typeface="Beresta" pitchFamily="2" charset="0"/>
              </a:rPr>
              <a:t>Актуализация знаний</a:t>
            </a:r>
          </a:p>
        </p:txBody>
      </p:sp>
      <p:pic>
        <p:nvPicPr>
          <p:cNvPr id="3" name="Picture 2" descr="http://monia7422.blog.iwoman.pl/i/blog/users/1027/files/Image/znak-zap-2.JPG"/>
          <p:cNvPicPr>
            <a:picLocks noChangeAspect="1" noChangeArrowheads="1"/>
          </p:cNvPicPr>
          <p:nvPr/>
        </p:nvPicPr>
        <p:blipFill>
          <a:blip r:embed="rId2" cstate="print"/>
          <a:srcRect/>
          <a:stretch>
            <a:fillRect/>
          </a:stretch>
        </p:blipFill>
        <p:spPr bwMode="auto">
          <a:xfrm>
            <a:off x="2786050" y="2223198"/>
            <a:ext cx="2664296" cy="29917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14366" y="1071546"/>
            <a:ext cx="8229600" cy="4071966"/>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sz="7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Beresta" pitchFamily="2" charset="0"/>
              </a:rPr>
              <a:t>Закрепление новых знаний:</a:t>
            </a:r>
          </a:p>
        </p:txBody>
      </p:sp>
    </p:spTree>
  </p:cSld>
  <p:clrMapOvr>
    <a:masterClrMapping/>
  </p:clrMapOvr>
</p:sld>
</file>

<file path=ppt/slides/slide4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Заголовок 3"/>
          <p:cNvSpPr>
            <a:spLocks noGrp="1"/>
          </p:cNvSpPr>
          <p:nvPr>
            <p:ph idx="4294967295" type="title"/>
          </p:nvPr>
        </p:nvSpPr>
        <p:spPr>
          <a:xfrm>
            <a:off x="342928" y="714356"/>
            <a:ext cx="8229600" cy="1143000"/>
          </a:xfrm>
        </p:spPr>
        <p:txBody>
          <a:bodyPr/>
          <a:lstStyle/>
          <a:p>
            <a:r>
              <a:rPr b="1" cap="all" dirty="0" lang="ru-RU" smtClean="0" sz="280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2" typeface="Beresta"/>
              </a:rPr>
              <a:t>дайте правильный ответ:</a:t>
            </a:r>
          </a:p>
        </p:txBody>
      </p:sp>
      <p:sp>
        <p:nvSpPr>
          <p:cNvPr id="5" name="Содержимое 4"/>
          <p:cNvSpPr>
            <a:spLocks noGrp="1"/>
          </p:cNvSpPr>
          <p:nvPr>
            <p:ph idx="4294967295"/>
          </p:nvPr>
        </p:nvSpPr>
        <p:spPr>
          <a:xfrm>
            <a:off x="2571779" y="2571744"/>
            <a:ext cx="6143625" cy="3000368"/>
          </a:xfrm>
        </p:spPr>
        <p:txBody>
          <a:bodyPr/>
          <a:lstStyle/>
          <a:p>
            <a:pPr indent="0" marL="0">
              <a:buAutoNum type="arabicPeriod"/>
            </a:pPr>
            <a:r>
              <a:rPr b="1" dirty="0"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Назовите основные технические условия для укладки плитки</a:t>
            </a:r>
          </a:p>
        </p:txBody>
      </p:sp>
      <p:pic>
        <p:nvPicPr>
          <p:cNvPr descr="http://impulse.org.ua/wp-content/uploads/2013/04/vazhno-imet-istochniki-horoshego-nastroenija_1.jpg" id="7" name="Picture 2"/>
          <p:cNvPicPr>
            <a:picLocks noChangeArrowheads="1" noChangeAspect="1"/>
          </p:cNvPicPr>
          <p:nvPr/>
        </p:nvPicPr>
        <p:blipFill>
          <a:blip cstate="print" r:embed="rId2"/>
          <a:srcRect r="1"/>
          <a:stretch>
            <a:fillRect/>
          </a:stretch>
        </p:blipFill>
        <p:spPr bwMode="auto">
          <a:xfrm>
            <a:off x="428596" y="1714488"/>
            <a:ext cx="2143140" cy="3429024"/>
          </a:xfrm>
          <a:prstGeom prst="rect">
            <a:avLst/>
          </a:prstGeom>
          <a:ln>
            <a:noFill/>
          </a:ln>
          <a:effectLst>
            <a:softEdge rad="112500"/>
          </a:effectLst>
        </p:spPr>
      </p:pic>
    </p:spTree>
  </p:cSld>
  <p:clrMapOvr>
    <a:masterClrMapping/>
  </p:clrMapOvr>
</p:sld>
</file>

<file path=ppt/slides/slide4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Заголовок 3"/>
          <p:cNvSpPr>
            <a:spLocks noGrp="1"/>
          </p:cNvSpPr>
          <p:nvPr>
            <p:ph idx="4294967295" type="title"/>
          </p:nvPr>
        </p:nvSpPr>
        <p:spPr>
          <a:xfrm>
            <a:off x="342928" y="714356"/>
            <a:ext cx="8229600" cy="1143000"/>
          </a:xfrm>
        </p:spPr>
        <p:txBody>
          <a:bodyPr/>
          <a:lstStyle/>
          <a:p>
            <a:r>
              <a:rPr b="1" cap="all" dirty="0" lang="ru-RU" smtClean="0" sz="280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2" typeface="Beresta"/>
              </a:rPr>
              <a:t>правильный ответ:</a:t>
            </a:r>
          </a:p>
        </p:txBody>
      </p:sp>
      <p:sp>
        <p:nvSpPr>
          <p:cNvPr id="5" name="Содержимое 4"/>
          <p:cNvSpPr>
            <a:spLocks noGrp="1"/>
          </p:cNvSpPr>
          <p:nvPr>
            <p:ph idx="4294967295"/>
          </p:nvPr>
        </p:nvSpPr>
        <p:spPr>
          <a:xfrm>
            <a:off x="571515" y="2214582"/>
            <a:ext cx="5286369" cy="2928930"/>
          </a:xfrm>
        </p:spPr>
        <p:txBody>
          <a:bodyPr/>
          <a:lstStyle/>
          <a:p>
            <a:pPr indent="0" marL="0">
              <a:buNone/>
            </a:pPr>
            <a:r>
              <a:rPr b="1" dirty="0" lang="ru-RU" smtClean="0" sz="480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latin charset="0" pitchFamily="2" typeface="Beresta"/>
                <a:ea typeface="+mj-ea"/>
                <a:cs typeface="+mj-cs"/>
              </a:rPr>
              <a:t>Отсутствие перепадов и неровностей </a:t>
            </a:r>
          </a:p>
        </p:txBody>
      </p:sp>
      <p:pic>
        <p:nvPicPr>
          <p:cNvPr descr="http://www.fridanelhans.com/blogg/wp-content/uploads/2012/06/Question-Mark.jpg" id="6" name="Picture 2"/>
          <p:cNvPicPr>
            <a:picLocks noChangeArrowheads="1" noChangeAspect="1"/>
          </p:cNvPicPr>
          <p:nvPr/>
        </p:nvPicPr>
        <p:blipFill>
          <a:blip cstate="print" r:embed="rId2"/>
          <a:srcRect b="33" r="51"/>
          <a:stretch>
            <a:fillRect/>
          </a:stretch>
        </p:blipFill>
        <p:spPr bwMode="auto">
          <a:xfrm>
            <a:off x="5596520" y="1500174"/>
            <a:ext cx="2547380" cy="3786214"/>
          </a:xfrm>
          <a:prstGeom prst="rect">
            <a:avLst/>
          </a:prstGeom>
          <a:ln>
            <a:noFill/>
          </a:ln>
          <a:effectLst>
            <a:softEdge rad="112500"/>
          </a:effectLst>
        </p:spPr>
      </p:pic>
    </p:spTree>
  </p:cSld>
  <p:clrMapOvr>
    <a:masterClrMapping/>
  </p:clrMapOvr>
</p:sld>
</file>

<file path=ppt/slides/slide4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Заголовок 3"/>
          <p:cNvSpPr>
            <a:spLocks noGrp="1"/>
          </p:cNvSpPr>
          <p:nvPr>
            <p:ph idx="4294967295" type="title"/>
          </p:nvPr>
        </p:nvSpPr>
        <p:spPr>
          <a:xfrm>
            <a:off x="342928" y="714356"/>
            <a:ext cx="8229600" cy="1143000"/>
          </a:xfrm>
        </p:spPr>
        <p:txBody>
          <a:bodyPr/>
          <a:lstStyle/>
          <a:p>
            <a:r>
              <a:rPr b="1" cap="all" dirty="0" lang="ru-RU" smtClean="0" sz="280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2" typeface="Beresta"/>
              </a:rPr>
              <a:t>дайте правильный ответ:</a:t>
            </a:r>
          </a:p>
        </p:txBody>
      </p:sp>
      <p:sp>
        <p:nvSpPr>
          <p:cNvPr id="5" name="Содержимое 4"/>
          <p:cNvSpPr>
            <a:spLocks noGrp="1"/>
          </p:cNvSpPr>
          <p:nvPr>
            <p:ph idx="4294967295"/>
          </p:nvPr>
        </p:nvSpPr>
        <p:spPr>
          <a:xfrm>
            <a:off x="2571779" y="2571744"/>
            <a:ext cx="6143625" cy="3000368"/>
          </a:xfrm>
        </p:spPr>
        <p:txBody>
          <a:bodyPr/>
          <a:lstStyle/>
          <a:p>
            <a:pPr indent="0" marL="0">
              <a:buNone/>
            </a:pPr>
            <a:r>
              <a:rPr b="1" dirty="0"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2. </a:t>
            </a:r>
            <a:r>
              <a:rPr b="1" dirty="0" lang="ru-RU" smtClean="0" sz="3600">
                <a:solidFill>
                  <a:schemeClr val="accent1"/>
                </a:solidFill>
                <a:effectLst>
                  <a:outerShdw algn="tl" blurRad="38100" dir="2700000" dist="38100">
                    <a:srgbClr val="000000">
                      <a:alpha val="43137"/>
                    </a:srgbClr>
                  </a:outerShdw>
                </a:effectLst>
                <a:latin charset="0" pitchFamily="2" typeface="Beresta"/>
              </a:rPr>
              <a:t>Какой </a:t>
            </a:r>
            <a:r>
              <a:rPr b="1" dirty="0" err="1" lang="ru-RU" smtClean="0" sz="3600">
                <a:solidFill>
                  <a:schemeClr val="accent1"/>
                </a:solidFill>
                <a:effectLst>
                  <a:outerShdw algn="tl" blurRad="38100" dir="2700000" dist="38100">
                    <a:srgbClr val="000000">
                      <a:alpha val="43137"/>
                    </a:srgbClr>
                  </a:outerShdw>
                </a:effectLst>
                <a:latin charset="0" pitchFamily="2" typeface="Beresta"/>
              </a:rPr>
              <a:t>гипсокартон</a:t>
            </a:r>
            <a:r>
              <a:rPr b="1" dirty="0" lang="ru-RU" smtClean="0" sz="3600">
                <a:solidFill>
                  <a:schemeClr val="accent1"/>
                </a:solidFill>
                <a:effectLst>
                  <a:outerShdw algn="tl" blurRad="38100" dir="2700000" dist="38100">
                    <a:srgbClr val="000000">
                      <a:alpha val="43137"/>
                    </a:srgbClr>
                  </a:outerShdw>
                </a:effectLst>
                <a:latin charset="0" pitchFamily="2" typeface="Beresta"/>
              </a:rPr>
              <a:t> выбрать для проведения работ </a:t>
            </a:r>
            <a:r>
              <a:rPr b="1" dirty="0"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и почему?</a:t>
            </a:r>
          </a:p>
        </p:txBody>
      </p:sp>
      <p:pic>
        <p:nvPicPr>
          <p:cNvPr descr="http://impulse.org.ua/wp-content/uploads/2013/04/vazhno-imet-istochniki-horoshego-nastroenija_1.jpg" id="7" name="Picture 2"/>
          <p:cNvPicPr>
            <a:picLocks noChangeArrowheads="1" noChangeAspect="1"/>
          </p:cNvPicPr>
          <p:nvPr/>
        </p:nvPicPr>
        <p:blipFill>
          <a:blip cstate="print" r:embed="rId2"/>
          <a:srcRect r="1"/>
          <a:stretch>
            <a:fillRect/>
          </a:stretch>
        </p:blipFill>
        <p:spPr bwMode="auto">
          <a:xfrm>
            <a:off x="428596" y="1714488"/>
            <a:ext cx="2143140" cy="3429024"/>
          </a:xfrm>
          <a:prstGeom prst="rect">
            <a:avLst/>
          </a:prstGeom>
          <a:ln>
            <a:noFill/>
          </a:ln>
          <a:effectLst>
            <a:softEdge rad="112500"/>
          </a:effectLst>
        </p:spPr>
      </p:pic>
    </p:spTree>
  </p:cSld>
  <p:clrMapOvr>
    <a:masterClrMapping/>
  </p:clrMapOvr>
</p:sld>
</file>

<file path=ppt/slides/slide4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Заголовок 3"/>
          <p:cNvSpPr>
            <a:spLocks noGrp="1"/>
          </p:cNvSpPr>
          <p:nvPr>
            <p:ph idx="4294967295" type="title"/>
          </p:nvPr>
        </p:nvSpPr>
        <p:spPr>
          <a:xfrm>
            <a:off x="342928" y="714356"/>
            <a:ext cx="8229600" cy="1143000"/>
          </a:xfrm>
        </p:spPr>
        <p:txBody>
          <a:bodyPr/>
          <a:lstStyle/>
          <a:p>
            <a:r>
              <a:rPr b="1" cap="all" dirty="0" lang="ru-RU" smtClean="0" sz="280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2" typeface="Beresta"/>
              </a:rPr>
              <a:t>правильный ответ:</a:t>
            </a:r>
          </a:p>
        </p:txBody>
      </p:sp>
      <p:sp>
        <p:nvSpPr>
          <p:cNvPr id="5" name="Содержимое 4"/>
          <p:cNvSpPr>
            <a:spLocks noGrp="1"/>
          </p:cNvSpPr>
          <p:nvPr>
            <p:ph idx="4294967295"/>
          </p:nvPr>
        </p:nvSpPr>
        <p:spPr>
          <a:xfrm>
            <a:off x="714348" y="1428736"/>
            <a:ext cx="5143493" cy="4071966"/>
          </a:xfrm>
        </p:spPr>
        <p:txBody>
          <a:bodyPr/>
          <a:lstStyle/>
          <a:p>
            <a:pPr indent="0" marL="0">
              <a:buNone/>
            </a:pPr>
            <a:r>
              <a:rPr b="1" dirty="0" lang="ru-RU" smtClean="0" sz="360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latin charset="0" pitchFamily="2" typeface="Beresta"/>
                <a:ea typeface="+mj-ea"/>
                <a:cs typeface="+mj-cs"/>
              </a:rPr>
              <a:t>Влагостойкие листы с номенклатурой ГВЛВ, т.к. обычно керамической плиткой облицовывают помещения с повышенной влажностью</a:t>
            </a:r>
          </a:p>
        </p:txBody>
      </p:sp>
      <p:pic>
        <p:nvPicPr>
          <p:cNvPr descr="http://www.fridanelhans.com/blogg/wp-content/uploads/2012/06/Question-Mark.jpg" id="6" name="Picture 2"/>
          <p:cNvPicPr>
            <a:picLocks noChangeArrowheads="1" noChangeAspect="1"/>
          </p:cNvPicPr>
          <p:nvPr/>
        </p:nvPicPr>
        <p:blipFill>
          <a:blip cstate="print" r:embed="rId2"/>
          <a:srcRect b="33" r="51"/>
          <a:stretch>
            <a:fillRect/>
          </a:stretch>
        </p:blipFill>
        <p:spPr bwMode="auto">
          <a:xfrm>
            <a:off x="5596520" y="1500174"/>
            <a:ext cx="2547380" cy="3786214"/>
          </a:xfrm>
          <a:prstGeom prst="rect">
            <a:avLst/>
          </a:prstGeom>
          <a:ln>
            <a:noFill/>
          </a:ln>
          <a:effectLst>
            <a:softEdge rad="112500"/>
          </a:effectLst>
        </p:spPr>
      </p:pic>
    </p:spTree>
  </p:cSld>
  <p:clrMapOvr>
    <a:masterClrMapping/>
  </p:clrMapOvr>
</p:sld>
</file>

<file path=ppt/slides/slide4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Заголовок 3"/>
          <p:cNvSpPr>
            <a:spLocks noGrp="1"/>
          </p:cNvSpPr>
          <p:nvPr>
            <p:ph idx="4294967295" type="title"/>
          </p:nvPr>
        </p:nvSpPr>
        <p:spPr>
          <a:xfrm>
            <a:off x="342928" y="714356"/>
            <a:ext cx="8229600" cy="1143000"/>
          </a:xfrm>
        </p:spPr>
        <p:txBody>
          <a:bodyPr/>
          <a:lstStyle/>
          <a:p>
            <a:r>
              <a:rPr b="1" cap="all" dirty="0" lang="ru-RU" smtClean="0" sz="280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2" typeface="Beresta"/>
              </a:rPr>
              <a:t>дайте правильный ответ:</a:t>
            </a:r>
          </a:p>
        </p:txBody>
      </p:sp>
      <p:sp>
        <p:nvSpPr>
          <p:cNvPr id="5" name="Содержимое 4"/>
          <p:cNvSpPr>
            <a:spLocks noGrp="1"/>
          </p:cNvSpPr>
          <p:nvPr>
            <p:ph idx="4294967295"/>
          </p:nvPr>
        </p:nvSpPr>
        <p:spPr>
          <a:xfrm>
            <a:off x="2571779" y="2571744"/>
            <a:ext cx="6143625" cy="3000368"/>
          </a:xfrm>
        </p:spPr>
        <p:txBody>
          <a:bodyPr/>
          <a:lstStyle/>
          <a:p>
            <a:pPr indent="0" marL="0">
              <a:buNone/>
            </a:pPr>
            <a:r>
              <a:rPr b="1" dirty="0"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3. Что может произойти с </a:t>
            </a:r>
            <a:r>
              <a:rPr b="1" dirty="0" err="1"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гипсокартоном</a:t>
            </a:r>
            <a:r>
              <a:rPr b="1" dirty="0"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 без гидрофобной пропитки?</a:t>
            </a:r>
          </a:p>
        </p:txBody>
      </p:sp>
      <p:pic>
        <p:nvPicPr>
          <p:cNvPr descr="http://impulse.org.ua/wp-content/uploads/2013/04/vazhno-imet-istochniki-horoshego-nastroenija_1.jpg" id="7" name="Picture 2"/>
          <p:cNvPicPr>
            <a:picLocks noChangeArrowheads="1" noChangeAspect="1"/>
          </p:cNvPicPr>
          <p:nvPr/>
        </p:nvPicPr>
        <p:blipFill>
          <a:blip cstate="print" r:embed="rId2"/>
          <a:srcRect r="1"/>
          <a:stretch>
            <a:fillRect/>
          </a:stretch>
        </p:blipFill>
        <p:spPr bwMode="auto">
          <a:xfrm>
            <a:off x="428596" y="1714488"/>
            <a:ext cx="2143140" cy="3429024"/>
          </a:xfrm>
          <a:prstGeom prst="rect">
            <a:avLst/>
          </a:prstGeom>
          <a:ln>
            <a:noFill/>
          </a:ln>
          <a:effectLst>
            <a:softEdge rad="112500"/>
          </a:effectLst>
        </p:spPr>
      </p:pic>
    </p:spTree>
  </p:cSld>
  <p:clrMapOvr>
    <a:masterClrMapping/>
  </p:clrMapOvr>
</p:sld>
</file>

<file path=ppt/slides/slide4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Заголовок 3"/>
          <p:cNvSpPr>
            <a:spLocks noGrp="1"/>
          </p:cNvSpPr>
          <p:nvPr>
            <p:ph idx="4294967295" type="title"/>
          </p:nvPr>
        </p:nvSpPr>
        <p:spPr>
          <a:xfrm>
            <a:off x="342928" y="714356"/>
            <a:ext cx="8229600" cy="1143000"/>
          </a:xfrm>
        </p:spPr>
        <p:txBody>
          <a:bodyPr/>
          <a:lstStyle/>
          <a:p>
            <a:r>
              <a:rPr b="1" cap="all" dirty="0" lang="ru-RU" smtClean="0" sz="280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2" typeface="Beresta"/>
              </a:rPr>
              <a:t>правильный ответ:</a:t>
            </a:r>
          </a:p>
        </p:txBody>
      </p:sp>
      <p:sp>
        <p:nvSpPr>
          <p:cNvPr id="5" name="Содержимое 4"/>
          <p:cNvSpPr>
            <a:spLocks noGrp="1"/>
          </p:cNvSpPr>
          <p:nvPr>
            <p:ph idx="4294967295"/>
          </p:nvPr>
        </p:nvSpPr>
        <p:spPr>
          <a:xfrm>
            <a:off x="714349" y="2071678"/>
            <a:ext cx="4857784" cy="3429024"/>
          </a:xfrm>
        </p:spPr>
        <p:txBody>
          <a:bodyPr/>
          <a:lstStyle/>
          <a:p>
            <a:pPr indent="0" marL="0">
              <a:buNone/>
            </a:pPr>
            <a:r>
              <a:rPr b="1" dirty="0" err="1" lang="ru-RU" smtClean="0" sz="400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latin charset="0" pitchFamily="2" typeface="Beresta"/>
                <a:ea typeface="+mj-ea"/>
                <a:cs typeface="+mj-cs"/>
              </a:rPr>
              <a:t>Гипсокартон</a:t>
            </a:r>
            <a:r>
              <a:rPr b="1" dirty="0" lang="ru-RU" smtClean="0" sz="400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latin charset="0" pitchFamily="2" typeface="Beresta"/>
                <a:ea typeface="+mj-ea"/>
                <a:cs typeface="+mj-cs"/>
              </a:rPr>
              <a:t> может покоробиться в процессе высыхания клеевой смеси</a:t>
            </a:r>
          </a:p>
        </p:txBody>
      </p:sp>
      <p:pic>
        <p:nvPicPr>
          <p:cNvPr descr="http://www.fridanelhans.com/blogg/wp-content/uploads/2012/06/Question-Mark.jpg" id="6" name="Picture 2"/>
          <p:cNvPicPr>
            <a:picLocks noChangeArrowheads="1" noChangeAspect="1"/>
          </p:cNvPicPr>
          <p:nvPr/>
        </p:nvPicPr>
        <p:blipFill>
          <a:blip cstate="print" r:embed="rId2"/>
          <a:srcRect b="33" r="51"/>
          <a:stretch>
            <a:fillRect/>
          </a:stretch>
        </p:blipFill>
        <p:spPr bwMode="auto">
          <a:xfrm>
            <a:off x="5596520" y="1500174"/>
            <a:ext cx="2547380" cy="3786214"/>
          </a:xfrm>
          <a:prstGeom prst="rect">
            <a:avLst/>
          </a:prstGeom>
          <a:ln>
            <a:noFill/>
          </a:ln>
          <a:effectLst>
            <a:softEdge rad="112500"/>
          </a:effectLst>
        </p:spPr>
      </p:pic>
    </p:spTree>
  </p:cSld>
  <p:clrMapOvr>
    <a:masterClrMapping/>
  </p:clrMapOvr>
</p:sld>
</file>

<file path=ppt/slides/slide4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Заголовок 3"/>
          <p:cNvSpPr>
            <a:spLocks noGrp="1"/>
          </p:cNvSpPr>
          <p:nvPr>
            <p:ph idx="4294967295" type="title"/>
          </p:nvPr>
        </p:nvSpPr>
        <p:spPr>
          <a:xfrm>
            <a:off x="342928" y="714356"/>
            <a:ext cx="8229600" cy="1143000"/>
          </a:xfrm>
        </p:spPr>
        <p:txBody>
          <a:bodyPr/>
          <a:lstStyle/>
          <a:p>
            <a:r>
              <a:rPr b="1" cap="all" dirty="0" lang="ru-RU" smtClean="0" sz="280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2" typeface="Beresta"/>
              </a:rPr>
              <a:t>дайте правильный ответ:</a:t>
            </a:r>
          </a:p>
        </p:txBody>
      </p:sp>
      <p:sp>
        <p:nvSpPr>
          <p:cNvPr id="5" name="Содержимое 4"/>
          <p:cNvSpPr>
            <a:spLocks noGrp="1"/>
          </p:cNvSpPr>
          <p:nvPr>
            <p:ph idx="4294967295"/>
          </p:nvPr>
        </p:nvSpPr>
        <p:spPr>
          <a:xfrm>
            <a:off x="2571779" y="2571744"/>
            <a:ext cx="6143625" cy="3000368"/>
          </a:xfrm>
        </p:spPr>
        <p:txBody>
          <a:bodyPr/>
          <a:lstStyle/>
          <a:p>
            <a:pPr indent="0" marL="0">
              <a:buNone/>
            </a:pPr>
            <a:r>
              <a:rPr b="1" dirty="0"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4. Назовите необходимые операции по подготовке </a:t>
            </a:r>
            <a:r>
              <a:rPr b="1" dirty="0" err="1"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гипсокартона</a:t>
            </a:r>
            <a:r>
              <a:rPr b="1" dirty="0"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 перед укладкой плитки?</a:t>
            </a:r>
          </a:p>
        </p:txBody>
      </p:sp>
      <p:pic>
        <p:nvPicPr>
          <p:cNvPr descr="http://impulse.org.ua/wp-content/uploads/2013/04/vazhno-imet-istochniki-horoshego-nastroenija_1.jpg" id="7" name="Picture 2"/>
          <p:cNvPicPr>
            <a:picLocks noChangeArrowheads="1" noChangeAspect="1"/>
          </p:cNvPicPr>
          <p:nvPr/>
        </p:nvPicPr>
        <p:blipFill>
          <a:blip cstate="print" r:embed="rId2"/>
          <a:srcRect r="1"/>
          <a:stretch>
            <a:fillRect/>
          </a:stretch>
        </p:blipFill>
        <p:spPr bwMode="auto">
          <a:xfrm>
            <a:off x="428596" y="1714488"/>
            <a:ext cx="2143140" cy="3429024"/>
          </a:xfrm>
          <a:prstGeom prst="rect">
            <a:avLst/>
          </a:prstGeom>
          <a:ln>
            <a:noFill/>
          </a:ln>
          <a:effectLst>
            <a:softEdge rad="112500"/>
          </a:effectLst>
        </p:spPr>
      </p:pic>
    </p:spTree>
  </p:cSld>
  <p:clrMapOvr>
    <a:masterClrMapping/>
  </p:clrMapOvr>
</p:sld>
</file>

<file path=ppt/slides/slide4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Заголовок 3"/>
          <p:cNvSpPr>
            <a:spLocks noGrp="1"/>
          </p:cNvSpPr>
          <p:nvPr>
            <p:ph idx="4294967295" type="title"/>
          </p:nvPr>
        </p:nvSpPr>
        <p:spPr>
          <a:xfrm>
            <a:off x="342928" y="714356"/>
            <a:ext cx="8229600" cy="1143000"/>
          </a:xfrm>
        </p:spPr>
        <p:txBody>
          <a:bodyPr/>
          <a:lstStyle/>
          <a:p>
            <a:r>
              <a:rPr b="1" cap="all" dirty="0" lang="ru-RU" smtClean="0" sz="280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2" typeface="Beresta"/>
              </a:rPr>
              <a:t>правильный ответ:</a:t>
            </a:r>
          </a:p>
        </p:txBody>
      </p:sp>
      <p:sp>
        <p:nvSpPr>
          <p:cNvPr id="5" name="Содержимое 4"/>
          <p:cNvSpPr>
            <a:spLocks noGrp="1"/>
          </p:cNvSpPr>
          <p:nvPr>
            <p:ph idx="4294967295"/>
          </p:nvPr>
        </p:nvSpPr>
        <p:spPr>
          <a:xfrm>
            <a:off x="785785" y="1928802"/>
            <a:ext cx="5000661" cy="3857652"/>
          </a:xfrm>
        </p:spPr>
        <p:txBody>
          <a:bodyPr/>
          <a:lstStyle/>
          <a:p>
            <a:pPr indent="0" marL="0">
              <a:buNone/>
            </a:pPr>
            <a:r>
              <a:rPr b="1" dirty="0" lang="ru-RU"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latin charset="0" pitchFamily="2" typeface="Beresta"/>
                <a:ea typeface="+mj-ea"/>
                <a:cs typeface="+mj-cs"/>
              </a:rPr>
              <a:t>Необходимо заделать швы между ГКЛ, устранить все дефекты на поверхности и отверстия в местах креплений листов к каркасу клеевой смеси</a:t>
            </a:r>
          </a:p>
        </p:txBody>
      </p:sp>
      <p:pic>
        <p:nvPicPr>
          <p:cNvPr descr="http://www.fridanelhans.com/blogg/wp-content/uploads/2012/06/Question-Mark.jpg" id="6" name="Picture 2"/>
          <p:cNvPicPr>
            <a:picLocks noChangeArrowheads="1" noChangeAspect="1"/>
          </p:cNvPicPr>
          <p:nvPr/>
        </p:nvPicPr>
        <p:blipFill>
          <a:blip cstate="print" r:embed="rId2"/>
          <a:srcRect b="33" r="51"/>
          <a:stretch>
            <a:fillRect/>
          </a:stretch>
        </p:blipFill>
        <p:spPr bwMode="auto">
          <a:xfrm>
            <a:off x="5596520" y="1500174"/>
            <a:ext cx="2547380" cy="3786214"/>
          </a:xfrm>
          <a:prstGeom prst="rect">
            <a:avLst/>
          </a:prstGeom>
          <a:ln>
            <a:noFill/>
          </a:ln>
          <a:effectLst>
            <a:softEdge rad="112500"/>
          </a:effectLst>
        </p:spPr>
      </p:pic>
    </p:spTree>
  </p:cSld>
  <p:clrMapOvr>
    <a:masterClrMapping/>
  </p:clrMapOvr>
</p:sld>
</file>

<file path=ppt/slides/slide4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Заголовок 3"/>
          <p:cNvSpPr>
            <a:spLocks noGrp="1"/>
          </p:cNvSpPr>
          <p:nvPr>
            <p:ph idx="4294967295" type="title"/>
          </p:nvPr>
        </p:nvSpPr>
        <p:spPr>
          <a:xfrm>
            <a:off x="342928" y="714356"/>
            <a:ext cx="8229600" cy="1143000"/>
          </a:xfrm>
        </p:spPr>
        <p:txBody>
          <a:bodyPr/>
          <a:lstStyle/>
          <a:p>
            <a:r>
              <a:rPr b="1" cap="all" dirty="0" lang="ru-RU" smtClean="0" sz="280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2" typeface="Beresta"/>
              </a:rPr>
              <a:t>дайте правильный ответ:</a:t>
            </a:r>
          </a:p>
        </p:txBody>
      </p:sp>
      <p:sp>
        <p:nvSpPr>
          <p:cNvPr id="5" name="Содержимое 4"/>
          <p:cNvSpPr>
            <a:spLocks noGrp="1"/>
          </p:cNvSpPr>
          <p:nvPr>
            <p:ph idx="4294967295"/>
          </p:nvPr>
        </p:nvSpPr>
        <p:spPr>
          <a:xfrm>
            <a:off x="2571779" y="2571744"/>
            <a:ext cx="6143625" cy="3000368"/>
          </a:xfrm>
        </p:spPr>
        <p:txBody>
          <a:bodyPr/>
          <a:lstStyle/>
          <a:p>
            <a:pPr indent="0" marL="0">
              <a:buNone/>
            </a:pPr>
            <a:r>
              <a:rPr b="1" dirty="0"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5. Назовите необходимые инструменты и </a:t>
            </a:r>
            <a:r>
              <a:rPr b="1" dirty="0" err="1"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матералы</a:t>
            </a:r>
            <a:r>
              <a:rPr b="1" dirty="0"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 для подготовки </a:t>
            </a:r>
            <a:r>
              <a:rPr b="1" dirty="0" err="1"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гипсокартона</a:t>
            </a:r>
            <a:r>
              <a:rPr b="1" dirty="0"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a:t>
            </a:r>
          </a:p>
        </p:txBody>
      </p:sp>
      <p:pic>
        <p:nvPicPr>
          <p:cNvPr descr="http://impulse.org.ua/wp-content/uploads/2013/04/vazhno-imet-istochniki-horoshego-nastroenija_1.jpg" id="7" name="Picture 2"/>
          <p:cNvPicPr>
            <a:picLocks noChangeArrowheads="1" noChangeAspect="1"/>
          </p:cNvPicPr>
          <p:nvPr/>
        </p:nvPicPr>
        <p:blipFill>
          <a:blip cstate="print" r:embed="rId2"/>
          <a:srcRect r="1"/>
          <a:stretch>
            <a:fillRect/>
          </a:stretch>
        </p:blipFill>
        <p:spPr bwMode="auto">
          <a:xfrm>
            <a:off x="428596" y="1714488"/>
            <a:ext cx="2143140" cy="3429024"/>
          </a:xfrm>
          <a:prstGeom prst="rect">
            <a:avLst/>
          </a:prstGeom>
          <a:ln>
            <a:noFill/>
          </a:ln>
          <a:effectLst>
            <a:softEdge rad="11250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idx="4294967295"/>
          </p:nvPr>
        </p:nvSpPr>
        <p:spPr>
          <a:xfrm>
            <a:off x="342928" y="785794"/>
            <a:ext cx="8229600" cy="1143000"/>
          </a:xfrm>
        </p:spPr>
        <p:txBody>
          <a:bodyPr/>
          <a:lstStyle/>
          <a:p>
            <a:r>
              <a:rPr lang="ru-RU"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resta" pitchFamily="2" charset="0"/>
              </a:rPr>
              <a:t>Выбрать правильный ответ:</a:t>
            </a:r>
          </a:p>
        </p:txBody>
      </p:sp>
      <p:sp>
        <p:nvSpPr>
          <p:cNvPr id="5" name="Содержимое 4"/>
          <p:cNvSpPr>
            <a:spLocks noGrp="1"/>
          </p:cNvSpPr>
          <p:nvPr>
            <p:ph idx="4294967295"/>
          </p:nvPr>
        </p:nvSpPr>
        <p:spPr>
          <a:xfrm>
            <a:off x="428639" y="1928813"/>
            <a:ext cx="6143625" cy="4000500"/>
          </a:xfrm>
        </p:spPr>
        <p:txBody>
          <a:bodyPr/>
          <a:lstStyle/>
          <a:p>
            <a:pPr marL="742950" indent="-742950" algn="l">
              <a:buAutoNum type="arabicPeriod"/>
            </a:pPr>
            <a:r>
              <a:rPr lang="ru-RU" sz="3600" b="1" dirty="0" smtClean="0">
                <a:solidFill>
                  <a:schemeClr val="accent1"/>
                </a:solidFill>
                <a:effectLst>
                  <a:outerShdw blurRad="38100" dist="38100" dir="2700000" algn="tl">
                    <a:srgbClr val="000000">
                      <a:alpha val="43137"/>
                    </a:srgbClr>
                  </a:outerShdw>
                </a:effectLst>
                <a:latin typeface="Beresta" pitchFamily="2" charset="0"/>
                <a:ea typeface="+mj-ea"/>
                <a:cs typeface="+mj-cs"/>
              </a:rPr>
              <a:t>Из какого материала состоит керамическая плитка?</a:t>
            </a:r>
          </a:p>
          <a:p>
            <a:pPr marL="457200" indent="-457200" algn="r">
              <a:buNone/>
            </a:pPr>
            <a:endPar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endParaRPr>
          </a:p>
          <a:p>
            <a:pPr marL="457200" indent="-457200"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А. из камня</a:t>
            </a:r>
          </a:p>
          <a:p>
            <a:pPr marL="0" indent="0"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Б. из глины</a:t>
            </a:r>
          </a:p>
          <a:p>
            <a:pPr marL="0" indent="0"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В. из цемента</a:t>
            </a:r>
            <a:endPar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endParaRPr>
          </a:p>
          <a:p>
            <a:pPr marL="0" indent="0"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Г. из асбестоцемента</a:t>
            </a:r>
            <a:endParaRPr lang="ru-RU" dirty="0"/>
          </a:p>
        </p:txBody>
      </p:sp>
      <p:pic>
        <p:nvPicPr>
          <p:cNvPr id="6" name="Picture 2" descr="http://monia7422.blog.iwoman.pl/i/blog/users/1027/files/Image/znak-zap-2.JPG"/>
          <p:cNvPicPr>
            <a:picLocks noChangeAspect="1" noChangeArrowheads="1"/>
          </p:cNvPicPr>
          <p:nvPr/>
        </p:nvPicPr>
        <p:blipFill>
          <a:blip r:embed="rId2" cstate="print"/>
          <a:srcRect/>
          <a:stretch>
            <a:fillRect/>
          </a:stretch>
        </p:blipFill>
        <p:spPr bwMode="auto">
          <a:xfrm>
            <a:off x="6544542" y="1928802"/>
            <a:ext cx="2099424" cy="2357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5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Заголовок 3"/>
          <p:cNvSpPr>
            <a:spLocks noGrp="1"/>
          </p:cNvSpPr>
          <p:nvPr>
            <p:ph idx="4294967295" type="title"/>
          </p:nvPr>
        </p:nvSpPr>
        <p:spPr>
          <a:xfrm>
            <a:off x="342928" y="714356"/>
            <a:ext cx="8229600" cy="1143000"/>
          </a:xfrm>
        </p:spPr>
        <p:txBody>
          <a:bodyPr/>
          <a:lstStyle/>
          <a:p>
            <a:r>
              <a:rPr b="1" cap="all" dirty="0" lang="ru-RU" smtClean="0" sz="280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2" typeface="Beresta"/>
              </a:rPr>
              <a:t>правильный ответ:</a:t>
            </a:r>
          </a:p>
        </p:txBody>
      </p:sp>
      <p:sp>
        <p:nvSpPr>
          <p:cNvPr id="5" name="Содержимое 4"/>
          <p:cNvSpPr>
            <a:spLocks noGrp="1"/>
          </p:cNvSpPr>
          <p:nvPr>
            <p:ph idx="4294967295"/>
          </p:nvPr>
        </p:nvSpPr>
        <p:spPr>
          <a:xfrm>
            <a:off x="785785" y="1928802"/>
            <a:ext cx="5000661" cy="3857652"/>
          </a:xfrm>
        </p:spPr>
        <p:txBody>
          <a:bodyPr/>
          <a:lstStyle/>
          <a:p>
            <a:pPr indent="0" marL="0">
              <a:buNone/>
            </a:pPr>
            <a:r>
              <a:rPr b="1" dirty="0" lang="ru-RU" smtClean="0" sz="400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latin charset="0" pitchFamily="2" typeface="Beresta"/>
                <a:ea typeface="+mj-ea"/>
                <a:cs typeface="+mj-cs"/>
              </a:rPr>
              <a:t>Шпаклевка, два шпателя разной ширины, грунтовка, </a:t>
            </a:r>
            <a:r>
              <a:rPr b="1" dirty="0" err="1" lang="ru-RU" smtClean="0" sz="400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latin charset="0" pitchFamily="2" typeface="Beresta"/>
                <a:ea typeface="+mj-ea"/>
                <a:cs typeface="+mj-cs"/>
              </a:rPr>
              <a:t>армосетка</a:t>
            </a:r>
            <a:r>
              <a:rPr b="1" dirty="0" lang="ru-RU" smtClean="0" sz="400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latin charset="0" pitchFamily="2" typeface="Beresta"/>
                <a:ea typeface="+mj-ea"/>
                <a:cs typeface="+mj-cs"/>
              </a:rPr>
              <a:t>, мелкозернистая шкурка</a:t>
            </a:r>
          </a:p>
        </p:txBody>
      </p:sp>
      <p:pic>
        <p:nvPicPr>
          <p:cNvPr descr="http://www.fridanelhans.com/blogg/wp-content/uploads/2012/06/Question-Mark.jpg" id="6" name="Picture 2"/>
          <p:cNvPicPr>
            <a:picLocks noChangeArrowheads="1" noChangeAspect="1"/>
          </p:cNvPicPr>
          <p:nvPr/>
        </p:nvPicPr>
        <p:blipFill>
          <a:blip cstate="print" r:embed="rId2"/>
          <a:srcRect b="33" r="51"/>
          <a:stretch>
            <a:fillRect/>
          </a:stretch>
        </p:blipFill>
        <p:spPr bwMode="auto">
          <a:xfrm>
            <a:off x="5596520" y="1500174"/>
            <a:ext cx="2547380" cy="3786214"/>
          </a:xfrm>
          <a:prstGeom prst="rect">
            <a:avLst/>
          </a:prstGeom>
          <a:ln>
            <a:noFill/>
          </a:ln>
          <a:effectLst>
            <a:softEdge rad="112500"/>
          </a:effectLst>
        </p:spPr>
      </p:pic>
    </p:spTree>
  </p:cSld>
  <p:clrMapOvr>
    <a:masterClrMapping/>
  </p:clrMapOvr>
</p:sld>
</file>

<file path=ppt/slides/slide5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Заголовок 3"/>
          <p:cNvSpPr>
            <a:spLocks noGrp="1"/>
          </p:cNvSpPr>
          <p:nvPr>
            <p:ph idx="4294967295" type="title"/>
          </p:nvPr>
        </p:nvSpPr>
        <p:spPr>
          <a:xfrm>
            <a:off x="342928" y="714356"/>
            <a:ext cx="8229600" cy="1143000"/>
          </a:xfrm>
        </p:spPr>
        <p:txBody>
          <a:bodyPr/>
          <a:lstStyle/>
          <a:p>
            <a:r>
              <a:rPr b="1" cap="all" dirty="0" lang="ru-RU" smtClean="0" sz="280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2" typeface="Beresta"/>
              </a:rPr>
              <a:t>дайте правильный ответ:</a:t>
            </a:r>
          </a:p>
        </p:txBody>
      </p:sp>
      <p:sp>
        <p:nvSpPr>
          <p:cNvPr id="5" name="Содержимое 4"/>
          <p:cNvSpPr>
            <a:spLocks noGrp="1"/>
          </p:cNvSpPr>
          <p:nvPr>
            <p:ph idx="4294967295"/>
          </p:nvPr>
        </p:nvSpPr>
        <p:spPr>
          <a:xfrm>
            <a:off x="2571779" y="2571744"/>
            <a:ext cx="6143625" cy="3000368"/>
          </a:xfrm>
        </p:spPr>
        <p:txBody>
          <a:bodyPr/>
          <a:lstStyle/>
          <a:p>
            <a:pPr indent="0" marL="0">
              <a:buNone/>
            </a:pPr>
            <a:r>
              <a:rPr b="1" dirty="0"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6. Назовите необходимые инструменты и </a:t>
            </a:r>
            <a:r>
              <a:rPr b="1" dirty="0" err="1"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матералы</a:t>
            </a:r>
            <a:r>
              <a:rPr b="1" dirty="0"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 для укладки плитки по </a:t>
            </a:r>
            <a:r>
              <a:rPr b="1" dirty="0" err="1"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гипсокартону</a:t>
            </a:r>
            <a:r>
              <a:rPr b="1" dirty="0"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a:t>
            </a:r>
          </a:p>
        </p:txBody>
      </p:sp>
      <p:pic>
        <p:nvPicPr>
          <p:cNvPr descr="http://impulse.org.ua/wp-content/uploads/2013/04/vazhno-imet-istochniki-horoshego-nastroenija_1.jpg" id="7" name="Picture 2"/>
          <p:cNvPicPr>
            <a:picLocks noChangeArrowheads="1" noChangeAspect="1"/>
          </p:cNvPicPr>
          <p:nvPr/>
        </p:nvPicPr>
        <p:blipFill>
          <a:blip cstate="print" r:embed="rId2"/>
          <a:srcRect r="1"/>
          <a:stretch>
            <a:fillRect/>
          </a:stretch>
        </p:blipFill>
        <p:spPr bwMode="auto">
          <a:xfrm>
            <a:off x="428596" y="1714488"/>
            <a:ext cx="2143140" cy="3429024"/>
          </a:xfrm>
          <a:prstGeom prst="rect">
            <a:avLst/>
          </a:prstGeom>
          <a:ln>
            <a:noFill/>
          </a:ln>
          <a:effectLst>
            <a:softEdge rad="112500"/>
          </a:effectLst>
        </p:spPr>
      </p:pic>
    </p:spTree>
  </p:cSld>
  <p:clrMapOvr>
    <a:masterClrMapping/>
  </p:clrMapOvr>
</p:sld>
</file>

<file path=ppt/slides/slide5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Заголовок 3"/>
          <p:cNvSpPr>
            <a:spLocks noGrp="1"/>
          </p:cNvSpPr>
          <p:nvPr>
            <p:ph idx="4294967295" type="title"/>
          </p:nvPr>
        </p:nvSpPr>
        <p:spPr>
          <a:xfrm>
            <a:off x="342928" y="714356"/>
            <a:ext cx="8229600" cy="1143000"/>
          </a:xfrm>
        </p:spPr>
        <p:txBody>
          <a:bodyPr/>
          <a:lstStyle/>
          <a:p>
            <a:r>
              <a:rPr b="1" cap="all" dirty="0" lang="ru-RU" smtClean="0" sz="280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2" typeface="Beresta"/>
              </a:rPr>
              <a:t>правильный ответ:</a:t>
            </a:r>
          </a:p>
        </p:txBody>
      </p:sp>
      <p:sp>
        <p:nvSpPr>
          <p:cNvPr id="5" name="Содержимое 4"/>
          <p:cNvSpPr>
            <a:spLocks noGrp="1"/>
          </p:cNvSpPr>
          <p:nvPr>
            <p:ph idx="4294967295"/>
          </p:nvPr>
        </p:nvSpPr>
        <p:spPr>
          <a:xfrm>
            <a:off x="857223" y="1428736"/>
            <a:ext cx="5000661" cy="4214842"/>
          </a:xfrm>
        </p:spPr>
        <p:txBody>
          <a:bodyPr/>
          <a:lstStyle/>
          <a:p>
            <a:pPr indent="0" marL="0">
              <a:buNone/>
            </a:pPr>
            <a:r>
              <a:rPr b="1" dirty="0" lang="ru-RU" smtClean="0" sz="400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latin charset="0" pitchFamily="2" typeface="Beresta"/>
                <a:ea typeface="+mj-ea"/>
                <a:cs typeface="+mj-cs"/>
              </a:rPr>
              <a:t>Миксер, зубчатый шпатель, уровень, уголки и крестики, резиновый молоток, клей для укладки плитки на </a:t>
            </a:r>
            <a:r>
              <a:rPr b="1" dirty="0" err="1" lang="ru-RU" smtClean="0" sz="400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latin charset="0" pitchFamily="2" typeface="Beresta"/>
                <a:ea typeface="+mj-ea"/>
                <a:cs typeface="+mj-cs"/>
              </a:rPr>
              <a:t>гипсокартон</a:t>
            </a:r>
            <a:endParaRPr b="1" dirty="0" lang="ru-RU" smtClean="0" sz="400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latin charset="0" pitchFamily="2" typeface="Beresta"/>
              <a:ea typeface="+mj-ea"/>
              <a:cs typeface="+mj-cs"/>
            </a:endParaRPr>
          </a:p>
        </p:txBody>
      </p:sp>
      <p:pic>
        <p:nvPicPr>
          <p:cNvPr descr="http://www.fridanelhans.com/blogg/wp-content/uploads/2012/06/Question-Mark.jpg" id="6" name="Picture 2"/>
          <p:cNvPicPr>
            <a:picLocks noChangeArrowheads="1" noChangeAspect="1"/>
          </p:cNvPicPr>
          <p:nvPr/>
        </p:nvPicPr>
        <p:blipFill>
          <a:blip cstate="print" r:embed="rId2"/>
          <a:srcRect b="33" r="51"/>
          <a:stretch>
            <a:fillRect/>
          </a:stretch>
        </p:blipFill>
        <p:spPr bwMode="auto">
          <a:xfrm>
            <a:off x="5596520" y="1500174"/>
            <a:ext cx="2547380" cy="3786214"/>
          </a:xfrm>
          <a:prstGeom prst="rect">
            <a:avLst/>
          </a:prstGeom>
          <a:ln>
            <a:noFill/>
          </a:ln>
          <a:effectLst>
            <a:softEdge rad="112500"/>
          </a:effectLst>
        </p:spPr>
      </p:pic>
    </p:spTree>
  </p:cSld>
  <p:clrMapOvr>
    <a:masterClrMapping/>
  </p:clrMapOvr>
</p:sld>
</file>

<file path=ppt/slides/slide5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Заголовок 3"/>
          <p:cNvSpPr>
            <a:spLocks noGrp="1"/>
          </p:cNvSpPr>
          <p:nvPr>
            <p:ph idx="4294967295" type="title"/>
          </p:nvPr>
        </p:nvSpPr>
        <p:spPr>
          <a:xfrm>
            <a:off x="342928" y="714356"/>
            <a:ext cx="8229600" cy="1143000"/>
          </a:xfrm>
        </p:spPr>
        <p:txBody>
          <a:bodyPr/>
          <a:lstStyle/>
          <a:p>
            <a:r>
              <a:rPr b="1" cap="all" dirty="0" lang="ru-RU" smtClean="0" sz="280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2" typeface="Beresta"/>
              </a:rPr>
              <a:t>дайте правильный ответ:</a:t>
            </a:r>
          </a:p>
        </p:txBody>
      </p:sp>
      <p:sp>
        <p:nvSpPr>
          <p:cNvPr id="5" name="Содержимое 4"/>
          <p:cNvSpPr>
            <a:spLocks noGrp="1"/>
          </p:cNvSpPr>
          <p:nvPr>
            <p:ph idx="4294967295"/>
          </p:nvPr>
        </p:nvSpPr>
        <p:spPr>
          <a:xfrm>
            <a:off x="2571779" y="2571744"/>
            <a:ext cx="6143625" cy="3000368"/>
          </a:xfrm>
        </p:spPr>
        <p:txBody>
          <a:bodyPr/>
          <a:lstStyle/>
          <a:p>
            <a:pPr indent="0" marL="0">
              <a:buNone/>
            </a:pPr>
            <a:r>
              <a:rPr b="1" dirty="0"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7. Как проверить качественные показатели клеевого слоя?</a:t>
            </a:r>
          </a:p>
        </p:txBody>
      </p:sp>
      <p:pic>
        <p:nvPicPr>
          <p:cNvPr descr="http://impulse.org.ua/wp-content/uploads/2013/04/vazhno-imet-istochniki-horoshego-nastroenija_1.jpg" id="7" name="Picture 2"/>
          <p:cNvPicPr>
            <a:picLocks noChangeArrowheads="1" noChangeAspect="1"/>
          </p:cNvPicPr>
          <p:nvPr/>
        </p:nvPicPr>
        <p:blipFill>
          <a:blip cstate="print" r:embed="rId2"/>
          <a:srcRect r="1"/>
          <a:stretch>
            <a:fillRect/>
          </a:stretch>
        </p:blipFill>
        <p:spPr bwMode="auto">
          <a:xfrm>
            <a:off x="428596" y="1714488"/>
            <a:ext cx="2143140" cy="3429024"/>
          </a:xfrm>
          <a:prstGeom prst="rect">
            <a:avLst/>
          </a:prstGeom>
          <a:ln>
            <a:noFill/>
          </a:ln>
          <a:effectLst>
            <a:softEdge rad="112500"/>
          </a:effectLst>
        </p:spPr>
      </p:pic>
    </p:spTree>
  </p:cSld>
  <p:clrMapOvr>
    <a:masterClrMapping/>
  </p:clrMapOvr>
</p:sld>
</file>

<file path=ppt/slides/slide5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Заголовок 3"/>
          <p:cNvSpPr>
            <a:spLocks noGrp="1"/>
          </p:cNvSpPr>
          <p:nvPr>
            <p:ph idx="4294967295" type="title"/>
          </p:nvPr>
        </p:nvSpPr>
        <p:spPr>
          <a:xfrm>
            <a:off x="342928" y="714356"/>
            <a:ext cx="8229600" cy="1143000"/>
          </a:xfrm>
        </p:spPr>
        <p:txBody>
          <a:bodyPr/>
          <a:lstStyle/>
          <a:p>
            <a:r>
              <a:rPr b="1" cap="all" dirty="0" lang="ru-RU" smtClean="0" sz="280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2" typeface="Beresta"/>
              </a:rPr>
              <a:t>правильный ответ:</a:t>
            </a:r>
          </a:p>
        </p:txBody>
      </p:sp>
      <p:sp>
        <p:nvSpPr>
          <p:cNvPr id="5" name="Содержимое 4"/>
          <p:cNvSpPr>
            <a:spLocks noGrp="1"/>
          </p:cNvSpPr>
          <p:nvPr>
            <p:ph idx="4294967295"/>
          </p:nvPr>
        </p:nvSpPr>
        <p:spPr>
          <a:xfrm>
            <a:off x="642910" y="2071678"/>
            <a:ext cx="5000661" cy="3571900"/>
          </a:xfrm>
        </p:spPr>
        <p:txBody>
          <a:bodyPr/>
          <a:lstStyle/>
          <a:p>
            <a:pPr indent="0" marL="0">
              <a:buNone/>
            </a:pPr>
            <a:r>
              <a:rPr b="1" dirty="0" lang="ru-RU"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latin charset="0" pitchFamily="2" typeface="Beresta"/>
                <a:ea typeface="+mj-ea"/>
                <a:cs typeface="+mj-cs"/>
              </a:rPr>
              <a:t>Достаточно потрогать нанесенный на стену слой пальцами. Если состав остается на коже, значит к нему еще можно клеить плитку</a:t>
            </a:r>
          </a:p>
        </p:txBody>
      </p:sp>
      <p:pic>
        <p:nvPicPr>
          <p:cNvPr descr="http://www.fridanelhans.com/blogg/wp-content/uploads/2012/06/Question-Mark.jpg" id="6" name="Picture 2"/>
          <p:cNvPicPr>
            <a:picLocks noChangeArrowheads="1" noChangeAspect="1"/>
          </p:cNvPicPr>
          <p:nvPr/>
        </p:nvPicPr>
        <p:blipFill>
          <a:blip cstate="print" r:embed="rId2"/>
          <a:srcRect b="33" r="51"/>
          <a:stretch>
            <a:fillRect/>
          </a:stretch>
        </p:blipFill>
        <p:spPr bwMode="auto">
          <a:xfrm>
            <a:off x="5596520" y="1500174"/>
            <a:ext cx="2547380" cy="3786214"/>
          </a:xfrm>
          <a:prstGeom prst="rect">
            <a:avLst/>
          </a:prstGeom>
          <a:ln>
            <a:noFill/>
          </a:ln>
          <a:effectLst>
            <a:softEdge rad="112500"/>
          </a:effectLst>
        </p:spPr>
      </p:pic>
    </p:spTree>
  </p:cSld>
  <p:clrMapOvr>
    <a:masterClrMapping/>
  </p:clrMapOvr>
</p:sld>
</file>

<file path=ppt/slides/slide5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Заголовок 3"/>
          <p:cNvSpPr>
            <a:spLocks noGrp="1"/>
          </p:cNvSpPr>
          <p:nvPr>
            <p:ph idx="4294967295" type="title"/>
          </p:nvPr>
        </p:nvSpPr>
        <p:spPr>
          <a:xfrm>
            <a:off x="342928" y="714356"/>
            <a:ext cx="8229600" cy="1143000"/>
          </a:xfrm>
        </p:spPr>
        <p:txBody>
          <a:bodyPr/>
          <a:lstStyle/>
          <a:p>
            <a:r>
              <a:rPr b="1" cap="all" dirty="0" lang="ru-RU" smtClean="0" sz="280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2" typeface="Beresta"/>
              </a:rPr>
              <a:t>дайте правильный ответ:</a:t>
            </a:r>
          </a:p>
        </p:txBody>
      </p:sp>
      <p:sp>
        <p:nvSpPr>
          <p:cNvPr id="5" name="Содержимое 4"/>
          <p:cNvSpPr>
            <a:spLocks noGrp="1"/>
          </p:cNvSpPr>
          <p:nvPr>
            <p:ph idx="4294967295"/>
          </p:nvPr>
        </p:nvSpPr>
        <p:spPr>
          <a:xfrm>
            <a:off x="2571779" y="2571744"/>
            <a:ext cx="6143625" cy="3000368"/>
          </a:xfrm>
        </p:spPr>
        <p:txBody>
          <a:bodyPr/>
          <a:lstStyle/>
          <a:p>
            <a:pPr indent="0" marL="0">
              <a:buNone/>
            </a:pPr>
            <a:r>
              <a:rPr b="1" dirty="0"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8. Как правильно наносить клей для облицовки по </a:t>
            </a:r>
            <a:r>
              <a:rPr b="1" dirty="0" err="1"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гипсокартону</a:t>
            </a:r>
            <a:r>
              <a:rPr b="1" dirty="0" lang="ru-RU" smtClean="0" sz="3600">
                <a:solidFill>
                  <a:schemeClr val="accent1"/>
                </a:solidFill>
                <a:effectLst>
                  <a:outerShdw algn="tl" blurRad="38100" dir="2700000" dist="38100">
                    <a:srgbClr val="000000">
                      <a:alpha val="43137"/>
                    </a:srgbClr>
                  </a:outerShdw>
                </a:effectLst>
                <a:latin charset="0" pitchFamily="2" typeface="Beresta"/>
                <a:ea typeface="+mj-ea"/>
                <a:cs typeface="+mj-cs"/>
              </a:rPr>
              <a:t>?</a:t>
            </a:r>
          </a:p>
        </p:txBody>
      </p:sp>
      <p:pic>
        <p:nvPicPr>
          <p:cNvPr descr="http://impulse.org.ua/wp-content/uploads/2013/04/vazhno-imet-istochniki-horoshego-nastroenija_1.jpg" id="7" name="Picture 2"/>
          <p:cNvPicPr>
            <a:picLocks noChangeArrowheads="1" noChangeAspect="1"/>
          </p:cNvPicPr>
          <p:nvPr/>
        </p:nvPicPr>
        <p:blipFill>
          <a:blip cstate="print" r:embed="rId2"/>
          <a:srcRect r="1"/>
          <a:stretch>
            <a:fillRect/>
          </a:stretch>
        </p:blipFill>
        <p:spPr bwMode="auto">
          <a:xfrm>
            <a:off x="428596" y="1714488"/>
            <a:ext cx="2143140" cy="3429024"/>
          </a:xfrm>
          <a:prstGeom prst="rect">
            <a:avLst/>
          </a:prstGeom>
          <a:ln>
            <a:noFill/>
          </a:ln>
          <a:effectLst>
            <a:softEdge rad="112500"/>
          </a:effectLst>
        </p:spPr>
      </p:pic>
    </p:spTree>
  </p:cSld>
  <p:clrMapOvr>
    <a:masterClrMapping/>
  </p:clrMapOvr>
</p:sld>
</file>

<file path=ppt/slides/slide5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4" name="Заголовок 3"/>
          <p:cNvSpPr>
            <a:spLocks noGrp="1"/>
          </p:cNvSpPr>
          <p:nvPr>
            <p:ph idx="4294967295" type="title"/>
          </p:nvPr>
        </p:nvSpPr>
        <p:spPr>
          <a:xfrm>
            <a:off x="342928" y="714356"/>
            <a:ext cx="8229600" cy="1143000"/>
          </a:xfrm>
        </p:spPr>
        <p:txBody>
          <a:bodyPr/>
          <a:lstStyle/>
          <a:p>
            <a:r>
              <a:rPr b="1" cap="all" dirty="0" lang="ru-RU" smtClean="0" sz="2800">
                <a:ln cmpd="sng" w="9000">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algn="bl" blurRad="12700" dir="5400000" dist="1000" endPos="45000" rotWithShape="0" stA="28000" sy="-100000"/>
                </a:effectLst>
                <a:latin charset="0" pitchFamily="2" typeface="Beresta"/>
              </a:rPr>
              <a:t>правильный ответ:</a:t>
            </a:r>
          </a:p>
        </p:txBody>
      </p:sp>
      <p:sp>
        <p:nvSpPr>
          <p:cNvPr id="5" name="Содержимое 4"/>
          <p:cNvSpPr>
            <a:spLocks noGrp="1"/>
          </p:cNvSpPr>
          <p:nvPr>
            <p:ph idx="4294967295"/>
          </p:nvPr>
        </p:nvSpPr>
        <p:spPr>
          <a:xfrm>
            <a:off x="642910" y="2071678"/>
            <a:ext cx="5000661" cy="3571900"/>
          </a:xfrm>
        </p:spPr>
        <p:txBody>
          <a:bodyPr/>
          <a:lstStyle/>
          <a:p>
            <a:pPr indent="0" marL="0">
              <a:buNone/>
            </a:pPr>
            <a:r>
              <a:rPr b="1" dirty="0" lang="ru-RU"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latin charset="0" pitchFamily="2" typeface="Beresta"/>
                <a:ea typeface="+mj-ea"/>
                <a:cs typeface="+mj-cs"/>
              </a:rPr>
              <a:t>На рабочую поверхность наносится тонкий слой клея, такой же слой рекомендуется наносить на тыльную </a:t>
            </a:r>
            <a:r>
              <a:rPr b="1" lang="ru-RU"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latin charset="0" pitchFamily="2" typeface="Beresta"/>
                <a:ea typeface="+mj-ea"/>
                <a:cs typeface="+mj-cs"/>
              </a:rPr>
              <a:t>сторону плитки</a:t>
            </a:r>
            <a:endParaRPr b="1" dirty="0" lang="ru-RU"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r="5400000" dist="43180">
                  <a:srgbClr val="000000">
                    <a:alpha val="65000"/>
                  </a:srgbClr>
                </a:innerShdw>
              </a:effectLst>
              <a:latin charset="0" pitchFamily="2" typeface="Beresta"/>
              <a:ea typeface="+mj-ea"/>
              <a:cs typeface="+mj-cs"/>
            </a:endParaRPr>
          </a:p>
        </p:txBody>
      </p:sp>
      <p:pic>
        <p:nvPicPr>
          <p:cNvPr descr="http://www.fridanelhans.com/blogg/wp-content/uploads/2012/06/Question-Mark.jpg" id="6" name="Picture 2"/>
          <p:cNvPicPr>
            <a:picLocks noChangeArrowheads="1" noChangeAspect="1"/>
          </p:cNvPicPr>
          <p:nvPr/>
        </p:nvPicPr>
        <p:blipFill>
          <a:blip cstate="print" r:embed="rId2"/>
          <a:srcRect b="33" r="51"/>
          <a:stretch>
            <a:fillRect/>
          </a:stretch>
        </p:blipFill>
        <p:spPr bwMode="auto">
          <a:xfrm>
            <a:off x="5596520" y="1500174"/>
            <a:ext cx="2547380" cy="3786214"/>
          </a:xfrm>
          <a:prstGeom prst="rect">
            <a:avLst/>
          </a:prstGeom>
          <a:ln>
            <a:noFill/>
          </a:ln>
          <a:effectLst>
            <a:softEdge rad="112500"/>
          </a:effec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14366" y="1071546"/>
            <a:ext cx="8229600" cy="4071966"/>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eresta" pitchFamily="2" charset="0"/>
              </a:rPr>
              <a:t>Закрепление приемов учениками</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14366" y="1071546"/>
            <a:ext cx="8229600" cy="4071966"/>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eresta" pitchFamily="2" charset="0"/>
              </a:rPr>
              <a:t>Распределение по бригадам и </a:t>
            </a:r>
            <a:r>
              <a:rPr lang="ru-RU"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eresta" pitchFamily="2" charset="0"/>
                <a:hlinkClick r:id="rId2" action="ppaction://hlinkfile"/>
              </a:rPr>
              <a:t>выдача заданий</a:t>
            </a:r>
            <a:endParaRPr lang="ru-RU"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eresta" pitchFamily="2"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14366" y="1071546"/>
            <a:ext cx="8229600" cy="4071966"/>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eresta" pitchFamily="2" charset="0"/>
              </a:rPr>
              <a:t>Ознакомление с </a:t>
            </a:r>
            <a:r>
              <a:rPr lang="ru-RU"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eresta" pitchFamily="2" charset="0"/>
                <a:hlinkClick r:id="rId2" action="ppaction://hlinkfile"/>
              </a:rPr>
              <a:t>критериями оценивания</a:t>
            </a:r>
            <a:endParaRPr lang="ru-RU"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eresta" pitchFamily="2"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idx="4294967295"/>
          </p:nvPr>
        </p:nvSpPr>
        <p:spPr>
          <a:xfrm>
            <a:off x="342928" y="785802"/>
            <a:ext cx="8229600" cy="1143000"/>
          </a:xfrm>
        </p:spPr>
        <p:txBody>
          <a:bodyPr/>
          <a:lstStyle/>
          <a:p>
            <a:r>
              <a:rPr lang="ru-RU"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resta" pitchFamily="2" charset="0"/>
              </a:rPr>
              <a:t>Выбрать правильный ответ:</a:t>
            </a:r>
          </a:p>
        </p:txBody>
      </p:sp>
      <p:sp>
        <p:nvSpPr>
          <p:cNvPr id="5" name="Содержимое 4"/>
          <p:cNvSpPr>
            <a:spLocks noGrp="1"/>
          </p:cNvSpPr>
          <p:nvPr>
            <p:ph idx="4294967295"/>
          </p:nvPr>
        </p:nvSpPr>
        <p:spPr>
          <a:xfrm>
            <a:off x="214324" y="1928813"/>
            <a:ext cx="6072188" cy="4000500"/>
          </a:xfrm>
        </p:spPr>
        <p:txBody>
          <a:bodyPr/>
          <a:lstStyle/>
          <a:p>
            <a:pPr marL="742950" indent="-742950" algn="l">
              <a:buNone/>
            </a:pPr>
            <a:r>
              <a:rPr lang="ru-RU" sz="3600" b="1" dirty="0" smtClean="0">
                <a:solidFill>
                  <a:schemeClr val="accent1"/>
                </a:solidFill>
                <a:effectLst>
                  <a:outerShdw blurRad="38100" dist="38100" dir="2700000" algn="tl">
                    <a:srgbClr val="000000">
                      <a:alpha val="43137"/>
                    </a:srgbClr>
                  </a:outerShdw>
                </a:effectLst>
                <a:latin typeface="Beresta" pitchFamily="2" charset="0"/>
                <a:ea typeface="+mj-ea"/>
                <a:cs typeface="+mj-cs"/>
              </a:rPr>
              <a:t>2. Какого способа облицовки не существует?</a:t>
            </a:r>
          </a:p>
          <a:p>
            <a:pPr marL="0" indent="0" algn="r">
              <a:buNone/>
            </a:pPr>
            <a:endPar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endParaRPr>
          </a:p>
          <a:p>
            <a:pPr marL="0" indent="0"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А. в круговую</a:t>
            </a:r>
          </a:p>
          <a:p>
            <a:pPr marL="0" indent="0"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BБ. в разбежку</a:t>
            </a:r>
          </a:p>
          <a:p>
            <a:pPr marL="0" indent="0"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В. шов в шов</a:t>
            </a:r>
          </a:p>
          <a:p>
            <a:pPr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Г. по диагонали</a:t>
            </a:r>
          </a:p>
        </p:txBody>
      </p:sp>
      <p:pic>
        <p:nvPicPr>
          <p:cNvPr id="6" name="Picture 2" descr="http://monia7422.blog.iwoman.pl/i/blog/users/1027/files/Image/znak-zap-2.JPG"/>
          <p:cNvPicPr>
            <a:picLocks noChangeAspect="1" noChangeArrowheads="1"/>
          </p:cNvPicPr>
          <p:nvPr/>
        </p:nvPicPr>
        <p:blipFill>
          <a:blip r:embed="rId2" cstate="print"/>
          <a:srcRect/>
          <a:stretch>
            <a:fillRect/>
          </a:stretch>
        </p:blipFill>
        <p:spPr bwMode="auto">
          <a:xfrm>
            <a:off x="6401666" y="1928802"/>
            <a:ext cx="2099424" cy="2357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14366" y="785794"/>
            <a:ext cx="8229600" cy="5429288"/>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6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eresta" pitchFamily="2" charset="0"/>
                <a:hlinkClick r:id="rId2" action="ppaction://hlinkfile"/>
              </a:rPr>
              <a:t>Таблица контроля </a:t>
            </a:r>
            <a:r>
              <a:rPr lang="ru-RU" sz="6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eresta" pitchFamily="2" charset="0"/>
              </a:rPr>
              <a:t>усвоения навыков профессиональной деятельности учащихся</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14366" y="785794"/>
            <a:ext cx="8229600" cy="4572032"/>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6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eresta" pitchFamily="2" charset="0"/>
                <a:hlinkClick r:id="rId2" action="ppaction://hlinkfile"/>
              </a:rPr>
              <a:t>Карта </a:t>
            </a:r>
            <a:r>
              <a:rPr lang="ru-RU" sz="6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eresta" pitchFamily="2" charset="0"/>
                <a:hlinkClick r:id="rId2" action="ppaction://hlinkfile"/>
              </a:rPr>
              <a:t>самооценивания</a:t>
            </a:r>
            <a:endParaRPr lang="ru-RU" sz="6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eresta" pitchFamily="2"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85786" y="2571744"/>
            <a:ext cx="7772400" cy="1470025"/>
          </a:xfrm>
        </p:spPr>
        <p:txBody>
          <a:bodyPr/>
          <a:lstStyle/>
          <a:p>
            <a:r>
              <a:rPr lang="ru-RU" b="1" dirty="0" smtClean="0">
                <a:solidFill>
                  <a:srgbClr val="9900CC"/>
                </a:solidFill>
                <a:effectLst>
                  <a:outerShdw blurRad="38100" dist="38100" dir="2700000" algn="tl">
                    <a:srgbClr val="000000">
                      <a:alpha val="43137"/>
                    </a:srgbClr>
                  </a:outerShdw>
                </a:effectLst>
                <a:latin typeface="Beresta" pitchFamily="2" charset="0"/>
              </a:rPr>
              <a:t>Спасибо за внимание!</a:t>
            </a:r>
            <a:endParaRPr lang="ru-RU" b="1" dirty="0">
              <a:solidFill>
                <a:srgbClr val="9900CC"/>
              </a:solidFill>
              <a:effectLst>
                <a:outerShdw blurRad="38100" dist="38100" dir="2700000" algn="tl">
                  <a:srgbClr val="000000">
                    <a:alpha val="43137"/>
                  </a:srgbClr>
                </a:outerShdw>
              </a:effectLst>
              <a:latin typeface="Beresta" pitchFamily="2" charset="0"/>
            </a:endParaRPr>
          </a:p>
        </p:txBody>
      </p:sp>
      <p:pic>
        <p:nvPicPr>
          <p:cNvPr id="1025" name="Picture 1" descr="C:\Users\Анастасия\Desktop\в4.jpg"/>
          <p:cNvPicPr>
            <a:picLocks noChangeAspect="1" noChangeArrowheads="1"/>
          </p:cNvPicPr>
          <p:nvPr/>
        </p:nvPicPr>
        <p:blipFill>
          <a:blip r:embed="rId2" cstate="print"/>
          <a:srcRect/>
          <a:stretch>
            <a:fillRect/>
          </a:stretch>
        </p:blipFill>
        <p:spPr bwMode="auto">
          <a:xfrm>
            <a:off x="-11441" y="0"/>
            <a:ext cx="9155441" cy="6928365"/>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idx="4294967295"/>
          </p:nvPr>
        </p:nvSpPr>
        <p:spPr>
          <a:xfrm>
            <a:off x="342928" y="785802"/>
            <a:ext cx="8229600" cy="1143000"/>
          </a:xfrm>
        </p:spPr>
        <p:txBody>
          <a:bodyPr/>
          <a:lstStyle/>
          <a:p>
            <a:r>
              <a:rPr lang="ru-RU"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resta" pitchFamily="2" charset="0"/>
              </a:rPr>
              <a:t>Выбрать правильный ответ:</a:t>
            </a:r>
          </a:p>
        </p:txBody>
      </p:sp>
      <p:sp>
        <p:nvSpPr>
          <p:cNvPr id="5" name="Содержимое 4"/>
          <p:cNvSpPr>
            <a:spLocks noGrp="1"/>
          </p:cNvSpPr>
          <p:nvPr>
            <p:ph idx="4294967295"/>
          </p:nvPr>
        </p:nvSpPr>
        <p:spPr>
          <a:xfrm>
            <a:off x="428638" y="1928813"/>
            <a:ext cx="6072188" cy="4000500"/>
          </a:xfrm>
        </p:spPr>
        <p:txBody>
          <a:bodyPr/>
          <a:lstStyle/>
          <a:p>
            <a:pPr marL="742950" indent="-742950" algn="l">
              <a:buNone/>
            </a:pPr>
            <a:r>
              <a:rPr lang="ru-RU" sz="3600" b="1" dirty="0" smtClean="0">
                <a:solidFill>
                  <a:schemeClr val="accent1"/>
                </a:solidFill>
                <a:effectLst>
                  <a:outerShdw blurRad="38100" dist="38100" dir="2700000" algn="tl">
                    <a:srgbClr val="000000">
                      <a:alpha val="43137"/>
                    </a:srgbClr>
                  </a:outerShdw>
                </a:effectLst>
                <a:latin typeface="Beresta" pitchFamily="2" charset="0"/>
                <a:ea typeface="+mj-ea"/>
                <a:cs typeface="+mj-cs"/>
              </a:rPr>
              <a:t>3. Чем заполняют швы между плитками?</a:t>
            </a:r>
          </a:p>
          <a:p>
            <a:pPr marL="742950" indent="-742950" algn="l">
              <a:buNone/>
            </a:pPr>
            <a:endParaRPr lang="ru-RU" sz="3600" b="1" dirty="0" smtClean="0">
              <a:solidFill>
                <a:schemeClr val="accent1"/>
              </a:solidFill>
              <a:effectLst>
                <a:outerShdw blurRad="38100" dist="38100" dir="2700000" algn="tl">
                  <a:srgbClr val="000000">
                    <a:alpha val="43137"/>
                  </a:srgbClr>
                </a:outerShdw>
              </a:effectLst>
              <a:latin typeface="Beresta" pitchFamily="2" charset="0"/>
              <a:ea typeface="+mj-ea"/>
              <a:cs typeface="+mj-cs"/>
            </a:endParaRPr>
          </a:p>
          <a:p>
            <a:pPr marL="0" indent="0"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А. цветной шпатлевкой</a:t>
            </a:r>
          </a:p>
          <a:p>
            <a:pPr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BБ. густотертой пастой</a:t>
            </a:r>
          </a:p>
          <a:p>
            <a:pPr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В. Фугой</a:t>
            </a:r>
          </a:p>
          <a:p>
            <a:pPr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Г. Портландцементом</a:t>
            </a:r>
          </a:p>
        </p:txBody>
      </p:sp>
      <p:pic>
        <p:nvPicPr>
          <p:cNvPr id="6" name="Picture 2" descr="http://monia7422.blog.iwoman.pl/i/blog/users/1027/files/Image/znak-zap-2.JPG"/>
          <p:cNvPicPr>
            <a:picLocks noChangeAspect="1" noChangeArrowheads="1"/>
          </p:cNvPicPr>
          <p:nvPr/>
        </p:nvPicPr>
        <p:blipFill>
          <a:blip r:embed="rId2" cstate="print"/>
          <a:srcRect/>
          <a:stretch>
            <a:fillRect/>
          </a:stretch>
        </p:blipFill>
        <p:spPr bwMode="auto">
          <a:xfrm>
            <a:off x="6401666" y="1928802"/>
            <a:ext cx="2099424" cy="2357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idx="4294967295"/>
          </p:nvPr>
        </p:nvSpPr>
        <p:spPr>
          <a:xfrm>
            <a:off x="414366" y="785802"/>
            <a:ext cx="8229600" cy="1143000"/>
          </a:xfrm>
        </p:spPr>
        <p:txBody>
          <a:bodyPr/>
          <a:lstStyle/>
          <a:p>
            <a:r>
              <a:rPr lang="ru-RU"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resta" pitchFamily="2" charset="0"/>
              </a:rPr>
              <a:t>Выбрать правильный ответ:</a:t>
            </a:r>
          </a:p>
        </p:txBody>
      </p:sp>
      <p:sp>
        <p:nvSpPr>
          <p:cNvPr id="5" name="Содержимое 4"/>
          <p:cNvSpPr>
            <a:spLocks noGrp="1"/>
          </p:cNvSpPr>
          <p:nvPr>
            <p:ph idx="4294967295"/>
          </p:nvPr>
        </p:nvSpPr>
        <p:spPr>
          <a:xfrm>
            <a:off x="285766" y="1928813"/>
            <a:ext cx="6572250" cy="4000500"/>
          </a:xfrm>
        </p:spPr>
        <p:txBody>
          <a:bodyPr/>
          <a:lstStyle/>
          <a:p>
            <a:pPr marL="742950" indent="-742950" algn="l">
              <a:buNone/>
            </a:pPr>
            <a:r>
              <a:rPr lang="ru-RU" sz="3600" b="1" dirty="0" smtClean="0">
                <a:solidFill>
                  <a:schemeClr val="accent1"/>
                </a:solidFill>
                <a:effectLst>
                  <a:outerShdw blurRad="38100" dist="38100" dir="2700000" algn="tl">
                    <a:srgbClr val="000000">
                      <a:alpha val="43137"/>
                    </a:srgbClr>
                  </a:outerShdw>
                </a:effectLst>
                <a:latin typeface="Beresta" pitchFamily="2" charset="0"/>
                <a:ea typeface="+mj-ea"/>
                <a:cs typeface="+mj-cs"/>
              </a:rPr>
              <a:t>4. В какой пропорции применяется цементный раствор для облицовки стен?</a:t>
            </a:r>
          </a:p>
          <a:p>
            <a:pPr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А. 1:4</a:t>
            </a:r>
          </a:p>
          <a:p>
            <a:pPr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Б. 1:2</a:t>
            </a:r>
          </a:p>
          <a:p>
            <a:pPr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В. 1:5</a:t>
            </a:r>
          </a:p>
          <a:p>
            <a:pPr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Г. 1:3</a:t>
            </a:r>
          </a:p>
        </p:txBody>
      </p:sp>
      <p:pic>
        <p:nvPicPr>
          <p:cNvPr id="6" name="Picture 2" descr="http://monia7422.blog.iwoman.pl/i/blog/users/1027/files/Image/znak-zap-2.JPG"/>
          <p:cNvPicPr>
            <a:picLocks noChangeAspect="1" noChangeArrowheads="1"/>
          </p:cNvPicPr>
          <p:nvPr/>
        </p:nvPicPr>
        <p:blipFill>
          <a:blip r:embed="rId2" cstate="print"/>
          <a:srcRect/>
          <a:stretch>
            <a:fillRect/>
          </a:stretch>
        </p:blipFill>
        <p:spPr bwMode="auto">
          <a:xfrm>
            <a:off x="6758856" y="1928802"/>
            <a:ext cx="2099424" cy="2357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idx="4294967295"/>
          </p:nvPr>
        </p:nvSpPr>
        <p:spPr>
          <a:xfrm>
            <a:off x="342928" y="785802"/>
            <a:ext cx="8229600" cy="1143000"/>
          </a:xfrm>
        </p:spPr>
        <p:txBody>
          <a:bodyPr/>
          <a:lstStyle/>
          <a:p>
            <a:r>
              <a:rPr lang="ru-RU"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eresta" pitchFamily="2" charset="0"/>
              </a:rPr>
              <a:t>Выбрать правильный ответ:</a:t>
            </a:r>
          </a:p>
        </p:txBody>
      </p:sp>
      <p:sp>
        <p:nvSpPr>
          <p:cNvPr id="5" name="Содержимое 4"/>
          <p:cNvSpPr>
            <a:spLocks noGrp="1"/>
          </p:cNvSpPr>
          <p:nvPr>
            <p:ph idx="4294967295"/>
          </p:nvPr>
        </p:nvSpPr>
        <p:spPr>
          <a:xfrm>
            <a:off x="285766" y="1928813"/>
            <a:ext cx="6572250" cy="4000500"/>
          </a:xfrm>
        </p:spPr>
        <p:txBody>
          <a:bodyPr/>
          <a:lstStyle/>
          <a:p>
            <a:pPr marL="742950" indent="-742950" algn="l">
              <a:buNone/>
            </a:pPr>
            <a:r>
              <a:rPr lang="ru-RU" sz="3600" b="1" dirty="0" smtClean="0">
                <a:solidFill>
                  <a:schemeClr val="accent1"/>
                </a:solidFill>
                <a:effectLst>
                  <a:outerShdw blurRad="38100" dist="38100" dir="2700000" algn="tl">
                    <a:srgbClr val="000000">
                      <a:alpha val="43137"/>
                    </a:srgbClr>
                  </a:outerShdw>
                </a:effectLst>
                <a:latin typeface="Beresta" pitchFamily="2" charset="0"/>
                <a:ea typeface="+mj-ea"/>
                <a:cs typeface="+mj-cs"/>
              </a:rPr>
              <a:t>5. С помощью, какой краски можно прикреплять плитки?</a:t>
            </a:r>
          </a:p>
          <a:p>
            <a:pPr marL="0" indent="0" algn="r">
              <a:buNone/>
            </a:pPr>
            <a:endPar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endParaRPr>
          </a:p>
          <a:p>
            <a:pPr marL="0" indent="0"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А. Эмали</a:t>
            </a:r>
          </a:p>
          <a:p>
            <a:pPr marL="0" indent="0"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Б. Масляной краски</a:t>
            </a:r>
          </a:p>
          <a:p>
            <a:pPr marL="0" indent="0"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В. Водоэмульсионной краски</a:t>
            </a:r>
          </a:p>
          <a:p>
            <a:pPr marL="0" indent="0" algn="r">
              <a:buNone/>
            </a:pPr>
            <a:r>
              <a:rPr lang="ru-RU"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esta" pitchFamily="2" charset="0"/>
                <a:ea typeface="+mj-ea"/>
                <a:cs typeface="+mj-cs"/>
              </a:rPr>
              <a:t>Г. Лака</a:t>
            </a:r>
          </a:p>
        </p:txBody>
      </p:sp>
      <p:pic>
        <p:nvPicPr>
          <p:cNvPr id="6" name="Picture 2" descr="http://monia7422.blog.iwoman.pl/i/blog/users/1027/files/Image/znak-zap-2.JPG"/>
          <p:cNvPicPr>
            <a:picLocks noChangeAspect="1" noChangeArrowheads="1"/>
          </p:cNvPicPr>
          <p:nvPr/>
        </p:nvPicPr>
        <p:blipFill>
          <a:blip r:embed="rId2" cstate="print"/>
          <a:srcRect/>
          <a:stretch>
            <a:fillRect/>
          </a:stretch>
        </p:blipFill>
        <p:spPr bwMode="auto">
          <a:xfrm>
            <a:off x="6758856" y="1928802"/>
            <a:ext cx="2099424" cy="2357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theme/theme1.xml><?xml version="1.0" encoding="utf-8"?>
<a:theme xmlns:a="http://schemas.openxmlformats.org/drawingml/2006/main" name="070">
  <a:themeElements>
    <a:clrScheme name="corn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fontScheme name="corn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rn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corn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corn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corn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corn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corn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corn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corn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corn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corn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corn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corn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corn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corn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corn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corn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olormaster">
  <a:themeElements>
    <a:clrScheme name="1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fontScheme name="1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1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1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1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1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1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1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1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1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1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1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1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1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1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1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1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olormaster">
  <a:themeElements>
    <a:clrScheme name="2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fontScheme name="2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2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2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2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2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2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2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2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2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2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2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2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2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2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2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2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colormaster">
  <a:themeElements>
    <a:clrScheme name="3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fontScheme name="3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3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3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3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3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3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3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3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3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3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3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3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3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3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3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3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colormaster">
  <a:themeElements>
    <a:clrScheme name="4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fontScheme name="4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4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4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4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4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4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4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4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4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4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4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4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4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4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4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4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colormaster">
  <a:themeElements>
    <a:clrScheme name="5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fontScheme name="5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5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5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5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5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5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5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5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5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5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5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5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5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5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5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5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colormaster">
  <a:themeElements>
    <a:clrScheme name="6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fontScheme name="6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6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6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6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6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6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6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6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6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6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6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6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6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6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6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6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colormaster">
  <a:themeElements>
    <a:clrScheme name="7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fontScheme name="7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7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7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7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7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7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7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7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7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7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7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7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7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7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7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7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colormaster">
  <a:themeElements>
    <a:clrScheme name="8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fontScheme name="8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8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8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8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8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8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8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8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8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8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8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8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8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8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8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8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8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070</Template>
  <TotalTime>503</TotalTime>
  <Words>1673</Words>
  <Application>Microsoft Office PowerPoint</Application>
  <PresentationFormat>Экран (4:3)</PresentationFormat>
  <Paragraphs>166</Paragraphs>
  <Slides>62</Slides>
  <Notes>0</Notes>
  <HiddenSlides>0</HiddenSlides>
  <MMClips>0</MMClips>
  <ScaleCrop>false</ScaleCrop>
  <HeadingPairs>
    <vt:vector size="4" baseType="variant">
      <vt:variant>
        <vt:lpstr>Тема</vt:lpstr>
      </vt:variant>
      <vt:variant>
        <vt:i4>9</vt:i4>
      </vt:variant>
      <vt:variant>
        <vt:lpstr>Заголовки слайдов</vt:lpstr>
      </vt:variant>
      <vt:variant>
        <vt:i4>62</vt:i4>
      </vt:variant>
    </vt:vector>
  </HeadingPairs>
  <TitlesOfParts>
    <vt:vector size="71" baseType="lpstr">
      <vt:lpstr>070</vt:lpstr>
      <vt:lpstr>1_colormaster</vt:lpstr>
      <vt:lpstr>2_colormaster</vt:lpstr>
      <vt:lpstr>3_colormaster</vt:lpstr>
      <vt:lpstr>4_colormaster</vt:lpstr>
      <vt:lpstr>5_colormaster</vt:lpstr>
      <vt:lpstr>6_colormaster</vt:lpstr>
      <vt:lpstr>7_colormaster</vt:lpstr>
      <vt:lpstr>8_colormaster</vt:lpstr>
      <vt:lpstr>Облицовка вертикальных гипсокартонных поверхностей глазурованной плиткой способом «в разбег» на сухих смесях</vt:lpstr>
      <vt:lpstr>Мотивация</vt:lpstr>
      <vt:lpstr>Тема урока: Облицовка вертикальных гипсокартонных поверхностей глазурованной плиткой способом «в разбег» на сухих смесях</vt:lpstr>
      <vt:lpstr>Актуализация знаний</vt:lpstr>
      <vt:lpstr>Выбрать правильный ответ:</vt:lpstr>
      <vt:lpstr>Выбрать правильный ответ:</vt:lpstr>
      <vt:lpstr>Выбрать правильный ответ:</vt:lpstr>
      <vt:lpstr>Выбрать правильный ответ:</vt:lpstr>
      <vt:lpstr>Выбрать правильный ответ:</vt:lpstr>
      <vt:lpstr>Выбрать правильный ответ:</vt:lpstr>
      <vt:lpstr>Выбрать правильный ответ:</vt:lpstr>
      <vt:lpstr>Выбрать правильный ответ:</vt:lpstr>
      <vt:lpstr>Эталон правильных ответов:</vt:lpstr>
      <vt:lpstr>Изложение нового материала</vt:lpstr>
      <vt:lpstr>Преимущества гипсокартона, как основания</vt:lpstr>
      <vt:lpstr>Какой гипсокартон выбрать для проведения работ?</vt:lpstr>
      <vt:lpstr>Слайд 17</vt:lpstr>
      <vt:lpstr>Слайд 18</vt:lpstr>
      <vt:lpstr>Подготовка гипсокартона под облицовку</vt:lpstr>
      <vt:lpstr>Инструменты и материалы для подготовки гипсокартона </vt:lpstr>
      <vt:lpstr>Инструменты и материалы для подготовки гипсокартона </vt:lpstr>
      <vt:lpstr>Инструменты и материалы для подготовки гипсокартона </vt:lpstr>
      <vt:lpstr>Шпаклюем</vt:lpstr>
      <vt:lpstr>Слайд 24</vt:lpstr>
      <vt:lpstr>Шлифуем</vt:lpstr>
      <vt:lpstr>Грунтуем</vt:lpstr>
      <vt:lpstr>Укладка плитки на гипсокартон</vt:lpstr>
      <vt:lpstr>Слайд 28</vt:lpstr>
      <vt:lpstr>Необходимые инструменты</vt:lpstr>
      <vt:lpstr>Использование клея</vt:lpstr>
      <vt:lpstr>Слайд 31</vt:lpstr>
      <vt:lpstr>Процесс укладки плитки на гипсокартон</vt:lpstr>
      <vt:lpstr>Процесс укладки плитки на гипсокартон</vt:lpstr>
      <vt:lpstr>Процесс укладки плитки на гипсокартон</vt:lpstr>
      <vt:lpstr>Процесс укладки плитки на гипсокартон</vt:lpstr>
      <vt:lpstr>Процесс укладки плитки на гипсокартон способом «в перевязку»</vt:lpstr>
      <vt:lpstr>Слайд 37</vt:lpstr>
      <vt:lpstr>Ознакомление с инструкционно-технологической картой</vt:lpstr>
      <vt:lpstr>Сообщение правил техники безопасности при выполнении работ</vt:lpstr>
      <vt:lpstr>Закрепление новых знаний:</vt:lpstr>
      <vt:lpstr>дайте правильный ответ:</vt:lpstr>
      <vt:lpstr>правильный ответ:</vt:lpstr>
      <vt:lpstr>дайте правильный ответ:</vt:lpstr>
      <vt:lpstr>правильный ответ:</vt:lpstr>
      <vt:lpstr>дайте правильный ответ:</vt:lpstr>
      <vt:lpstr>правильный ответ:</vt:lpstr>
      <vt:lpstr>дайте правильный ответ:</vt:lpstr>
      <vt:lpstr>правильный ответ:</vt:lpstr>
      <vt:lpstr>дайте правильный ответ:</vt:lpstr>
      <vt:lpstr>правильный ответ:</vt:lpstr>
      <vt:lpstr>дайте правильный ответ:</vt:lpstr>
      <vt:lpstr>правильный ответ:</vt:lpstr>
      <vt:lpstr>дайте правильный ответ:</vt:lpstr>
      <vt:lpstr>правильный ответ:</vt:lpstr>
      <vt:lpstr>дайте правильный ответ:</vt:lpstr>
      <vt:lpstr>правильный ответ:</vt:lpstr>
      <vt:lpstr>Закрепление приемов учениками</vt:lpstr>
      <vt:lpstr>Распределение по бригадам и выдача заданий</vt:lpstr>
      <vt:lpstr>Ознакомление с критериями оценивания</vt:lpstr>
      <vt:lpstr>Таблица контроля усвоения навыков профессиональной деятельности учащихся</vt:lpstr>
      <vt:lpstr>Карта самооценивания</vt:lpstr>
      <vt:lpstr>Спасибо за внимание!</vt:lpstr>
    </vt:vector>
  </TitlesOfParts>
  <Company>Blue Worx</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Облицовка вертикальных гипсокартонных поверхностей глазурованной плиткой способом «в разбег» на сухих смесях</dc:title>
  <dc:creator>Анастасия</dc:creator>
  <cp:lastModifiedBy>админ</cp:lastModifiedBy>
  <cp:revision>98</cp:revision>
  <dcterms:created xsi:type="dcterms:W3CDTF">2013-10-15T16:47:14Z</dcterms:created>
  <dcterms:modified xsi:type="dcterms:W3CDTF">2013-10-28T04:51:15Z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1124436</vt:lpwstr>
  </property>
  <property fmtid="{D5CDD505-2E9C-101B-9397-08002B2CF9AE}" name="NXPowerLiteVersion" pid="3">
    <vt:lpwstr>D4.1.4</vt:lpwstr>
  </property>
</Properties>
</file>