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7375E"/>
    <a:srgbClr val="385D8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633" autoAdjust="0"/>
    <p:restoredTop sz="94660"/>
  </p:normalViewPr>
  <p:slideViewPr>
    <p:cSldViewPr snapToGrid="0">
      <p:cViewPr>
        <p:scale>
          <a:sx n="78" d="100"/>
          <a:sy n="78" d="100"/>
        </p:scale>
        <p:origin x="-1260" y="4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FB077A-6FA0-4B95-A6F3-AEEC52E645E0}" type="datetimeFigureOut">
              <a:rPr lang="ru-RU" smtClean="0"/>
              <a:pPr/>
              <a:t>13.02.2013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8B2811-C5EF-41A4-B1AF-D72C2B6C224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0146" y="3486150"/>
            <a:ext cx="3429030" cy="1609725"/>
          </a:xfrm>
        </p:spPr>
        <p:txBody>
          <a:bodyPr anchor="ctr">
            <a:normAutofit/>
          </a:bodyPr>
          <a:lstStyle>
            <a:lvl1pPr marL="0" indent="0" algn="l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0" hasCustomPrompt="1"/>
          </p:nvPr>
        </p:nvSpPr>
        <p:spPr>
          <a:xfrm>
            <a:off x="1381126" y="590550"/>
            <a:ext cx="6772274" cy="2828925"/>
          </a:xfrm>
        </p:spPr>
        <p:txBody>
          <a:bodyPr anchor="ctr">
            <a:normAutofit/>
          </a:bodyPr>
          <a:lstStyle>
            <a:lvl1pPr marL="0" indent="0">
              <a:buNone/>
              <a:tabLst/>
              <a:defRPr sz="2800" b="1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pPr lvl="0"/>
            <a:r>
              <a:rPr lang="ru-RU" dirty="0" smtClean="0"/>
              <a:t>ОБРАЗЕЦ ЗАГОЛОВКА</a:t>
            </a:r>
            <a:endParaRPr lang="ru-RU" dirty="0"/>
          </a:p>
        </p:txBody>
      </p:sp>
    </p:spTree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E321D-5C8E-47BA-AA52-C91DBBE393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038225"/>
            <a:ext cx="6019800" cy="50879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E321D-5C8E-47BA-AA52-C91DBBE393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E321D-5C8E-47BA-AA52-C91DBBE393D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1057275"/>
            <a:ext cx="7772400" cy="3349625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E321D-5C8E-47BA-AA52-C91DBBE393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lang="ru-RU" sz="20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lang="ru-RU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defRPr lang="ru-RU" sz="16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lang="ru-RU" sz="14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defRPr lang="ru-RU" sz="14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E321D-5C8E-47BA-AA52-C91DBBE393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E321D-5C8E-47BA-AA52-C91DBBE393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E321D-5C8E-47BA-AA52-C91DBBE393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E321D-5C8E-47BA-AA52-C91DBBE393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96533"/>
            <a:ext cx="3008313" cy="101959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990600"/>
            <a:ext cx="5111750" cy="5135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2010191"/>
            <a:ext cx="3008313" cy="411597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E321D-5C8E-47BA-AA52-C91DBBE393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800600"/>
            <a:ext cx="8610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33375" y="612775"/>
            <a:ext cx="855345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800" y="5367338"/>
            <a:ext cx="8610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E321D-5C8E-47BA-AA52-C91DBBE393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60338"/>
            <a:ext cx="8458200" cy="887590"/>
          </a:xfrm>
          <a:prstGeom prst="rect">
            <a:avLst/>
          </a:prstGeom>
          <a:effectLst>
            <a:outerShdw blurRad="25400" dist="25400" dir="2400000" algn="ctr" rotWithShape="0">
              <a:schemeClr val="tx1">
                <a:lumMod val="65000"/>
                <a:lumOff val="35000"/>
                <a:alpha val="71000"/>
              </a:scheme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076326"/>
            <a:ext cx="8458200" cy="50498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43535" y="6446706"/>
            <a:ext cx="4628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 b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6AE321D-5C8E-47BA-AA52-C91DBBE393DD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7" name="Рисунок 6" descr="logo.jpg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207818" y="6234795"/>
            <a:ext cx="1795634" cy="45651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dissolve/>
  </p:transition>
  <p:hf hdr="0" ftr="0" dt="0"/>
  <p:txStyles>
    <p:titleStyle>
      <a:lvl1pPr algn="l" defTabSz="914400" rtl="0" eaLnBrk="1" latinLnBrk="0" hangingPunct="1">
        <a:spcBef>
          <a:spcPct val="0"/>
        </a:spcBef>
        <a:buNone/>
        <a:defRPr sz="2800" b="1" kern="1200">
          <a:solidFill>
            <a:schemeClr val="accent2">
              <a:lumMod val="75000"/>
            </a:schemeClr>
          </a:solidFill>
          <a:effectLst/>
          <a:latin typeface="Arial" pitchFamily="34" charset="0"/>
          <a:ea typeface="+mj-ea"/>
          <a:cs typeface="Arial" pitchFamily="34" charset="0"/>
        </a:defRPr>
      </a:lvl1pPr>
    </p:titleStyle>
    <p:bodyStyle>
      <a:lvl1pPr marL="179388" indent="-179388" algn="l" defTabSz="914400" rtl="0" eaLnBrk="1" latinLnBrk="0" hangingPunct="1">
        <a:spcBef>
          <a:spcPct val="20000"/>
        </a:spcBef>
        <a:buClr>
          <a:schemeClr val="accent2">
            <a:lumMod val="75000"/>
          </a:schemeClr>
        </a:buClr>
        <a:buSzPct val="80000"/>
        <a:buFont typeface="Wingdings" pitchFamily="2" charset="2"/>
        <a:buChar char="§"/>
        <a:tabLst>
          <a:tab pos="179388" algn="l"/>
        </a:tabLst>
        <a:defRPr sz="2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538163" indent="-273050" algn="l" defTabSz="914400" rtl="0" eaLnBrk="1" latinLnBrk="0" hangingPunct="1">
        <a:spcBef>
          <a:spcPct val="20000"/>
        </a:spcBef>
        <a:buClr>
          <a:schemeClr val="accent2">
            <a:lumMod val="75000"/>
          </a:schemeClr>
        </a:buClr>
        <a:buFont typeface="Arial" pitchFamily="34" charset="0"/>
        <a:buChar char="–"/>
        <a:defRPr sz="1800" kern="1200">
          <a:solidFill>
            <a:schemeClr val="tx1">
              <a:lumMod val="75000"/>
              <a:lumOff val="25000"/>
            </a:schemeClr>
          </a:solidFill>
          <a:latin typeface="Arial" pitchFamily="34" charset="0"/>
          <a:ea typeface="+mn-ea"/>
          <a:cs typeface="Arial" pitchFamily="34" charset="0"/>
        </a:defRPr>
      </a:lvl2pPr>
      <a:lvl3pPr marL="717550" indent="-179388" algn="l" defTabSz="914400" rtl="0" eaLnBrk="1" latinLnBrk="0" hangingPunct="1">
        <a:spcBef>
          <a:spcPct val="20000"/>
        </a:spcBef>
        <a:buClr>
          <a:schemeClr val="accent2">
            <a:lumMod val="75000"/>
          </a:schemeClr>
        </a:buClr>
        <a:buFont typeface="Arial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Arial" pitchFamily="34" charset="0"/>
          <a:ea typeface="+mn-ea"/>
          <a:cs typeface="Arial" pitchFamily="34" charset="0"/>
        </a:defRPr>
      </a:lvl3pPr>
      <a:lvl4pPr marL="896938" indent="-179388" algn="l" defTabSz="914400" rtl="0" eaLnBrk="1" latinLnBrk="0" hangingPunct="1">
        <a:spcBef>
          <a:spcPct val="20000"/>
        </a:spcBef>
        <a:buFont typeface="Arial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Arial" pitchFamily="34" charset="0"/>
          <a:ea typeface="+mn-ea"/>
          <a:cs typeface="Arial" pitchFamily="34" charset="0"/>
        </a:defRPr>
      </a:lvl4pPr>
      <a:lvl5pPr marL="1076325" indent="-273050" algn="l" defTabSz="914400" rtl="0" eaLnBrk="1" latinLnBrk="0" hangingPunct="1">
        <a:spcBef>
          <a:spcPct val="20000"/>
        </a:spcBef>
        <a:buFont typeface="Arial" pitchFamily="34" charset="0"/>
        <a:buChar char="»"/>
        <a:defRPr sz="1200" kern="1200">
          <a:solidFill>
            <a:schemeClr val="tx1">
              <a:lumMod val="65000"/>
              <a:lumOff val="35000"/>
            </a:schemeClr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970" y="2742438"/>
            <a:ext cx="2526822" cy="1609725"/>
          </a:xfrm>
        </p:spPr>
        <p:txBody>
          <a:bodyPr>
            <a:normAutofit/>
          </a:bodyPr>
          <a:lstStyle/>
          <a:p>
            <a:r>
              <a:rPr lang="ru-RU" dirty="0" err="1" smtClean="0"/>
              <a:t>ВПУ</a:t>
            </a:r>
            <a:r>
              <a:rPr lang="ru-RU" dirty="0" smtClean="0"/>
              <a:t> № 40 г. Алчевска</a:t>
            </a:r>
            <a:endParaRPr lang="ru-RU" dirty="0" smtClean="0"/>
          </a:p>
          <a:p>
            <a:endParaRPr lang="ru-RU" dirty="0" smtClean="0"/>
          </a:p>
          <a:p>
            <a:r>
              <a:rPr lang="uk-UA" dirty="0" err="1" smtClean="0"/>
              <a:t>Лаврушкина</a:t>
            </a:r>
            <a:r>
              <a:rPr lang="uk-UA" dirty="0" smtClean="0"/>
              <a:t> А.М.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>
          <a:xfrm>
            <a:off x="3880486" y="614935"/>
            <a:ext cx="5019674" cy="1396746"/>
          </a:xfrm>
        </p:spPr>
        <p:txBody>
          <a:bodyPr/>
          <a:lstStyle/>
          <a:p>
            <a:r>
              <a:rPr lang="ru-RU" dirty="0" smtClean="0"/>
              <a:t>Техника безопасности при облицовочных работах</a:t>
            </a:r>
            <a:endParaRPr lang="ru-RU" dirty="0"/>
          </a:p>
        </p:txBody>
      </p:sp>
      <p:pic>
        <p:nvPicPr>
          <p:cNvPr id="2050" name="Picture 2" descr="D:\работа\метод разработка\мое\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783" y="2157984"/>
            <a:ext cx="2735633" cy="269221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Техника безопасности во время облицовочных работ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88518"/>
            <a:ext cx="8211312" cy="4434458"/>
          </a:xfrm>
        </p:spPr>
        <p:txBody>
          <a:bodyPr>
            <a:noAutofit/>
          </a:bodyPr>
          <a:lstStyle/>
          <a:p>
            <a:pPr algn="just"/>
            <a:r>
              <a:rPr lang="ru-RU" sz="1800" dirty="0" smtClean="0"/>
              <a:t>10. Загустевшие мастики разогревают в емкостях с горячей водой, но ни в коем случае не на электрической плите или на открытом огне.</a:t>
            </a:r>
          </a:p>
          <a:p>
            <a:pPr algn="just"/>
            <a:endParaRPr lang="ru-RU" sz="1800" dirty="0" smtClean="0"/>
          </a:p>
          <a:p>
            <a:pPr algn="just"/>
            <a:r>
              <a:rPr lang="ru-RU" sz="1800" dirty="0" smtClean="0"/>
              <a:t>11. Корпус шлифовально-облицовочной машины должен находится во время работы в горизонтальном положении. Питающие кабели не должны пересекаться с другими проводами, находящимися под напряжением. Обязательно наличие заземления!</a:t>
            </a:r>
          </a:p>
          <a:p>
            <a:pPr algn="just"/>
            <a:endParaRPr lang="ru-RU" sz="1800" dirty="0" smtClean="0"/>
          </a:p>
          <a:p>
            <a:pPr algn="just"/>
            <a:r>
              <a:rPr lang="ru-RU" sz="1800" dirty="0" smtClean="0"/>
              <a:t>12. Облицовку потолка и верхней части стен, особенно если они выше 2,7 м, ведут со строительных подмостей.</a:t>
            </a:r>
          </a:p>
          <a:p>
            <a:pPr algn="just"/>
            <a:endParaRPr lang="ru-RU" sz="1800" dirty="0" smtClean="0"/>
          </a:p>
          <a:p>
            <a:pPr algn="just"/>
            <a:r>
              <a:rPr lang="ru-RU" sz="1800" dirty="0" smtClean="0"/>
              <a:t>13. По окончанию работы рабочее место необходимо привести в порядок, строительный мусор убрать, а инструменты очистить и положить на место.</a:t>
            </a:r>
            <a:endParaRPr lang="ru-RU" sz="180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E321D-5C8E-47BA-AA52-C91DBBE393DD}" type="slidenum">
              <a:rPr lang="ru-RU" smtClean="0"/>
              <a:pPr/>
              <a:t>10</a:t>
            </a:fld>
            <a:endParaRPr lang="ru-RU" dirty="0"/>
          </a:p>
        </p:txBody>
      </p:sp>
    </p:spTree>
  </p:cSld>
  <p:clrMapOvr>
    <a:masterClrMapping/>
  </p:clrMapOvr>
  <p:transition>
    <p:dissolv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ПАМЯТКА  ДЛЯ  УЧАЩИХСЯ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6326"/>
            <a:ext cx="4273296" cy="5049838"/>
          </a:xfrm>
        </p:spPr>
        <p:txBody>
          <a:bodyPr>
            <a:normAutofit/>
          </a:bodyPr>
          <a:lstStyle/>
          <a:p>
            <a:pPr algn="just"/>
            <a:r>
              <a:rPr lang="ru-RU" dirty="0" smtClean="0"/>
              <a:t>Знай и выполняй правила внутреннего распорядка в учебной мастерской.</a:t>
            </a:r>
          </a:p>
          <a:p>
            <a:pPr algn="just"/>
            <a:r>
              <a:rPr lang="ru-RU" dirty="0" smtClean="0"/>
              <a:t>Работай </a:t>
            </a:r>
            <a:r>
              <a:rPr lang="ru-RU" dirty="0" smtClean="0"/>
              <a:t>только в </a:t>
            </a:r>
            <a:r>
              <a:rPr lang="ru-RU" dirty="0" smtClean="0"/>
              <a:t>спецодежде.</a:t>
            </a:r>
          </a:p>
          <a:p>
            <a:pPr algn="just"/>
            <a:r>
              <a:rPr lang="ru-RU" dirty="0" smtClean="0"/>
              <a:t>До </a:t>
            </a:r>
            <a:r>
              <a:rPr lang="ru-RU" dirty="0" smtClean="0"/>
              <a:t>начала работы проверь исправность оборудования </a:t>
            </a:r>
            <a:r>
              <a:rPr lang="ru-RU" dirty="0" smtClean="0"/>
              <a:t>- </a:t>
            </a:r>
            <a:r>
              <a:rPr lang="ru-RU" dirty="0" smtClean="0"/>
              <a:t>электропроводов, инструментов и </a:t>
            </a:r>
            <a:r>
              <a:rPr lang="ru-RU" dirty="0" smtClean="0"/>
              <a:t>приспособлений.</a:t>
            </a:r>
          </a:p>
          <a:p>
            <a:pPr algn="just"/>
            <a:r>
              <a:rPr lang="ru-RU" dirty="0" smtClean="0"/>
              <a:t>Обо </a:t>
            </a:r>
            <a:r>
              <a:rPr lang="ru-RU" dirty="0" smtClean="0"/>
              <a:t>всех замеченных неисправностях немедленно сообщи </a:t>
            </a:r>
            <a:r>
              <a:rPr lang="ru-RU" dirty="0" smtClean="0"/>
              <a:t>мастеру.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E321D-5C8E-47BA-AA52-C91DBBE393DD}" type="slidenum">
              <a:rPr lang="ru-RU" smtClean="0"/>
              <a:pPr/>
              <a:t>11</a:t>
            </a:fld>
            <a:endParaRPr lang="ru-RU" dirty="0"/>
          </a:p>
        </p:txBody>
      </p:sp>
      <p:pic>
        <p:nvPicPr>
          <p:cNvPr id="7170" name="Picture 2" descr="D:\работа\метод разработка\мое\TB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00968" y="1049104"/>
            <a:ext cx="3803302" cy="5107856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ПАМЯТКА  ДЛЯ  УЧАЩИХСЯ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5696" y="1210438"/>
            <a:ext cx="7943088" cy="4641722"/>
          </a:xfrm>
        </p:spPr>
        <p:txBody>
          <a:bodyPr>
            <a:normAutofit/>
          </a:bodyPr>
          <a:lstStyle/>
          <a:p>
            <a:pPr algn="just"/>
            <a:r>
              <a:rPr lang="ru-RU" dirty="0" smtClean="0"/>
              <a:t>Подготовь рабочее место, удобно для работы разложи инструменты, приспособления и заготовки.</a:t>
            </a:r>
          </a:p>
          <a:p>
            <a:pPr algn="just"/>
            <a:r>
              <a:rPr lang="ru-RU" dirty="0" smtClean="0"/>
              <a:t>Приступая к работе, ознакомься с заданием, усвой, что и как нужно делать, какие правила техники безопасности обязан соблюдать.</a:t>
            </a:r>
          </a:p>
          <a:p>
            <a:pPr algn="just"/>
            <a:r>
              <a:rPr lang="ru-RU" dirty="0" smtClean="0"/>
              <a:t>При выполнении задания поддерживай порядок на рабочем месте, инструменты и приспособления используй только по назначению. Строго соблюдай указания о приемах работы, мерах безопасности.</a:t>
            </a:r>
          </a:p>
          <a:p>
            <a:pPr algn="just"/>
            <a:r>
              <a:rPr lang="ru-RU" dirty="0" smtClean="0"/>
              <a:t>По окончании работы сдай инструменты, приспособления, заготовки и изделия. Приведи в порядок рабочее место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E321D-5C8E-47BA-AA52-C91DBBE393DD}" type="slidenum">
              <a:rPr lang="ru-RU" smtClean="0"/>
              <a:pPr/>
              <a:t>12</a:t>
            </a:fld>
            <a:endParaRPr lang="ru-RU" dirty="0"/>
          </a:p>
        </p:txBody>
      </p:sp>
    </p:spTree>
  </p:cSld>
  <p:clrMapOvr>
    <a:masterClrMapping/>
  </p:clrMapOvr>
  <p:transition>
    <p:dissolv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Трудовая дисциплина в учебных мастерских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6512" y="3877056"/>
            <a:ext cx="8458200" cy="2609088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ru-RU" dirty="0" smtClean="0"/>
              <a:t>До </a:t>
            </a:r>
            <a:r>
              <a:rPr lang="ru-RU" dirty="0" smtClean="0"/>
              <a:t>начала работы проверь исправность рабочего оборудования и инструмента.</a:t>
            </a:r>
          </a:p>
          <a:p>
            <a:pPr lvl="0" algn="just"/>
            <a:r>
              <a:rPr lang="ru-RU" dirty="0" smtClean="0"/>
              <a:t>Прекрати </a:t>
            </a:r>
            <a:r>
              <a:rPr lang="ru-RU" dirty="0" smtClean="0"/>
              <a:t>всякую работу и внимательно выслушай мастера при объяснении нового теоретического материала, демонстрации трудовых приемов или текущего </a:t>
            </a:r>
            <a:r>
              <a:rPr lang="ru-RU" dirty="0" smtClean="0"/>
              <a:t>инструктажа.</a:t>
            </a:r>
            <a:endParaRPr lang="ru-RU" dirty="0" smtClean="0"/>
          </a:p>
          <a:p>
            <a:pPr lvl="0" algn="just"/>
            <a:r>
              <a:rPr lang="ru-RU" dirty="0" smtClean="0"/>
              <a:t>Относись бережно к инструменту и оборудованию </a:t>
            </a:r>
            <a:r>
              <a:rPr lang="ru-RU" dirty="0" smtClean="0"/>
              <a:t>мастерской</a:t>
            </a:r>
            <a:r>
              <a:rPr lang="ru-RU" dirty="0" smtClean="0"/>
              <a:t>, используй их только по назначению, экономь </a:t>
            </a:r>
            <a:r>
              <a:rPr lang="ru-RU" dirty="0" smtClean="0"/>
              <a:t>материал</a:t>
            </a:r>
            <a:r>
              <a:rPr lang="ru-RU" dirty="0" smtClean="0"/>
              <a:t>.</a:t>
            </a:r>
          </a:p>
          <a:p>
            <a:pPr algn="just"/>
            <a:r>
              <a:rPr lang="ru-RU" dirty="0" smtClean="0"/>
              <a:t>Инструменты </a:t>
            </a:r>
            <a:r>
              <a:rPr lang="ru-RU" dirty="0" smtClean="0"/>
              <a:t>и оборудование используй только с разрешения </a:t>
            </a:r>
            <a:r>
              <a:rPr lang="ru-RU" dirty="0" smtClean="0"/>
              <a:t>мастера.</a:t>
            </a:r>
          </a:p>
          <a:p>
            <a:pPr algn="just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E321D-5C8E-47BA-AA52-C91DBBE393DD}" type="slidenum">
              <a:rPr lang="ru-RU" smtClean="0"/>
              <a:pPr/>
              <a:t>13</a:t>
            </a:fld>
            <a:endParaRPr lang="ru-RU" dirty="0"/>
          </a:p>
        </p:txBody>
      </p:sp>
      <p:pic>
        <p:nvPicPr>
          <p:cNvPr id="8194" name="Picture 2" descr="D:\работа\метод разработка\мое\organizaziya-raboti-po-ochrane-trud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372" y="1024827"/>
            <a:ext cx="3480992" cy="2657157"/>
          </a:xfrm>
          <a:prstGeom prst="rect">
            <a:avLst/>
          </a:prstGeom>
          <a:noFill/>
        </p:spPr>
      </p:pic>
      <p:sp>
        <p:nvSpPr>
          <p:cNvPr id="6" name="Содержимое 2"/>
          <p:cNvSpPr txBox="1">
            <a:spLocks/>
          </p:cNvSpPr>
          <p:nvPr/>
        </p:nvSpPr>
        <p:spPr>
          <a:xfrm>
            <a:off x="3621024" y="859536"/>
            <a:ext cx="5242560" cy="30906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9388" marR="0" lvl="0" indent="-179388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2">
                  <a:lumMod val="75000"/>
                </a:schemeClr>
              </a:buClr>
              <a:buSzPct val="80000"/>
              <a:buFont typeface="Wingdings" pitchFamily="2" charset="2"/>
              <a:buChar char="§"/>
              <a:tabLst>
                <a:tab pos="179388" algn="l"/>
              </a:tabLst>
              <a:defRPr/>
            </a:pPr>
            <a:r>
              <a:rPr lang="ru-RU" sz="2000" dirty="0" smtClean="0"/>
              <a:t>В мастерскую </a:t>
            </a:r>
            <a:r>
              <a:rPr lang="ru-RU" sz="2000" dirty="0" smtClean="0"/>
              <a:t>заходи с разрешения </a:t>
            </a:r>
            <a:r>
              <a:rPr lang="ru-RU" sz="2000" dirty="0" smtClean="0"/>
              <a:t>мастера.</a:t>
            </a:r>
          </a:p>
          <a:p>
            <a:pPr marL="179388" marR="0" lvl="0" indent="-179388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2">
                  <a:lumMod val="75000"/>
                </a:schemeClr>
              </a:buClr>
              <a:buSzPct val="80000"/>
              <a:buFont typeface="Wingdings" pitchFamily="2" charset="2"/>
              <a:buChar char="§"/>
              <a:tabLst>
                <a:tab pos="179388" algn="l"/>
              </a:tabLst>
              <a:defRPr/>
            </a:pPr>
            <a:r>
              <a:rPr lang="ru-RU" sz="2000" dirty="0" smtClean="0"/>
              <a:t>Сумку </a:t>
            </a:r>
            <a:r>
              <a:rPr lang="ru-RU" sz="2000" dirty="0" smtClean="0"/>
              <a:t>с учебными принадлежностями клади в отведенное для этого </a:t>
            </a:r>
            <a:r>
              <a:rPr lang="ru-RU" sz="2000" dirty="0" smtClean="0"/>
              <a:t>место.</a:t>
            </a:r>
          </a:p>
          <a:p>
            <a:pPr marL="179388" marR="0" lvl="0" indent="-179388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2">
                  <a:lumMod val="75000"/>
                </a:schemeClr>
              </a:buClr>
              <a:buSzPct val="80000"/>
              <a:buFont typeface="Wingdings" pitchFamily="2" charset="2"/>
              <a:buChar char="§"/>
              <a:tabLst>
                <a:tab pos="179388" algn="l"/>
              </a:tabLst>
              <a:defRPr/>
            </a:pPr>
            <a:r>
              <a:rPr lang="ru-RU" sz="2000" dirty="0" smtClean="0"/>
              <a:t>На </a:t>
            </a:r>
            <a:r>
              <a:rPr lang="ru-RU" sz="2000" dirty="0" smtClean="0"/>
              <a:t>рабочий стол положи только необходимые для урока </a:t>
            </a:r>
            <a:r>
              <a:rPr lang="ru-RU" sz="2000" dirty="0" smtClean="0"/>
              <a:t>принадлежности.</a:t>
            </a:r>
          </a:p>
          <a:p>
            <a:pPr marL="179388" marR="0" lvl="0" indent="-179388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2">
                  <a:lumMod val="75000"/>
                </a:schemeClr>
              </a:buClr>
              <a:buSzPct val="80000"/>
              <a:buFont typeface="Wingdings" pitchFamily="2" charset="2"/>
              <a:buChar char="§"/>
              <a:tabLst>
                <a:tab pos="179388" algn="l"/>
              </a:tabLst>
              <a:defRPr/>
            </a:pPr>
            <a:r>
              <a:rPr lang="ru-RU" sz="2000" dirty="0" smtClean="0"/>
              <a:t>Работай </a:t>
            </a:r>
            <a:r>
              <a:rPr lang="ru-RU" sz="2000" dirty="0" smtClean="0"/>
              <a:t>только на отведенном тебе рабочем </a:t>
            </a:r>
            <a:r>
              <a:rPr lang="ru-RU" sz="2000" dirty="0" smtClean="0"/>
              <a:t>месте.</a:t>
            </a:r>
          </a:p>
        </p:txBody>
      </p:sp>
    </p:spTree>
  </p:cSld>
  <p:clrMapOvr>
    <a:masterClrMapping/>
  </p:clrMapOvr>
  <p:transition>
    <p:dissolv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Трудовая дисциплина в учебных мастерских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6326"/>
            <a:ext cx="8458200" cy="2886074"/>
          </a:xfrm>
        </p:spPr>
        <p:txBody>
          <a:bodyPr>
            <a:normAutofit/>
          </a:bodyPr>
          <a:lstStyle/>
          <a:p>
            <a:pPr lvl="0" algn="just"/>
            <a:r>
              <a:rPr lang="ru-RU" sz="2000" dirty="0" smtClean="0"/>
              <a:t>Применяй </a:t>
            </a:r>
            <a:r>
              <a:rPr lang="ru-RU" sz="2000" dirty="0" smtClean="0"/>
              <a:t>безопасные приемы работы и соблюдай правила внутреннего распорядка учебных мастерских.</a:t>
            </a:r>
          </a:p>
          <a:p>
            <a:pPr lvl="0" algn="just"/>
            <a:r>
              <a:rPr lang="ru-RU" sz="2000" dirty="0" smtClean="0"/>
              <a:t>Покидать мастерскую или менять рабочее место можно только с разрешения </a:t>
            </a:r>
            <a:r>
              <a:rPr lang="ru-RU" sz="2000" dirty="0" smtClean="0"/>
              <a:t>мастера, </a:t>
            </a:r>
            <a:r>
              <a:rPr lang="ru-RU" sz="2000" dirty="0" smtClean="0"/>
              <a:t>не бери с собой ни инструмент, ни материал.</a:t>
            </a:r>
          </a:p>
          <a:p>
            <a:pPr lvl="0" algn="just"/>
            <a:r>
              <a:rPr lang="ru-RU" sz="2000" dirty="0" smtClean="0"/>
              <a:t>Убери рабочее место по окончанию работы.</a:t>
            </a:r>
          </a:p>
          <a:p>
            <a:pPr lvl="0" algn="just"/>
            <a:r>
              <a:rPr lang="ru-RU" sz="2000" dirty="0" smtClean="0"/>
              <a:t>При поломке инструмента</a:t>
            </a:r>
            <a:r>
              <a:rPr lang="ru-RU" sz="2000" dirty="0" smtClean="0"/>
              <a:t>, </a:t>
            </a:r>
            <a:r>
              <a:rPr lang="ru-RU" sz="2000" dirty="0" smtClean="0"/>
              <a:t>оборудования </a:t>
            </a:r>
            <a:r>
              <a:rPr lang="ru-RU" sz="2000" dirty="0" smtClean="0"/>
              <a:t>немедленно </a:t>
            </a:r>
            <a:r>
              <a:rPr lang="ru-RU" sz="2000" dirty="0" smtClean="0"/>
              <a:t>сообщи о случившемся </a:t>
            </a:r>
            <a:r>
              <a:rPr lang="ru-RU" sz="2000" dirty="0" smtClean="0"/>
              <a:t>мастеру.</a:t>
            </a:r>
            <a:endParaRPr lang="ru-RU" sz="2000" dirty="0" smtClean="0"/>
          </a:p>
          <a:p>
            <a:pPr lvl="0" algn="just"/>
            <a:r>
              <a:rPr lang="ru-RU" sz="2000" dirty="0" smtClean="0"/>
              <a:t>Не мешай товарищам во время работы</a:t>
            </a:r>
            <a:r>
              <a:rPr lang="ru-RU" sz="2000" dirty="0" smtClean="0"/>
              <a:t>.</a:t>
            </a:r>
            <a:endParaRPr lang="ru-RU" sz="200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E321D-5C8E-47BA-AA52-C91DBBE393DD}" type="slidenum">
              <a:rPr lang="ru-RU" smtClean="0"/>
              <a:pPr/>
              <a:t>14</a:t>
            </a:fld>
            <a:endParaRPr lang="ru-RU" dirty="0"/>
          </a:p>
        </p:txBody>
      </p:sp>
      <p:pic>
        <p:nvPicPr>
          <p:cNvPr id="12291" name="Picture 3" descr="D:\работа\метод разработка\мое\image348581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31264" y="3035808"/>
            <a:ext cx="3003326" cy="3723132"/>
          </a:xfrm>
          <a:prstGeom prst="rect">
            <a:avLst/>
          </a:prstGeom>
          <a:noFill/>
        </p:spPr>
      </p:pic>
      <p:sp>
        <p:nvSpPr>
          <p:cNvPr id="7" name="Содержимое 2"/>
          <p:cNvSpPr txBox="1">
            <a:spLocks/>
          </p:cNvSpPr>
          <p:nvPr/>
        </p:nvSpPr>
        <p:spPr>
          <a:xfrm>
            <a:off x="451104" y="3764662"/>
            <a:ext cx="6278880" cy="2886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179388" marR="0" lvl="0" indent="-179388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2">
                  <a:lumMod val="75000"/>
                </a:schemeClr>
              </a:buClr>
              <a:buSzPct val="80000"/>
              <a:buFont typeface="Wingdings" pitchFamily="2" charset="2"/>
              <a:buChar char="§"/>
              <a:tabLst>
                <a:tab pos="179388" algn="l"/>
              </a:tabLst>
              <a:defRPr/>
            </a:pPr>
            <a:r>
              <a:rPr lang="ru-RU" sz="2000" dirty="0" smtClean="0"/>
              <a:t>О </a:t>
            </a:r>
            <a:r>
              <a:rPr lang="ru-RU" sz="2000" dirty="0" smtClean="0"/>
              <a:t>малейших полученных травмах немедленно поставь в известность мастера, который окажет первую помощь или направит к </a:t>
            </a:r>
            <a:r>
              <a:rPr lang="ru-RU" sz="2000" dirty="0" smtClean="0"/>
              <a:t>врачу.</a:t>
            </a:r>
          </a:p>
          <a:p>
            <a:pPr marL="179388" marR="0" lvl="0" indent="-179388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2">
                  <a:lumMod val="75000"/>
                </a:schemeClr>
              </a:buClr>
              <a:buSzPct val="80000"/>
              <a:buFont typeface="Wingdings" pitchFamily="2" charset="2"/>
              <a:buChar char="§"/>
              <a:tabLst>
                <a:tab pos="179388" algn="l"/>
              </a:tabLst>
              <a:defRPr/>
            </a:pPr>
            <a:r>
              <a:rPr lang="ru-RU" sz="2000" dirty="0" smtClean="0"/>
              <a:t>По </a:t>
            </a:r>
            <a:r>
              <a:rPr lang="ru-RU" sz="2000" dirty="0" smtClean="0"/>
              <a:t>окончании работы убери свое рабочее место, убери материал и рабочий инструмент на свое </a:t>
            </a:r>
            <a:r>
              <a:rPr lang="ru-RU" sz="2000" dirty="0" smtClean="0"/>
              <a:t>место.</a:t>
            </a:r>
          </a:p>
          <a:p>
            <a:pPr marL="179388" marR="0" lvl="0" indent="-179388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2">
                  <a:lumMod val="75000"/>
                </a:schemeClr>
              </a:buClr>
              <a:buSzPct val="80000"/>
              <a:buFont typeface="Wingdings" pitchFamily="2" charset="2"/>
              <a:buChar char="§"/>
              <a:tabLst>
                <a:tab pos="179388" algn="l"/>
              </a:tabLst>
              <a:defRPr/>
            </a:pPr>
            <a:r>
              <a:rPr lang="ru-RU" sz="2000" dirty="0" smtClean="0"/>
              <a:t>В </a:t>
            </a:r>
            <a:r>
              <a:rPr lang="ru-RU" sz="2000" dirty="0" smtClean="0"/>
              <a:t>конце урока приведи себя в порядок, вымой руки и повесь рабочую одежду на место.</a:t>
            </a:r>
            <a:endParaRPr lang="ru-RU" sz="2000" dirty="0"/>
          </a:p>
        </p:txBody>
      </p:sp>
    </p:spTree>
  </p:cSld>
  <p:clrMapOvr>
    <a:masterClrMapping/>
  </p:clrMapOvr>
  <p:transition>
    <p:dissolv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5008" y="745554"/>
            <a:ext cx="8458200" cy="887590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/>
              <a:t>Спасибо за внимание!</a:t>
            </a:r>
            <a:endParaRPr lang="ru-RU" sz="4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E321D-5C8E-47BA-AA52-C91DBBE393DD}" type="slidenum">
              <a:rPr lang="ru-RU" smtClean="0"/>
              <a:pPr/>
              <a:t>15</a:t>
            </a:fld>
            <a:endParaRPr lang="ru-RU" dirty="0"/>
          </a:p>
        </p:txBody>
      </p:sp>
      <p:pic>
        <p:nvPicPr>
          <p:cNvPr id="10242" name="Picture 2" descr="D:\работа\метод разработка\мое\uslugi-po-ohrane-truda-i-tehnike-bezopasnost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6320" y="2090229"/>
            <a:ext cx="7453357" cy="3884531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lang="ru-RU" smtClean="0"/>
              <a:t>Цель данной </a:t>
            </a:r>
            <a:r>
              <a:rPr dirty="0" lang="ru-RU" smtClean="0"/>
              <a:t>презентации:</a:t>
            </a:r>
            <a:endParaRPr dirty="0"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6326"/>
            <a:ext cx="8458200" cy="5361050"/>
          </a:xfrm>
        </p:spPr>
        <p:txBody>
          <a:bodyPr>
            <a:normAutofit fontScale="92500"/>
          </a:bodyPr>
          <a:lstStyle/>
          <a:p>
            <a:pPr algn="just" indent="0" lvl="0" marL="0">
              <a:buNone/>
              <a:tabLst/>
            </a:pPr>
            <a:r>
              <a:rPr dirty="0" lang="ru-RU" smtClean="0"/>
              <a:t>наглядно показать, что должны делать </a:t>
            </a:r>
            <a:endParaRPr dirty="0" lang="ru-RU" smtClean="0"/>
          </a:p>
          <a:p>
            <a:pPr algn="just" indent="0" lvl="0" marL="0">
              <a:buNone/>
              <a:tabLst/>
            </a:pPr>
            <a:r>
              <a:rPr dirty="0" lang="ru-RU" smtClean="0"/>
              <a:t>учащиеся</a:t>
            </a:r>
            <a:r>
              <a:rPr dirty="0" lang="ru-RU" smtClean="0"/>
              <a:t>, работая на различных станках, </a:t>
            </a:r>
            <a:endParaRPr dirty="0" lang="ru-RU" smtClean="0"/>
          </a:p>
          <a:p>
            <a:pPr algn="just" indent="0" lvl="0" marL="0">
              <a:buNone/>
              <a:tabLst/>
            </a:pPr>
            <a:r>
              <a:rPr dirty="0" lang="ru-RU" smtClean="0"/>
              <a:t>оборудовании</a:t>
            </a:r>
            <a:r>
              <a:rPr dirty="0" lang="ru-RU" smtClean="0"/>
              <a:t>, используя </a:t>
            </a:r>
            <a:r>
              <a:rPr dirty="0" lang="ru-RU" smtClean="0"/>
              <a:t>приспособления</a:t>
            </a:r>
            <a:endParaRPr dirty="0" lang="ru-RU" smtClean="0"/>
          </a:p>
          <a:p>
            <a:pPr lvl="0"/>
            <a:endParaRPr dirty="0" lang="ru-RU" smtClean="0"/>
          </a:p>
          <a:p>
            <a:pPr lvl="0"/>
            <a:r>
              <a:rPr dirty="0" lang="ru-RU" smtClean="0"/>
              <a:t>Цель урока</a:t>
            </a:r>
            <a:r>
              <a:rPr dirty="0" lang="ru-RU" smtClean="0"/>
              <a:t>:</a:t>
            </a:r>
            <a:endParaRPr dirty="0" lang="ru-RU" smtClean="0"/>
          </a:p>
          <a:p>
            <a:pPr lvl="2"/>
            <a:r>
              <a:rPr dirty="0" lang="ru-RU" smtClean="0"/>
              <a:t>обучающая:</a:t>
            </a:r>
          </a:p>
          <a:p>
            <a:pPr algn="just" lvl="2">
              <a:buNone/>
            </a:pPr>
            <a:r>
              <a:rPr dirty="0" lang="ru-RU" smtClean="0"/>
              <a:t>	</a:t>
            </a:r>
            <a:r>
              <a:rPr dirty="0" lang="ru-RU" smtClean="0" sz="1400"/>
              <a:t> – </a:t>
            </a:r>
            <a:r>
              <a:rPr dirty="0" lang="ru-RU" smtClean="0" sz="1400"/>
              <a:t> дать начальное представление о безопасных приемах работы в мастерских</a:t>
            </a:r>
          </a:p>
          <a:p>
            <a:pPr lvl="2"/>
            <a:r>
              <a:rPr dirty="0" lang="ru-RU" smtClean="0"/>
              <a:t>развивающая:</a:t>
            </a:r>
          </a:p>
          <a:p>
            <a:pPr algn="just" indent="-182563" lvl="2" marL="901700">
              <a:buNone/>
            </a:pPr>
            <a:r>
              <a:rPr dirty="0" lang="ru-RU" smtClean="0" sz="1400"/>
              <a:t>– развить умения и навыки использования первичных средств пожаротушения, отключения электросети в учебных мастерских; научить правильной организации рабочего </a:t>
            </a:r>
            <a:r>
              <a:rPr dirty="0" lang="ru-RU" smtClean="0" sz="1400"/>
              <a:t>места</a:t>
            </a:r>
          </a:p>
          <a:p>
            <a:pPr lvl="2"/>
            <a:r>
              <a:rPr dirty="0" lang="ru-RU" smtClean="0"/>
              <a:t>воспитательная:</a:t>
            </a:r>
          </a:p>
          <a:p>
            <a:pPr algn="just" indent="-182563" lvl="2" marL="901700">
              <a:buNone/>
            </a:pPr>
            <a:r>
              <a:rPr dirty="0" lang="ru-RU" smtClean="0" sz="1500"/>
              <a:t>– </a:t>
            </a:r>
            <a:r>
              <a:rPr dirty="0" lang="ru-RU" smtClean="0" sz="1500"/>
              <a:t> воспитать </a:t>
            </a:r>
            <a:r>
              <a:rPr dirty="0" lang="ru-RU" smtClean="0" sz="1500"/>
              <a:t>у учащихся бережное отношение к материалам и инструменту, аккуратность, бдительность в соблюдении правил ОТ и ТБ</a:t>
            </a:r>
            <a:endParaRPr dirty="0" lang="uk-UA" smtClean="0" sz="1500"/>
          </a:p>
          <a:p>
            <a:pPr lvl="2"/>
            <a:endParaRPr dirty="0" lang="ru-RU" smtClean="0" sz="2400"/>
          </a:p>
          <a:p>
            <a:pPr algn="just" indent="450850" lvl="0" marL="0">
              <a:buNone/>
              <a:tabLst/>
            </a:pPr>
            <a:r>
              <a:rPr dirty="0" lang="ru-RU" smtClean="0"/>
              <a:t>При выполнении облицовочных работ соблюдение несложных правил техники безопасности позволит избежать получения травм и </a:t>
            </a:r>
            <a:r>
              <a:rPr dirty="0" lang="ru-RU" smtClean="0"/>
              <a:t>ожогов.</a:t>
            </a:r>
            <a:endParaRPr dirty="0" lang="ru-RU"/>
          </a:p>
        </p:txBody>
      </p:sp>
      <p:sp>
        <p:nvSpPr>
          <p:cNvPr id="4" name="Номер слайда 3"/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B6AE321D-5C8E-47BA-AA52-C91DBBE393DD}" type="slidenum">
              <a:rPr lang="ru-RU" smtClean="0"/>
              <a:pPr/>
              <a:t>2</a:t>
            </a:fld>
            <a:endParaRPr dirty="0" lang="ru-RU"/>
          </a:p>
        </p:txBody>
      </p:sp>
      <p:pic>
        <p:nvPicPr>
          <p:cNvPr descr="D:\работа\метод разработка\мое\tehnika-bezopasnosti-pri-ispolzovanii-biogazovyh-ustanovok.png" id="9219" name="Picture 3"/>
          <p:cNvPicPr>
            <a:picLocks noChangeArrowheads="1" noChangeAspect="1"/>
          </p:cNvPicPr>
          <p:nvPr/>
        </p:nvPicPr>
        <p:blipFill>
          <a:blip cstate="print" r:embed="rId2"/>
          <a:srcRect b="37" r="93"/>
          <a:stretch>
            <a:fillRect/>
          </a:stretch>
        </p:blipFill>
        <p:spPr bwMode="auto">
          <a:xfrm>
            <a:off x="5682977" y="182880"/>
            <a:ext cx="3461023" cy="219456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dur="indefinite" id="1" nodeType="tmRoot" restart="never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45008" y="588646"/>
            <a:ext cx="3870960" cy="3946778"/>
          </a:xfrm>
        </p:spPr>
        <p:txBody>
          <a:bodyPr anchor="ctr">
            <a:noAutofit/>
          </a:bodyPr>
          <a:lstStyle/>
          <a:p>
            <a:pPr marL="0" indent="450850" algn="just">
              <a:buNone/>
              <a:tabLst/>
            </a:pPr>
            <a:r>
              <a:rPr lang="ru-RU" sz="2600" dirty="0" smtClean="0"/>
              <a:t>Так как во время облицовочных работ мы имеем дело с режущими инструментами, легко воспламеняющимися растворами и бьющимися </a:t>
            </a:r>
            <a:r>
              <a:rPr lang="ru-RU" sz="2600" dirty="0" smtClean="0"/>
              <a:t>материалами, чтобы </a:t>
            </a:r>
            <a:r>
              <a:rPr lang="ru-RU" sz="2600" dirty="0" smtClean="0"/>
              <a:t>не</a:t>
            </a:r>
            <a:endParaRPr lang="ru-RU" sz="26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E321D-5C8E-47BA-AA52-C91DBBE393DD}" type="slidenum">
              <a:rPr lang="ru-RU" smtClean="0"/>
              <a:pPr/>
              <a:t>3</a:t>
            </a:fld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20201" y="596076"/>
            <a:ext cx="3892279" cy="394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Содержимое 2"/>
          <p:cNvSpPr txBox="1">
            <a:spLocks/>
          </p:cNvSpPr>
          <p:nvPr/>
        </p:nvSpPr>
        <p:spPr>
          <a:xfrm>
            <a:off x="353568" y="4693920"/>
            <a:ext cx="8290560" cy="19385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just">
              <a:spcBef>
                <a:spcPct val="20000"/>
              </a:spcBef>
              <a:buClr>
                <a:schemeClr val="accent2">
                  <a:lumMod val="75000"/>
                </a:schemeClr>
              </a:buClr>
              <a:buSzPct val="80000"/>
            </a:pPr>
            <a:r>
              <a:rPr lang="ru-RU" sz="2600" dirty="0" smtClean="0"/>
              <a:t>покалечить </a:t>
            </a:r>
            <a:r>
              <a:rPr lang="ru-RU" sz="2600" dirty="0" smtClean="0"/>
              <a:t>себя и не нанести ущерб своему имуществу, необходимо соблюдать элементарные правила безопасности. Тем более, что их не так уж и много.</a:t>
            </a:r>
            <a:endParaRPr kumimoji="0" lang="ru-RU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</p:cSld>
  <p:clrMapOvr>
    <a:masterClrMapping/>
  </p:clrMapOvr>
  <p:transition>
    <p:dissolv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Техника безопасности при приготовлении растворов и мастик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ru-RU" dirty="0" smtClean="0"/>
              <a:t>1. Помещение, где готовят растворы и мастики, должно быть оснащено приточно-вытяжной вентиляцией,</a:t>
            </a:r>
          </a:p>
          <a:p>
            <a:pPr algn="just"/>
            <a:r>
              <a:rPr lang="ru-RU" dirty="0" smtClean="0"/>
              <a:t>2</a:t>
            </a:r>
            <a:r>
              <a:rPr lang="ru-RU" dirty="0" smtClean="0"/>
              <a:t>. Все электрооборудование, предназначенное для приготовления растворов, должно быть снабжено заземлением. Движущиеся и вращающиеся части оборудования должны иметь ограждения. Питающие провода рекомендуется заключить в резинотканевый рукав и подвесить на 2,5-3 м выше уровня рабочей площадки.</a:t>
            </a:r>
          </a:p>
          <a:p>
            <a:pPr algn="just"/>
            <a:r>
              <a:rPr lang="ru-RU" dirty="0" smtClean="0"/>
              <a:t>3</a:t>
            </a:r>
            <a:r>
              <a:rPr lang="ru-RU" dirty="0" smtClean="0"/>
              <a:t>. В случае возгорания электрооборудования, его необходимо немедленно отключить от сети, а очаг возгорания засыпать песком или залить пеной из огнетушителя</a:t>
            </a:r>
            <a:r>
              <a:rPr lang="ru-RU" dirty="0" smtClean="0"/>
              <a:t>.</a:t>
            </a:r>
          </a:p>
          <a:p>
            <a:pPr algn="just"/>
            <a:r>
              <a:rPr lang="ru-RU" sz="2400" dirty="0" smtClean="0"/>
              <a:t>4. Растворы на основе цемента готовят в плотной спецодежде и брезентовых рукавицах</a:t>
            </a:r>
            <a:r>
              <a:rPr lang="ru-RU" sz="2400" dirty="0" smtClean="0"/>
              <a:t>.</a:t>
            </a:r>
            <a:endParaRPr lang="ru-RU" sz="240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E321D-5C8E-47BA-AA52-C91DBBE393DD}" type="slidenum">
              <a:rPr lang="ru-RU" smtClean="0"/>
              <a:pPr/>
              <a:t>4</a:t>
            </a:fld>
            <a:endParaRPr lang="ru-RU" dirty="0"/>
          </a:p>
        </p:txBody>
      </p:sp>
    </p:spTree>
  </p:cSld>
  <p:clrMapOvr>
    <a:masterClrMapping/>
  </p:clrMapOvr>
  <p:transition>
    <p:dissolv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Техника безопасности во время подготовительных работ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6326"/>
            <a:ext cx="8458200" cy="2264282"/>
          </a:xfrm>
        </p:spPr>
        <p:txBody>
          <a:bodyPr>
            <a:noAutofit/>
          </a:bodyPr>
          <a:lstStyle/>
          <a:p>
            <a:pPr algn="just"/>
            <a:r>
              <a:rPr lang="ru-RU" sz="1800" dirty="0" smtClean="0"/>
              <a:t>1. Рукоятки всех инструментов должны плотно сидеть.</a:t>
            </a:r>
          </a:p>
          <a:p>
            <a:pPr algn="just"/>
            <a:endParaRPr lang="ru-RU" sz="1000" dirty="0" smtClean="0"/>
          </a:p>
          <a:p>
            <a:pPr algn="just"/>
            <a:r>
              <a:rPr lang="ru-RU" sz="1800" dirty="0" smtClean="0"/>
              <a:t>2. Рабочая поверхность инструментов должна быть ровной, без дефектов.</a:t>
            </a:r>
          </a:p>
          <a:p>
            <a:pPr algn="just"/>
            <a:endParaRPr lang="ru-RU" sz="1000" dirty="0" smtClean="0"/>
          </a:p>
          <a:p>
            <a:pPr algn="just"/>
            <a:r>
              <a:rPr lang="ru-RU" sz="1800" dirty="0" smtClean="0"/>
              <a:t>3. Минимальная длина ручек ударных инструментов — 15 см.</a:t>
            </a:r>
          </a:p>
          <a:p>
            <a:pPr algn="just"/>
            <a:endParaRPr lang="ru-RU" sz="1000" dirty="0" smtClean="0"/>
          </a:p>
          <a:p>
            <a:pPr algn="just"/>
            <a:r>
              <a:rPr lang="ru-RU" sz="1800" dirty="0" smtClean="0"/>
              <a:t>4. Во время сколки неровностей основания необходимо надеть защитные очки с небьющимися стеклами</a:t>
            </a:r>
            <a:r>
              <a:rPr lang="ru-RU" sz="1800" dirty="0" smtClean="0"/>
              <a:t>.</a:t>
            </a:r>
            <a:endParaRPr lang="ru-RU" sz="180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E321D-5C8E-47BA-AA52-C91DBBE393DD}" type="slidenum">
              <a:rPr lang="ru-RU" smtClean="0"/>
              <a:pPr/>
              <a:t>5</a:t>
            </a:fld>
            <a:endParaRPr lang="ru-RU" dirty="0"/>
          </a:p>
        </p:txBody>
      </p:sp>
      <p:pic>
        <p:nvPicPr>
          <p:cNvPr id="11266" name="Picture 2" descr="D:\работа\метод разработка\мое\TB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355658"/>
            <a:ext cx="2914650" cy="3333750"/>
          </a:xfrm>
          <a:prstGeom prst="rect">
            <a:avLst/>
          </a:prstGeom>
          <a:noFill/>
        </p:spPr>
      </p:pic>
      <p:sp>
        <p:nvSpPr>
          <p:cNvPr id="6" name="Содержимое 2"/>
          <p:cNvSpPr txBox="1">
            <a:spLocks/>
          </p:cNvSpPr>
          <p:nvPr/>
        </p:nvSpPr>
        <p:spPr>
          <a:xfrm>
            <a:off x="2596896" y="3523488"/>
            <a:ext cx="6193536" cy="282854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9388" marR="0" lvl="0" indent="-179388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2">
                  <a:lumMod val="75000"/>
                </a:schemeClr>
              </a:buClr>
              <a:buSzPct val="80000"/>
              <a:buFont typeface="Wingdings" pitchFamily="2" charset="2"/>
              <a:buChar char="§"/>
              <a:tabLst>
                <a:tab pos="179388" algn="l"/>
              </a:tabLst>
              <a:defRPr/>
            </a:pPr>
            <a:r>
              <a:rPr lang="ru-RU" dirty="0" smtClean="0"/>
              <a:t>5</a:t>
            </a:r>
            <a:r>
              <a:rPr lang="ru-RU" dirty="0" smtClean="0"/>
              <a:t>. При приготовлении водного раствора соляной кислоты для обезжиривания основания помните, что кислоту вливают в воду, а не наоборот! При этом используют кислоту слабой </a:t>
            </a:r>
            <a:r>
              <a:rPr lang="ru-RU" dirty="0" err="1" smtClean="0"/>
              <a:t>3-%-ой</a:t>
            </a:r>
            <a:r>
              <a:rPr lang="ru-RU" dirty="0" smtClean="0"/>
              <a:t> </a:t>
            </a:r>
            <a:r>
              <a:rPr lang="ru-RU" dirty="0" smtClean="0"/>
              <a:t>концентрации.</a:t>
            </a:r>
          </a:p>
          <a:p>
            <a:pPr marL="179388" marR="0" lvl="0" indent="-179388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2">
                  <a:lumMod val="75000"/>
                </a:schemeClr>
              </a:buClr>
              <a:buSzPct val="80000"/>
              <a:buFont typeface="Wingdings" pitchFamily="2" charset="2"/>
              <a:buChar char="§"/>
              <a:tabLst>
                <a:tab pos="179388" algn="l"/>
              </a:tabLst>
              <a:defRPr/>
            </a:pPr>
            <a:endParaRPr lang="ru-RU" sz="1000" dirty="0" smtClean="0"/>
          </a:p>
          <a:p>
            <a:pPr marL="179388" marR="0" lvl="0" indent="-179388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2">
                  <a:lumMod val="75000"/>
                </a:schemeClr>
              </a:buClr>
              <a:buSzPct val="80000"/>
              <a:buFont typeface="Wingdings" pitchFamily="2" charset="2"/>
              <a:buChar char="§"/>
              <a:tabLst>
                <a:tab pos="179388" algn="l"/>
              </a:tabLst>
              <a:defRPr/>
            </a:pPr>
            <a:r>
              <a:rPr lang="ru-RU" dirty="0" smtClean="0"/>
              <a:t>6</a:t>
            </a:r>
            <a:r>
              <a:rPr lang="ru-RU" dirty="0" smtClean="0"/>
              <a:t>. Чтобы избежать химического ожога во время обезжиривания облицовочной поверхности, ветошь, смоченную в соляной кислоте, наматывают на конец деревянной палки, а не берут голыми руками.</a:t>
            </a:r>
            <a:endParaRPr lang="ru-RU" dirty="0" smtClean="0"/>
          </a:p>
        </p:txBody>
      </p:sp>
    </p:spTree>
  </p:cSld>
  <p:clrMapOvr>
    <a:masterClrMapping/>
  </p:clrMapOvr>
  <p:transition>
    <p:dissolve/>
  </p:transition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dirty="0" lang="ru-RU" smtClean="0"/>
              <a:t>Техника безопасности во время подготовительных работ</a:t>
            </a:r>
            <a:endParaRPr dirty="0"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0438"/>
            <a:ext cx="5882640" cy="4690490"/>
          </a:xfrm>
        </p:spPr>
        <p:txBody>
          <a:bodyPr>
            <a:noAutofit/>
          </a:bodyPr>
          <a:lstStyle/>
          <a:p>
            <a:pPr algn="just"/>
            <a:r>
              <a:rPr dirty="0" lang="ru-RU" smtClean="0" sz="1800"/>
              <a:t>7. Чтобы кислотные испарения не скапливались в помещении, до начала обезжиривания основания не забудьте открыть окна и двери</a:t>
            </a:r>
            <a:r>
              <a:rPr dirty="0" lang="ru-RU" smtClean="0" sz="1800"/>
              <a:t>.</a:t>
            </a:r>
          </a:p>
          <a:p>
            <a:pPr algn="just"/>
            <a:endParaRPr dirty="0" lang="ru-RU" smtClean="0" sz="900"/>
          </a:p>
          <a:p>
            <a:pPr algn="just"/>
            <a:r>
              <a:rPr dirty="0" lang="ru-RU" smtClean="0" sz="1800"/>
              <a:t>8</a:t>
            </a:r>
            <a:r>
              <a:rPr dirty="0" lang="ru-RU" smtClean="0" sz="1800"/>
              <a:t>. Сортировку керамических, каменных и прочих плиток с острыми краями производят в брезентовых рукавицах</a:t>
            </a:r>
            <a:r>
              <a:rPr dirty="0" lang="ru-RU" smtClean="0" sz="1800"/>
              <a:t>.</a:t>
            </a:r>
          </a:p>
          <a:p>
            <a:pPr algn="just"/>
            <a:endParaRPr dirty="0" lang="ru-RU" smtClean="0" sz="900"/>
          </a:p>
          <a:p>
            <a:pPr algn="just"/>
            <a:r>
              <a:rPr dirty="0" lang="ru-RU" smtClean="0" sz="1800"/>
              <a:t>9</a:t>
            </a:r>
            <a:r>
              <a:rPr dirty="0" lang="ru-RU" smtClean="0" sz="1800"/>
              <a:t>. Резку плиток и последующую обработку срезов осуществляют в плотных рукавицах и защитных очках с небьющимися стеклами</a:t>
            </a:r>
            <a:r>
              <a:rPr dirty="0" lang="ru-RU" smtClean="0" sz="1800"/>
              <a:t>.</a:t>
            </a:r>
          </a:p>
          <a:p>
            <a:pPr algn="just"/>
            <a:endParaRPr dirty="0" lang="ru-RU" smtClean="0" sz="900"/>
          </a:p>
          <a:p>
            <a:pPr algn="just"/>
            <a:r>
              <a:rPr dirty="0" lang="ru-RU" smtClean="0" sz="1800"/>
              <a:t>10</a:t>
            </a:r>
            <a:r>
              <a:rPr dirty="0" lang="ru-RU" smtClean="0" sz="1800"/>
              <a:t>. Запрещено выполнять резку и обтеску плитки на коленях</a:t>
            </a:r>
            <a:r>
              <a:rPr dirty="0" lang="ru-RU" smtClean="0" sz="1800"/>
              <a:t>!</a:t>
            </a:r>
          </a:p>
          <a:p>
            <a:pPr algn="just"/>
            <a:endParaRPr dirty="0" lang="ru-RU" smtClean="0" sz="900"/>
          </a:p>
          <a:p>
            <a:pPr algn="just"/>
            <a:r>
              <a:rPr dirty="0" lang="ru-RU" smtClean="0" sz="1800"/>
              <a:t>11</a:t>
            </a:r>
            <a:r>
              <a:rPr dirty="0" lang="ru-RU" smtClean="0" sz="1800"/>
              <a:t>. Пластиковые и минеральные плитки режут в направлении "от себя"!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B6AE321D-5C8E-47BA-AA52-C91DBBE393DD}" type="slidenum">
              <a:rPr lang="ru-RU" smtClean="0"/>
              <a:pPr/>
              <a:t>6</a:t>
            </a:fld>
            <a:endParaRPr dirty="0" lang="ru-RU"/>
          </a:p>
        </p:txBody>
      </p:sp>
      <p:pic>
        <p:nvPicPr>
          <p:cNvPr descr="D:\работа\метод разработка\мое\Safety.png" id="3079" name="Picture 7"/>
          <p:cNvPicPr>
            <a:picLocks noChangeArrowheads="1" noChangeAspect="1"/>
          </p:cNvPicPr>
          <p:nvPr/>
        </p:nvPicPr>
        <p:blipFill>
          <a:blip cstate="print" r:embed="rId2"/>
          <a:srcRect r="139"/>
          <a:stretch>
            <a:fillRect/>
          </a:stretch>
        </p:blipFill>
        <p:spPr bwMode="auto">
          <a:xfrm>
            <a:off x="6148699" y="1560576"/>
            <a:ext cx="2739269" cy="3151632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Техника безопасности во время подготовительных работ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6326"/>
            <a:ext cx="8458200" cy="3885818"/>
          </a:xfrm>
        </p:spPr>
        <p:txBody>
          <a:bodyPr>
            <a:noAutofit/>
          </a:bodyPr>
          <a:lstStyle/>
          <a:p>
            <a:pPr algn="just"/>
            <a:r>
              <a:rPr lang="ru-RU" sz="1800" dirty="0" smtClean="0"/>
              <a:t>12. При работе с электрическими инструментами под напряжением 220-127 В необходимо надеть диэлектрические перчатки или галоши. Если ни того, ни другого нет, то под ноги следует положить резиновый коврик.</a:t>
            </a:r>
          </a:p>
          <a:p>
            <a:pPr algn="just"/>
            <a:endParaRPr lang="ru-RU" sz="1800" dirty="0" smtClean="0"/>
          </a:p>
          <a:p>
            <a:pPr algn="just"/>
            <a:r>
              <a:rPr lang="ru-RU" sz="1800" dirty="0" smtClean="0"/>
              <a:t>13. Запрещается работать неисправным электроинструментом!</a:t>
            </a:r>
          </a:p>
          <a:p>
            <a:pPr algn="just"/>
            <a:endParaRPr lang="ru-RU" sz="1800" dirty="0" smtClean="0"/>
          </a:p>
          <a:p>
            <a:pPr algn="just"/>
            <a:r>
              <a:rPr lang="ru-RU" sz="1800" dirty="0" smtClean="0"/>
              <a:t>14. Полистирольную плитку хранят вдали от любых открытых источников огня.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E321D-5C8E-47BA-AA52-C91DBBE393DD}" type="slidenum">
              <a:rPr lang="ru-RU" smtClean="0"/>
              <a:pPr/>
              <a:t>7</a:t>
            </a:fld>
            <a:endParaRPr lang="ru-RU" dirty="0"/>
          </a:p>
        </p:txBody>
      </p:sp>
      <p:pic>
        <p:nvPicPr>
          <p:cNvPr id="4098" name="Picture 2" descr="D:\работа\метод разработка\мое\tehnika_bezopasnost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66072" y="3314064"/>
            <a:ext cx="3364039" cy="3058217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Техника безопасности во время облицовочных работ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88518"/>
            <a:ext cx="8458200" cy="4702682"/>
          </a:xfrm>
        </p:spPr>
        <p:txBody>
          <a:bodyPr>
            <a:noAutofit/>
          </a:bodyPr>
          <a:lstStyle/>
          <a:p>
            <a:pPr algn="just"/>
            <a:r>
              <a:rPr lang="ru-RU" sz="1800" dirty="0" smtClean="0"/>
              <a:t>1. Укладку плиток рекомендуется производить в плотных резиновых перчатках, которые не только защитят от порезов, но и от контакта с растворами и мастиками.</a:t>
            </a:r>
          </a:p>
          <a:p>
            <a:pPr algn="just"/>
            <a:endParaRPr lang="ru-RU" sz="1800" dirty="0" smtClean="0"/>
          </a:p>
          <a:p>
            <a:pPr algn="just"/>
            <a:r>
              <a:rPr lang="ru-RU" sz="1800" dirty="0" smtClean="0"/>
              <a:t>2. При настилке винилового пола необходимо надеть мягкую обувь.</a:t>
            </a:r>
          </a:p>
          <a:p>
            <a:pPr algn="just"/>
            <a:endParaRPr lang="ru-RU" sz="1800" dirty="0" smtClean="0"/>
          </a:p>
          <a:p>
            <a:pPr algn="just"/>
            <a:r>
              <a:rPr lang="ru-RU" sz="1800" dirty="0" smtClean="0"/>
              <a:t>3. В процессе облицовочных работ помещение следует время от времени проветривать.</a:t>
            </a:r>
          </a:p>
          <a:p>
            <a:pPr algn="just"/>
            <a:endParaRPr lang="ru-RU" sz="1800" dirty="0" smtClean="0"/>
          </a:p>
          <a:p>
            <a:pPr algn="just"/>
            <a:r>
              <a:rPr lang="ru-RU" sz="1800" dirty="0" smtClean="0"/>
              <a:t>4. Помещения, в которых работают с мастиками КН-2 и КН-3, должны быть оборудованы </a:t>
            </a:r>
            <a:r>
              <a:rPr lang="ru-RU" sz="1800" dirty="0" smtClean="0"/>
              <a:t>вентиляцией</a:t>
            </a:r>
          </a:p>
          <a:p>
            <a:pPr algn="just"/>
            <a:endParaRPr lang="ru-RU" sz="1800" dirty="0" smtClean="0"/>
          </a:p>
          <a:p>
            <a:pPr algn="just"/>
            <a:r>
              <a:rPr lang="ru-RU" sz="1800" dirty="0" smtClean="0"/>
              <a:t>5. Укладку виниловых плиток на мастиках КН-2 и КН-3 ведут только в светлое время суток.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E321D-5C8E-47BA-AA52-C91DBBE393DD}" type="slidenum">
              <a:rPr lang="ru-RU" smtClean="0"/>
              <a:pPr/>
              <a:t>8</a:t>
            </a:fld>
            <a:endParaRPr lang="ru-RU" dirty="0"/>
          </a:p>
        </p:txBody>
      </p:sp>
    </p:spTree>
  </p:cSld>
  <p:clrMapOvr>
    <a:masterClrMapping/>
  </p:clrMapOvr>
  <p:transition>
    <p:dissolv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Техника безопасности во время облицовочных работ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88518"/>
            <a:ext cx="5370576" cy="3873626"/>
          </a:xfrm>
        </p:spPr>
        <p:txBody>
          <a:bodyPr>
            <a:noAutofit/>
          </a:bodyPr>
          <a:lstStyle/>
          <a:p>
            <a:pPr algn="just"/>
            <a:r>
              <a:rPr lang="ru-RU" sz="1800" dirty="0" smtClean="0"/>
              <a:t>6. При использовании легко воспламеняющихся клеящих составов следует соблюдать правила пожарной безопасности: в помещении не курить, не включать электроприборы и т. п</a:t>
            </a:r>
            <a:r>
              <a:rPr lang="ru-RU" sz="1800" dirty="0" smtClean="0"/>
              <a:t>.</a:t>
            </a:r>
          </a:p>
          <a:p>
            <a:pPr algn="just"/>
            <a:endParaRPr lang="ru-RU" sz="1000" dirty="0" smtClean="0"/>
          </a:p>
          <a:p>
            <a:pPr algn="just"/>
            <a:r>
              <a:rPr lang="ru-RU" sz="1800" dirty="0" smtClean="0"/>
              <a:t>7</a:t>
            </a:r>
            <a:r>
              <a:rPr lang="ru-RU" sz="1800" dirty="0" smtClean="0"/>
              <a:t>. Банки с клеящими составами и мастиками открывают только непосредственно перед употреблением. По окончанию облицовочных работ емкости с остатками мастики (клея) плотно закрывают</a:t>
            </a:r>
            <a:r>
              <a:rPr lang="ru-RU" sz="1800" dirty="0" smtClean="0"/>
              <a:t>.</a:t>
            </a:r>
          </a:p>
          <a:p>
            <a:pPr algn="just"/>
            <a:endParaRPr lang="ru-RU" sz="1000" dirty="0" smtClean="0"/>
          </a:p>
          <a:p>
            <a:pPr algn="just"/>
            <a:r>
              <a:rPr lang="ru-RU" sz="1800" dirty="0" smtClean="0"/>
              <a:t>8</a:t>
            </a:r>
            <a:r>
              <a:rPr lang="ru-RU" sz="1800" dirty="0" smtClean="0"/>
              <a:t>. Емкости с легко воспламеняющимися составами во избежание искрения нельзя открывать металлическими инструментами</a:t>
            </a:r>
            <a:r>
              <a:rPr lang="ru-RU" sz="1800" dirty="0" smtClean="0"/>
              <a:t>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E321D-5C8E-47BA-AA52-C91DBBE393DD}" type="slidenum">
              <a:rPr lang="ru-RU" smtClean="0"/>
              <a:pPr/>
              <a:t>9</a:t>
            </a:fld>
            <a:endParaRPr lang="ru-RU" dirty="0"/>
          </a:p>
        </p:txBody>
      </p:sp>
      <p:pic>
        <p:nvPicPr>
          <p:cNvPr id="6146" name="Picture 2" descr="D:\работа\метод разработка\мое\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26524" y="1097281"/>
            <a:ext cx="3158980" cy="3343965"/>
          </a:xfrm>
          <a:prstGeom prst="rect">
            <a:avLst/>
          </a:prstGeom>
          <a:noFill/>
        </p:spPr>
      </p:pic>
      <p:sp>
        <p:nvSpPr>
          <p:cNvPr id="7" name="Содержимое 2"/>
          <p:cNvSpPr txBox="1">
            <a:spLocks/>
          </p:cNvSpPr>
          <p:nvPr/>
        </p:nvSpPr>
        <p:spPr>
          <a:xfrm>
            <a:off x="451104" y="5474208"/>
            <a:ext cx="8046720" cy="10972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9388" marR="0" lvl="0" indent="-179388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2">
                  <a:lumMod val="75000"/>
                </a:schemeClr>
              </a:buClr>
              <a:buSzPct val="80000"/>
              <a:buFont typeface="Wingdings" pitchFamily="2" charset="2"/>
              <a:buChar char="§"/>
              <a:tabLst>
                <a:tab pos="179388" algn="l"/>
              </a:tabLst>
              <a:defRPr/>
            </a:pPr>
            <a:r>
              <a:rPr lang="ru-RU" dirty="0" smtClean="0"/>
              <a:t>9</a:t>
            </a:r>
            <a:r>
              <a:rPr lang="ru-RU" dirty="0" smtClean="0"/>
              <a:t>. Легко воспламеняющиеся мастики и синтетические клеи наносят на плитку при помощи пластмассовых, резиновых или деревянных, но не металлических инструментов (также во избежание образования искр).</a:t>
            </a:r>
            <a:endParaRPr lang="ru-RU" dirty="0" smtClean="0"/>
          </a:p>
        </p:txBody>
      </p:sp>
    </p:spTree>
  </p:cSld>
  <p:clrMapOvr>
    <a:masterClrMapping/>
  </p:clrMapOvr>
  <p:transition>
    <p:dissolve/>
  </p:transition>
</p:sld>
</file>

<file path=ppt/theme/theme1.xml><?xml version="1.0" encoding="utf-8"?>
<a:theme xmlns:a="http://schemas.openxmlformats.org/drawingml/2006/main" name="Тема Office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362</TotalTime>
  <Words>1113</Words>
  <Application>Microsoft Office PowerPoint</Application>
  <PresentationFormat>Экран (4:3)</PresentationFormat>
  <Paragraphs>120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Цель данной презентации:</vt:lpstr>
      <vt:lpstr>Слайд 3</vt:lpstr>
      <vt:lpstr>Техника безопасности при приготовлении растворов и мастик</vt:lpstr>
      <vt:lpstr>Техника безопасности во время подготовительных работ</vt:lpstr>
      <vt:lpstr>Техника безопасности во время подготовительных работ</vt:lpstr>
      <vt:lpstr>Техника безопасности во время подготовительных работ</vt:lpstr>
      <vt:lpstr>Техника безопасности во время облицовочных работ</vt:lpstr>
      <vt:lpstr>Техника безопасности во время облицовочных работ</vt:lpstr>
      <vt:lpstr>Техника безопасности во время облицовочных работ</vt:lpstr>
      <vt:lpstr>ПАМЯТКА  ДЛЯ  УЧАЩИХСЯ</vt:lpstr>
      <vt:lpstr>ПАМЯТКА  ДЛЯ  УЧАЩИХСЯ</vt:lpstr>
      <vt:lpstr>Трудовая дисциплина в учебных мастерских</vt:lpstr>
      <vt:lpstr>Трудовая дисциплина в учебных мастерских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Wolf</dc:creator>
  <cp:lastModifiedBy>Admin</cp:lastModifiedBy>
  <cp:revision>83</cp:revision>
  <dcterms:created xsi:type="dcterms:W3CDTF">2010-06-18T09:27:04Z</dcterms:created>
  <dcterms:modified xsi:type="dcterms:W3CDTF">2013-02-13T18:31:55Z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792916</vt:lpwstr>
  </property>
  <property fmtid="{D5CDD505-2E9C-101B-9397-08002B2CF9AE}" name="NXPowerLiteVersion" pid="3">
    <vt:lpwstr>D4.1.4</vt:lpwstr>
  </property>
</Properties>
</file>