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9"/>
  </p:notesMasterIdLst>
  <p:sldIdLst>
    <p:sldId id="257" r:id="rId2"/>
    <p:sldId id="343" r:id="rId3"/>
    <p:sldId id="344" r:id="rId4"/>
    <p:sldId id="258" r:id="rId5"/>
    <p:sldId id="276" r:id="rId6"/>
    <p:sldId id="285" r:id="rId7"/>
    <p:sldId id="269" r:id="rId8"/>
    <p:sldId id="259" r:id="rId9"/>
    <p:sldId id="303" r:id="rId10"/>
    <p:sldId id="297" r:id="rId11"/>
    <p:sldId id="300" r:id="rId12"/>
    <p:sldId id="299" r:id="rId13"/>
    <p:sldId id="304" r:id="rId14"/>
    <p:sldId id="307" r:id="rId15"/>
    <p:sldId id="301" r:id="rId16"/>
    <p:sldId id="306" r:id="rId17"/>
    <p:sldId id="308" r:id="rId18"/>
    <p:sldId id="309" r:id="rId19"/>
    <p:sldId id="284" r:id="rId20"/>
    <p:sldId id="282" r:id="rId21"/>
    <p:sldId id="283" r:id="rId22"/>
    <p:sldId id="279" r:id="rId23"/>
    <p:sldId id="295" r:id="rId24"/>
    <p:sldId id="286" r:id="rId25"/>
    <p:sldId id="296" r:id="rId26"/>
    <p:sldId id="287" r:id="rId27"/>
    <p:sldId id="288" r:id="rId28"/>
    <p:sldId id="311" r:id="rId29"/>
    <p:sldId id="313" r:id="rId30"/>
    <p:sldId id="312" r:id="rId31"/>
    <p:sldId id="317" r:id="rId32"/>
    <p:sldId id="289" r:id="rId33"/>
    <p:sldId id="291" r:id="rId34"/>
    <p:sldId id="290" r:id="rId35"/>
    <p:sldId id="341" r:id="rId36"/>
    <p:sldId id="323" r:id="rId37"/>
    <p:sldId id="322" r:id="rId38"/>
    <p:sldId id="318" r:id="rId39"/>
    <p:sldId id="314" r:id="rId40"/>
    <p:sldId id="265" r:id="rId41"/>
    <p:sldId id="324" r:id="rId42"/>
    <p:sldId id="319" r:id="rId43"/>
    <p:sldId id="292" r:id="rId44"/>
    <p:sldId id="326" r:id="rId45"/>
    <p:sldId id="333" r:id="rId46"/>
    <p:sldId id="331" r:id="rId47"/>
    <p:sldId id="320" r:id="rId48"/>
    <p:sldId id="335" r:id="rId49"/>
    <p:sldId id="328" r:id="rId50"/>
    <p:sldId id="334" r:id="rId51"/>
    <p:sldId id="332" r:id="rId52"/>
    <p:sldId id="337" r:id="rId53"/>
    <p:sldId id="338" r:id="rId54"/>
    <p:sldId id="339" r:id="rId55"/>
    <p:sldId id="340" r:id="rId56"/>
    <p:sldId id="316" r:id="rId57"/>
    <p:sldId id="342" r:id="rId5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ECFF"/>
    <a:srgbClr val="094CE1"/>
    <a:srgbClr val="0000FF"/>
    <a:srgbClr val="FFFF66"/>
    <a:srgbClr val="542804"/>
    <a:srgbClr val="8EEF97"/>
    <a:srgbClr val="FF9900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90" autoAdjust="0"/>
  </p:normalViewPr>
  <p:slideViewPr>
    <p:cSldViewPr>
      <p:cViewPr>
        <p:scale>
          <a:sx n="68" d="100"/>
          <a:sy n="68" d="100"/>
        </p:scale>
        <p:origin x="-1446" y="-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C8EE2-3A20-461C-A926-E02E3718B7E3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33440-8A45-4D53-A5C1-193BC40625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5346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33440-8A45-4D53-A5C1-193BC406257E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33440-8A45-4D53-A5C1-193BC406257E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7109B3-ABE0-4568-9080-7E915709B8C6}" type="datetimeFigureOut">
              <a:rPr lang="uk-UA" smtClean="0"/>
              <a:pPr/>
              <a:t>11.06.2013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EE0B88A-D1CF-490D-BAC0-89FE72A4F5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eral.ru/Content_Deployment/Analytics/worldtrend/108/234/img/image002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lliant-info.ru/images/mining5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dikal.ru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neral.ru/Content_Deployment" TargetMode="External"/><Relationship Id="rId3" Type="http://schemas.openxmlformats.org/officeDocument/2006/relationships/hyperlink" Target="http://geografica.net.ua/publ/galuzi_geografiji/ekonomichna_%20http:/www.egypt2travel.com/country/deserts.htm" TargetMode="External"/><Relationship Id="rId7" Type="http://schemas.openxmlformats.org/officeDocument/2006/relationships/hyperlink" Target="http://www.brilliant-info.ru/diamond_mining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enta.ru/news/2010/03/20/sierra/" TargetMode="External"/><Relationship Id="rId5" Type="http://schemas.openxmlformats.org/officeDocument/2006/relationships/hyperlink" Target="http://maxiforum.ru/hochu-v-uar-13657.html" TargetMode="External"/><Relationship Id="rId4" Type="http://schemas.openxmlformats.org/officeDocument/2006/relationships/hyperlink" Target="http://turistka.su/?p=296" TargetMode="External"/><Relationship Id="rId9" Type="http://schemas.openxmlformats.org/officeDocument/2006/relationships/hyperlink" Target="http://www.forex-online.ru/fbase/B2VAZL-2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0%D1%84%D1%80%D0%B8%D0%BA%D0%B0_%D1%8E%D0%B6%D0%BD%D0%B5%D0%B5_%D0%A1%D0%B0%D1%85%D0%B0%D1%80%D1%8B" TargetMode="External"/><Relationship Id="rId4" Type="http://schemas.openxmlformats.org/officeDocument/2006/relationships/image" Target="../media/image11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фрика\Мадагаскар.jpg" id="1027" name="Picture 3"/>
          <p:cNvPicPr>
            <a:picLocks noChangeArrowheads="1" noChangeAspect="1"/>
          </p:cNvPicPr>
          <p:nvPr/>
        </p:nvPicPr>
        <p:blipFill>
          <a:blip cstate="print" r:embed="rId2"/>
          <a:srcRect b="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1357298"/>
            <a:ext cx="6786610" cy="3046988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dirty="0" lang="uk-UA" smtClean="0" sz="96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КРАЇНИ</a:t>
            </a:r>
          </a:p>
          <a:p>
            <a:pPr algn="ctr"/>
            <a:r>
              <a:rPr b="1" cap="none" dirty="0" lang="uk-UA" smtClean="0" spc="0" sz="96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АФРИКИ</a:t>
            </a:r>
            <a:endParaRPr b="1" cap="none" dirty="0" lang="uk-UA" spc="0" sz="960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фрика\Африка_от500 до 7000 народов и этнических груп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5214974" cy="528641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572132" y="428604"/>
            <a:ext cx="32861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Чисельність 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населення Африки  - біля </a:t>
            </a:r>
            <a:r>
              <a:rPr lang="uk-UA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1млрд.</a:t>
            </a:r>
            <a:r>
              <a:rPr lang="uk-UA" sz="2400" b="1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чоловік; </a:t>
            </a:r>
            <a:r>
              <a:rPr lang="uk-UA" sz="2400" dirty="0" smtClean="0">
                <a:cs typeface="Times New Roman" pitchFamily="18" charset="0"/>
              </a:rPr>
              <a:t>нараховується  від 500 до 7000 народів і етнічних   груп. </a:t>
            </a:r>
            <a:r>
              <a:rPr lang="uk-UA" sz="2400" b="1" dirty="0" smtClean="0">
                <a:solidFill>
                  <a:srgbClr val="006600"/>
                </a:solidFill>
                <a:cs typeface="Times New Roman" pitchFamily="18" charset="0"/>
              </a:rPr>
              <a:t>Середня густина </a:t>
            </a:r>
            <a:r>
              <a:rPr lang="uk-UA" sz="2400" dirty="0" smtClean="0">
                <a:cs typeface="Times New Roman" pitchFamily="18" charset="0"/>
              </a:rPr>
              <a:t>населення 22 чол.</a:t>
            </a:r>
            <a:r>
              <a:rPr lang="uk-UA" sz="2400" dirty="0" smtClean="0">
                <a:ea typeface="Times New Roman" pitchFamily="18" charset="0"/>
                <a:cs typeface="Arial" pitchFamily="34" charset="0"/>
              </a:rPr>
              <a:t>/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км².</a:t>
            </a:r>
            <a:r>
              <a:rPr lang="uk-UA" sz="2400" dirty="0" smtClean="0">
                <a:cs typeface="Times New Roman" pitchFamily="18" charset="0"/>
              </a:rPr>
              <a:t> Найбільш багато- чисельним народом є араби Пн. Африки.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uk-UA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Приріст населення  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найвищий в світі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 ( в 2009 р. он складав 2,3 % ). За останні 50 років зріс </a:t>
            </a:r>
            <a:r>
              <a:rPr lang="uk-UA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середній вік 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життя — зріс від 39 до 54 років 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5852" y="285728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НАСЕЛЕННЯ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Африка\Племя Масса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857232"/>
            <a:ext cx="8143932" cy="53578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86116" y="6215082"/>
            <a:ext cx="2071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Плем’я </a:t>
            </a:r>
            <a:r>
              <a:rPr lang="uk-UA" sz="2400" dirty="0" err="1" smtClean="0">
                <a:cs typeface="Times New Roman" pitchFamily="18" charset="0"/>
              </a:rPr>
              <a:t>Массаі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214290"/>
            <a:ext cx="3090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НАСЕЛЕННЯ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Африка\Племя Мурси_Эфи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8501122" cy="51435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00364" y="621508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Плем’я Мурсі - Ефіопія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85728"/>
            <a:ext cx="3090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НАСЕЛЕННЯ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фрика\Африка_Га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6000824" cy="55721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6396335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Гана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286480" y="970460"/>
            <a:ext cx="285752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Здобуття незалежності не принесло країнам Африки політичної стабільності та економічного добробуту. Там дотепер не вщухають внутрішні і міжнародні збройні конфлікти. Африка залишається найвідсталішою частиною світу.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0"/>
            <a:ext cx="2759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Населення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фрика\международная помощь для выживания 15 процентов населения Суд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857232"/>
            <a:ext cx="6072230" cy="46434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5500702"/>
            <a:ext cx="3786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Міжнародна допомога </a:t>
            </a:r>
          </a:p>
          <a:p>
            <a:r>
              <a:rPr lang="uk-UA" sz="2400" dirty="0" smtClean="0">
                <a:cs typeface="Times New Roman" pitchFamily="18" charset="0"/>
              </a:rPr>
              <a:t>для виживання населення Африки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500826" y="886881"/>
            <a:ext cx="228601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Африці нестачу продовольства стали відчувати вже у 80-х роках XX ст., його спричинили війни, засухи та високі темпи приросту населення.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214290"/>
            <a:ext cx="5665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  <a:cs typeface="Times New Roman" pitchFamily="18" charset="0"/>
              </a:rPr>
              <a:t>Продовольча проблема</a:t>
            </a:r>
            <a:endParaRPr lang="uk-UA" sz="3200" dirty="0">
              <a:solidFill>
                <a:srgbClr val="0066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43636" y="428604"/>
            <a:ext cx="278608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cs typeface="Times New Roman" pitchFamily="18" charset="0"/>
              </a:rPr>
              <a:t>Рівень  урбанізації </a:t>
            </a:r>
            <a:r>
              <a:rPr lang="uk-UA" sz="2400" dirty="0" smtClean="0">
                <a:cs typeface="Times New Roman" pitchFamily="18" charset="0"/>
              </a:rPr>
              <a:t>Африки – менше 30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%, темпи урбанізації найвищі в світі; для багатьох країн характерна хибна урбанізація. Найбільші міста на  африканському континенті Каїр (Єгипет) і Лагос (Нігерія). В Африці налічується </a:t>
            </a:r>
            <a:r>
              <a:rPr lang="uk-UA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20 міст мільйонерів.</a:t>
            </a:r>
            <a:endParaRPr lang="uk-UA" sz="2400" b="1" dirty="0">
              <a:solidFill>
                <a:srgbClr val="006600"/>
              </a:solidFill>
              <a:cs typeface="Times New Roman" pitchFamily="18" charset="0"/>
            </a:endParaRPr>
          </a:p>
        </p:txBody>
      </p:sp>
      <p:pic>
        <p:nvPicPr>
          <p:cNvPr id="7" name="Picture 2" descr="D:\Африка\Алжир_Алжи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5786478" cy="55007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857356" y="6072206"/>
            <a:ext cx="3496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Алжир – місто мільйонер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фрика\Тунис_столица Туни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8429684" cy="60007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6215082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Calibri" pitchFamily="34" charset="0"/>
                <a:cs typeface="Calibri" pitchFamily="34" charset="0"/>
              </a:rPr>
              <a:t>Туніс </a:t>
            </a:r>
            <a:endParaRPr lang="uk-UA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:\Африка\Аддис-Абеба Эфи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8643998" cy="60007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86116" y="6286520"/>
            <a:ext cx="1989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err="1" smtClean="0">
                <a:cs typeface="Times New Roman" pitchFamily="18" charset="0"/>
              </a:rPr>
              <a:t>Аддіс</a:t>
            </a:r>
            <a:r>
              <a:rPr lang="uk-UA" sz="2400" dirty="0" smtClean="0">
                <a:cs typeface="Times New Roman" pitchFamily="18" charset="0"/>
              </a:rPr>
              <a:t> - </a:t>
            </a:r>
            <a:r>
              <a:rPr lang="uk-UA" sz="2400" dirty="0" err="1" smtClean="0">
                <a:cs typeface="Times New Roman" pitchFamily="18" charset="0"/>
              </a:rPr>
              <a:t>Абеба</a:t>
            </a:r>
            <a:endParaRPr lang="uk-UA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Африка\Рабат_центр_политической жизни Марок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15436" cy="605472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6215082"/>
            <a:ext cx="5749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Рабат – центр політичного життя Марокко</a:t>
            </a:r>
            <a:endParaRPr lang="uk-UA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572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Африка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виключно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багата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природними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ресурсами.13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країн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нафтодобувними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Найбільші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запаси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Нігерія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Єгипет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Ангола, Габон, Конго, Камерун, ДРК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Туніс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Туніс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лідером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видобутком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газу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континенті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запаси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Нігерія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Єгипет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Видобуток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вугілля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крім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ПАР,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широкомасштабним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dirty="0" smtClean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85728"/>
            <a:ext cx="5886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6600"/>
                </a:solidFill>
                <a:latin typeface="Arial Black" pitchFamily="34" charset="0"/>
              </a:rPr>
              <a:t>Мінерально-сировинні ресурси</a:t>
            </a:r>
            <a:endParaRPr lang="uk-UA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Основные мировые доказанные запасы нефти"/>
          <p:cNvPicPr/>
          <p:nvPr/>
        </p:nvPicPr>
        <p:blipFill>
          <a:blip r:embed="rId3" cstate="print"/>
          <a:srcRect t="7954"/>
          <a:stretch>
            <a:fillRect/>
          </a:stretch>
        </p:blipFill>
        <p:spPr bwMode="auto">
          <a:xfrm>
            <a:off x="3714680" y="3000348"/>
            <a:ext cx="542932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43438" y="3143248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Arial Black" pitchFamily="34" charset="0"/>
              </a:rPr>
              <a:t>Доведені запаси нафти</a:t>
            </a:r>
            <a:endParaRPr lang="uk-UA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uk-UA" dirty="0"/>
          </a:p>
        </p:txBody>
      </p:sp>
      <p:pic>
        <p:nvPicPr>
          <p:cNvPr id="8" name="Рисунок 7" descr="нафт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429000"/>
            <a:ext cx="328614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Вивчивши тему, ви повинні: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1. Уміти давати характеристику  сільського господарства, промисловості та транспорту  країн Африки.</a:t>
            </a:r>
          </a:p>
          <a:p>
            <a:r>
              <a:rPr lang="uk-UA" dirty="0" smtClean="0"/>
              <a:t>2. Знати населення і культуру країн Африки.</a:t>
            </a:r>
          </a:p>
          <a:p>
            <a:r>
              <a:rPr lang="uk-UA" dirty="0" smtClean="0"/>
              <a:t>3.Розуміти роль і значення природних ресурсів для населення країн Африки.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85794"/>
            <a:ext cx="85011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Особливо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великі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запаси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мінеральної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сировини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— руд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марганцю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хромітів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бокситів</a:t>
            </a: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; к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олосальні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запаси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кобальтових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мідних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руд</a:t>
            </a: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; 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платина,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залізні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руди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золото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 ,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фосфорити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, уран </a:t>
            </a:r>
            <a:endParaRPr dirty="0" lang="uk-UA" smtClean="0" sz="2400">
              <a:latin charset="0" pitchFamily="18" typeface="Times New Roman"/>
              <a:cs charset="0" pitchFamily="18" typeface="Times New Roman"/>
            </a:endParaRPr>
          </a:p>
          <a:p>
            <a:endParaRPr dirty="0" lang="uk-UA"/>
          </a:p>
        </p:txBody>
      </p:sp>
      <p:pic>
        <p:nvPicPr>
          <p:cNvPr descr="Подтвержденные запасы золота стран Африки - основных &#10;&#10;держателей запасов золота по состоянию на 1.01.2007 г., тонн *** Размер &#10;изображения уменьшен. Нажмите, чтобы увидеть полноразмерное изображение с&#10; полным качеством" id="4" name="Рисунок 3">
            <a:hlinkClick r:id="rId3"/>
          </p:cNvPr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14281" y="2428868"/>
            <a:ext cx="485778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500694" y="5685368"/>
            <a:ext cx="32861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12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14290"/>
            <a:ext cx="56669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mtClean="0" sz="2400">
                <a:solidFill>
                  <a:srgbClr val="006600"/>
                </a:solidFill>
                <a:latin charset="0" pitchFamily="34" typeface="Arial Black"/>
              </a:rPr>
              <a:t>Мінерально-сировинні ресурси</a:t>
            </a:r>
            <a:endParaRPr dirty="0" lang="uk-UA" sz="2400">
              <a:solidFill>
                <a:srgbClr val="006600"/>
              </a:solidFill>
              <a:latin charset="0" pitchFamily="34"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5643578"/>
            <a:ext cx="3429024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latin charset="0" pitchFamily="18" typeface="Times New Roman"/>
                <a:cs charset="0" pitchFamily="18" typeface="Times New Roman"/>
              </a:rPr>
              <a:t>Підтверджені  запаси золота  на 2007р., тонн</a:t>
            </a:r>
            <a:endParaRPr b="1" dirty="0" lang="uk-UA" sz="2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добув золота 2.jpg" id="10" name="Рисунок 9"/>
          <p:cNvPicPr>
            <a:picLocks noChangeAspect="1"/>
          </p:cNvPicPr>
          <p:nvPr/>
        </p:nvPicPr>
        <p:blipFill>
          <a:blip cstate="print" r:embed="rId5"/>
          <a:srcRect r="129"/>
          <a:stretch>
            <a:fillRect/>
          </a:stretch>
        </p:blipFill>
        <p:spPr>
          <a:xfrm>
            <a:off x="5357786" y="2571744"/>
            <a:ext cx="378621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6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Ось уже ціле століття Африка не знімає </a:t>
            </a:r>
            <a:r>
              <a:rPr lang="uk-UA" sz="2400" dirty="0" err="1" smtClean="0">
                <a:cs typeface="Times New Roman" pitchFamily="18" charset="0"/>
              </a:rPr>
              <a:t>“алмазну</a:t>
            </a:r>
            <a:r>
              <a:rPr lang="uk-UA" sz="2400" dirty="0" smtClean="0">
                <a:cs typeface="Times New Roman" pitchFamily="18" charset="0"/>
              </a:rPr>
              <a:t> </a:t>
            </a:r>
            <a:r>
              <a:rPr lang="uk-UA" sz="2400" dirty="0" err="1" smtClean="0">
                <a:cs typeface="Times New Roman" pitchFamily="18" charset="0"/>
              </a:rPr>
              <a:t>корону”</a:t>
            </a:r>
            <a:r>
              <a:rPr lang="uk-UA" sz="2400" dirty="0" smtClean="0">
                <a:cs typeface="Times New Roman" pitchFamily="18" charset="0"/>
              </a:rPr>
              <a:t>  Тільки  на </a:t>
            </a:r>
            <a:r>
              <a:rPr lang="ru-RU" sz="2400" dirty="0" smtClean="0">
                <a:cs typeface="Times New Roman" pitchFamily="18" charset="0"/>
              </a:rPr>
              <a:t>Ботсвану, </a:t>
            </a:r>
            <a:r>
              <a:rPr lang="ru-RU" sz="2400" dirty="0" err="1" smtClean="0">
                <a:cs typeface="Times New Roman" pitchFamily="18" charset="0"/>
              </a:rPr>
              <a:t>Намібію</a:t>
            </a:r>
            <a:r>
              <a:rPr lang="ru-RU" sz="2400" dirty="0" smtClean="0">
                <a:cs typeface="Times New Roman" pitchFamily="18" charset="0"/>
              </a:rPr>
              <a:t>, Конго и </a:t>
            </a:r>
            <a:r>
              <a:rPr lang="ru-RU" sz="2400" dirty="0" err="1" smtClean="0">
                <a:cs typeface="Times New Roman" pitchFamily="18" charset="0"/>
              </a:rPr>
              <a:t>Сьєрра-Леоне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припадає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більше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половини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світового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видобутку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00"/>
                </a:solidFill>
                <a:cs typeface="Times New Roman" pitchFamily="18" charset="0"/>
              </a:rPr>
              <a:t>алмазів</a:t>
            </a:r>
            <a:r>
              <a:rPr lang="ru-RU" sz="2400" b="1" dirty="0" smtClean="0">
                <a:solidFill>
                  <a:srgbClr val="006600"/>
                </a:solidFill>
                <a:cs typeface="Times New Roman" pitchFamily="18" charset="0"/>
              </a:rPr>
              <a:t> </a:t>
            </a:r>
            <a:endParaRPr lang="uk-UA" sz="2400" b="1" dirty="0">
              <a:solidFill>
                <a:srgbClr val="006600"/>
              </a:solidFill>
              <a:cs typeface="Times New Roman" pitchFamily="18" charset="0"/>
            </a:endParaRPr>
          </a:p>
        </p:txBody>
      </p:sp>
      <p:pic>
        <p:nvPicPr>
          <p:cNvPr id="7" name="Рисунок 6" descr="Алмаз Еврі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785926"/>
            <a:ext cx="3786214" cy="44291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4348" y="6396335"/>
            <a:ext cx="255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Брильянт </a:t>
            </a:r>
            <a:r>
              <a:rPr lang="uk-UA" sz="2400" dirty="0" err="1" smtClean="0"/>
              <a:t>“Евріка”</a:t>
            </a:r>
            <a:endParaRPr lang="uk-UA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714488"/>
            <a:ext cx="4572000" cy="452431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</a:gsLst>
            <a:lin ang="2700000" scaled="1"/>
            <a:tileRect/>
          </a:gradFill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sz="2400" dirty="0" err="1" smtClean="0">
                <a:cs typeface="Times New Roman" pitchFamily="18" charset="0"/>
              </a:rPr>
              <a:t>Эвріка</a:t>
            </a:r>
            <a:r>
              <a:rPr lang="en-US" sz="2400" dirty="0" smtClean="0">
                <a:cs typeface="Times New Roman" pitchFamily="18" charset="0"/>
              </a:rPr>
              <a:t>”</a:t>
            </a:r>
            <a:r>
              <a:rPr lang="ru-RU" sz="2400" dirty="0" smtClean="0">
                <a:cs typeface="Times New Roman" pitchFamily="18" charset="0"/>
              </a:rPr>
              <a:t> –перший алмаз </a:t>
            </a:r>
            <a:r>
              <a:rPr lang="ru-RU" sz="2400" dirty="0" err="1" smtClean="0">
                <a:cs typeface="Times New Roman" pitchFamily="18" charset="0"/>
              </a:rPr>
              <a:t>випадково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знайдений</a:t>
            </a:r>
            <a:r>
              <a:rPr lang="ru-RU" sz="2400" dirty="0" smtClean="0">
                <a:cs typeface="Times New Roman" pitchFamily="18" charset="0"/>
              </a:rPr>
              <a:t> в </a:t>
            </a:r>
            <a:r>
              <a:rPr lang="ru-RU" sz="2400" dirty="0" err="1" smtClean="0">
                <a:cs typeface="Times New Roman" pitchFamily="18" charset="0"/>
              </a:rPr>
              <a:t>пд</a:t>
            </a:r>
            <a:r>
              <a:rPr lang="ru-RU" sz="2400" dirty="0" smtClean="0">
                <a:cs typeface="Times New Roman" pitchFamily="18" charset="0"/>
              </a:rPr>
              <a:t>. </a:t>
            </a:r>
            <a:r>
              <a:rPr lang="uk-UA" sz="2400" dirty="0" smtClean="0">
                <a:cs typeface="Times New Roman" pitchFamily="18" charset="0"/>
              </a:rPr>
              <a:t>Африці</a:t>
            </a:r>
            <a:r>
              <a:rPr lang="ru-RU" sz="2400" dirty="0" smtClean="0">
                <a:cs typeface="Times New Roman" pitchFamily="18" charset="0"/>
              </a:rPr>
              <a:t> ( </a:t>
            </a:r>
            <a:r>
              <a:rPr lang="ru-RU" sz="2400" dirty="0" err="1" smtClean="0">
                <a:cs typeface="Times New Roman" pitchFamily="18" charset="0"/>
              </a:rPr>
              <a:t>річка</a:t>
            </a:r>
            <a:r>
              <a:rPr lang="ru-RU" sz="2400" dirty="0" smtClean="0">
                <a:cs typeface="Times New Roman" pitchFamily="18" charset="0"/>
              </a:rPr>
              <a:t> Оранжева) в 1866 </a:t>
            </a:r>
            <a:r>
              <a:rPr lang="ru-RU" sz="2400" dirty="0" err="1" smtClean="0">
                <a:cs typeface="Times New Roman" pitchFamily="18" charset="0"/>
              </a:rPr>
              <a:t>році</a:t>
            </a:r>
            <a:r>
              <a:rPr lang="ru-RU" sz="2400" dirty="0" smtClean="0">
                <a:cs typeface="Times New Roman" pitchFamily="18" charset="0"/>
              </a:rPr>
              <a:t>.  </a:t>
            </a:r>
            <a:r>
              <a:rPr lang="ru-RU" sz="2400" dirty="0" err="1" smtClean="0">
                <a:cs typeface="Times New Roman" pitchFamily="18" charset="0"/>
              </a:rPr>
              <a:t>Його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початкова</a:t>
            </a:r>
            <a:r>
              <a:rPr lang="ru-RU" sz="2400" dirty="0" smtClean="0">
                <a:cs typeface="Times New Roman" pitchFamily="18" charset="0"/>
              </a:rPr>
              <a:t> вага </a:t>
            </a:r>
            <a:r>
              <a:rPr lang="ru-RU" sz="2400" dirty="0" err="1" smtClean="0">
                <a:cs typeface="Times New Roman" pitchFamily="18" charset="0"/>
              </a:rPr>
              <a:t>була</a:t>
            </a:r>
            <a:r>
              <a:rPr lang="ru-RU" sz="2400" dirty="0" smtClean="0">
                <a:cs typeface="Times New Roman" pitchFamily="18" charset="0"/>
              </a:rPr>
              <a:t> 21.25 карата. </a:t>
            </a:r>
            <a:r>
              <a:rPr lang="ru-RU" sz="2400" dirty="0" err="1" smtClean="0">
                <a:cs typeface="Times New Roman" pitchFamily="18" charset="0"/>
              </a:rPr>
              <a:t>Він</a:t>
            </a:r>
            <a:r>
              <a:rPr lang="ru-RU" sz="2400" dirty="0" smtClean="0">
                <a:cs typeface="Times New Roman" pitchFamily="18" charset="0"/>
              </a:rPr>
              <a:t> став причиною </a:t>
            </a:r>
            <a:r>
              <a:rPr lang="ru-RU" sz="2400" dirty="0" err="1" smtClean="0">
                <a:cs typeface="Times New Roman" pitchFamily="18" charset="0"/>
              </a:rPr>
              <a:t>виникнення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англо-бурської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війни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і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позбавив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життя</a:t>
            </a:r>
            <a:r>
              <a:rPr lang="ru-RU" sz="2400" dirty="0" smtClean="0">
                <a:cs typeface="Times New Roman" pitchFamily="18" charset="0"/>
              </a:rPr>
              <a:t> 30 тис. </a:t>
            </a:r>
            <a:r>
              <a:rPr lang="ru-RU" sz="2400" dirty="0" err="1" smtClean="0">
                <a:cs typeface="Times New Roman" pitchFamily="18" charset="0"/>
              </a:rPr>
              <a:t>чоловік</a:t>
            </a:r>
            <a:r>
              <a:rPr lang="ru-RU" sz="2400" dirty="0" smtClean="0">
                <a:cs typeface="Times New Roman" pitchFamily="18" charset="0"/>
              </a:rPr>
              <a:t>. В 1902 </a:t>
            </a:r>
            <a:r>
              <a:rPr lang="ru-RU" sz="2400" dirty="0" err="1" smtClean="0">
                <a:cs typeface="Times New Roman" pitchFamily="18" charset="0"/>
              </a:rPr>
              <a:t>році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нарешті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був</a:t>
            </a:r>
            <a:r>
              <a:rPr lang="ru-RU" sz="2400" dirty="0" smtClean="0">
                <a:cs typeface="Times New Roman" pitchFamily="18" charset="0"/>
              </a:rPr>
              <a:t> заключений мир, </a:t>
            </a:r>
            <a:r>
              <a:rPr lang="ru-RU" sz="2400" dirty="0" err="1" smtClean="0">
                <a:cs typeface="Times New Roman" pitchFamily="18" charset="0"/>
              </a:rPr>
              <a:t>який</a:t>
            </a:r>
            <a:r>
              <a:rPr lang="ru-RU" sz="2400" dirty="0" smtClean="0">
                <a:cs typeface="Times New Roman" pitchFamily="18" charset="0"/>
              </a:rPr>
              <a:t> означав </a:t>
            </a:r>
            <a:r>
              <a:rPr lang="ru-RU" sz="2400" dirty="0" err="1" smtClean="0">
                <a:cs typeface="Times New Roman" pitchFamily="18" charset="0"/>
              </a:rPr>
              <a:t>повну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капітуляцію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бурів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і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перехід</a:t>
            </a:r>
            <a:r>
              <a:rPr lang="ru-RU" sz="2400" dirty="0" smtClean="0">
                <a:cs typeface="Times New Roman" pitchFamily="18" charset="0"/>
              </a:rPr>
              <a:t>  </a:t>
            </a:r>
            <a:r>
              <a:rPr lang="ru-RU" sz="2400" dirty="0" err="1" smtClean="0">
                <a:cs typeface="Times New Roman" pitchFamily="18" charset="0"/>
              </a:rPr>
              <a:t>Західного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Грикваленда</a:t>
            </a:r>
            <a:r>
              <a:rPr lang="ru-RU" sz="2400" dirty="0" smtClean="0">
                <a:cs typeface="Times New Roman" pitchFamily="18" charset="0"/>
              </a:rPr>
              <a:t>, де </a:t>
            </a:r>
            <a:r>
              <a:rPr lang="ru-RU" sz="2400" dirty="0" err="1" smtClean="0">
                <a:cs typeface="Times New Roman" pitchFamily="18" charset="0"/>
              </a:rPr>
              <a:t>був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з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err="1" smtClean="0">
                <a:cs typeface="Times New Roman" pitchFamily="18" charset="0"/>
              </a:rPr>
              <a:t>найдений</a:t>
            </a:r>
            <a:r>
              <a:rPr lang="ru-RU" sz="2400" dirty="0" smtClean="0">
                <a:cs typeface="Times New Roman" pitchFamily="18" charset="0"/>
              </a:rPr>
              <a:t> алмаз, до </a:t>
            </a:r>
            <a:r>
              <a:rPr lang="ru-RU" sz="2400" dirty="0" err="1" smtClean="0">
                <a:cs typeface="Times New Roman" pitchFamily="18" charset="0"/>
              </a:rPr>
              <a:t>Англії</a:t>
            </a:r>
            <a:r>
              <a:rPr lang="ru-RU" sz="2400" dirty="0" smtClean="0">
                <a:cs typeface="Times New Roman" pitchFamily="18" charset="0"/>
              </a:rPr>
              <a:t>.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0481" name="AutoShape 1" descr="кровавый бриллиант"/>
          <p:cNvSpPr>
            <a:spLocks noChangeAspect="1" noChangeArrowheads="1"/>
          </p:cNvSpPr>
          <p:nvPr/>
        </p:nvSpPr>
        <p:spPr bwMode="auto">
          <a:xfrm>
            <a:off x="5283200" y="457200"/>
            <a:ext cx="1828800" cy="1371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0484" name="AutoShape 4" descr="кровавый бриллиант"/>
          <p:cNvSpPr>
            <a:spLocks noChangeAspect="1" noChangeArrowheads="1"/>
          </p:cNvSpPr>
          <p:nvPr/>
        </p:nvSpPr>
        <p:spPr bwMode="auto">
          <a:xfrm>
            <a:off x="5283200" y="457200"/>
            <a:ext cx="1828800" cy="1371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3372" y="642918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6600"/>
                </a:solidFill>
                <a:latin typeface="+mj-lt"/>
                <a:cs typeface="Times New Roman" pitchFamily="18" charset="0"/>
              </a:rPr>
              <a:t>Гірничодобувна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промисловість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є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провідною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галуззю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промисловості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африканських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країн</a:t>
            </a:r>
            <a:endParaRPr lang="uk-UA" sz="2400" dirty="0">
              <a:latin typeface="+mj-lt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143372" y="1785926"/>
            <a:ext cx="464347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60-70х роках почала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формуватися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обробна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промисловість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До 40%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продукції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цієї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галузі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припадає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 ПАР, 30% —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країни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Північної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Африки.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Провідну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роль у структур</a:t>
            </a:r>
            <a:r>
              <a:rPr lang="uk-UA" sz="2400" dirty="0" smtClean="0"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обробної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займають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текстильна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харчова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промисловість</a:t>
            </a:r>
            <a:endParaRPr kumimoji="0" lang="ru-RU" sz="2400" b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</p:txBody>
      </p:sp>
      <p:pic>
        <p:nvPicPr>
          <p:cNvPr id="5" name="Рисунок 4" descr="Добыча &#10;алмазов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857232"/>
            <a:ext cx="371477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28926" y="0"/>
            <a:ext cx="3680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Промисловість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21495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Почала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зростати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частка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чорної</a:t>
            </a:r>
            <a:r>
              <a:rPr lang="ru-RU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та</a:t>
            </a:r>
            <a:r>
              <a:rPr lang="ru-RU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кольорової</a:t>
            </a:r>
            <a:r>
              <a:rPr lang="ru-RU" sz="24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металургії</a:t>
            </a:r>
            <a:r>
              <a:rPr lang="ru-RU" sz="2400" b="1" dirty="0" smtClean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машинобудування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збір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автомобілів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імпортних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деталей) та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хімічної</a:t>
            </a:r>
            <a:r>
              <a:rPr lang="ru-RU" sz="2400" b="1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виробництво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добрив та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лакофарбова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промисловість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786322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6600"/>
                </a:solidFill>
              </a:rPr>
              <a:t>Фабрика по добуванню алмазів</a:t>
            </a:r>
            <a:endParaRPr lang="uk-UA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86380" y="1000108"/>
            <a:ext cx="38576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Підприємства</a:t>
            </a:r>
            <a:r>
              <a:rPr b="1" dirty="0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обробної</a:t>
            </a:r>
            <a:r>
              <a:rPr b="1" dirty="0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промисловості</a:t>
            </a:r>
            <a:r>
              <a:rPr b="1" dirty="0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(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чорна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кольорова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металургія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хімічна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деревообробна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текстильна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цементна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) </a:t>
            </a:r>
            <a:r>
              <a:rPr b="1" dirty="0" err="1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сконцентровані</a:t>
            </a:r>
            <a:r>
              <a:rPr b="1" dirty="0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 у </a:t>
            </a:r>
            <a:r>
              <a:rPr b="1" dirty="0" err="1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декількох</a:t>
            </a:r>
            <a:r>
              <a:rPr b="1" dirty="0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країнах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: ПАР,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Єгипет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Марокко,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Нігерія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Замбія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Зімбабве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Демократична Республіка Конго та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ін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.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Розвивається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також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промисловість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будівельних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матеріалів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(</a:t>
            </a:r>
            <a:r>
              <a:rPr dirty="0" err="1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виробництво</a:t>
            </a:r>
            <a:r>
              <a:rPr dirty="0" lang="ru-RU" smtClean="0" sz="240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цементу)</a:t>
            </a:r>
            <a:endParaRPr dirty="0" lang="uk-UA" sz="2400"/>
          </a:p>
        </p:txBody>
      </p:sp>
      <p:pic>
        <p:nvPicPr>
          <p:cNvPr descr="http://s49.radikal.ru/i124/1003/9e/803d59a78ab5.jpg" id="4" name="Рисунок 3">
            <a:hlinkClick r:id="rId3" tgtFrame="&quot;_blank&quot;"/>
          </p:cNvPr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142844" y="1142984"/>
            <a:ext cx="507209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680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mtClean="0" sz="3200">
                <a:solidFill>
                  <a:srgbClr val="006600"/>
                </a:solidFill>
                <a:latin charset="0" pitchFamily="34" typeface="Arial Black"/>
              </a:rPr>
              <a:t>Промисловість</a:t>
            </a:r>
            <a:endParaRPr dirty="0" lang="uk-UA" sz="3200">
              <a:solidFill>
                <a:srgbClr val="006600"/>
              </a:solidFill>
              <a:latin charset="0" pitchFamily="34" typeface="Arial Blac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6215082"/>
            <a:ext cx="5081519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err="1" lang="uk-UA" smtClean="0" sz="2400"/>
              <a:t>Дурбан</a:t>
            </a:r>
            <a:r>
              <a:rPr b="1" dirty="0" lang="uk-UA" smtClean="0" sz="2400"/>
              <a:t> </a:t>
            </a:r>
            <a:r>
              <a:rPr dirty="0" lang="uk-UA" smtClean="0" sz="2400"/>
              <a:t>( ПАР)  </a:t>
            </a:r>
            <a:r>
              <a:rPr dirty="0" lang="uk-UA" smtClean="0" sz="2000"/>
              <a:t>промислове портове місто</a:t>
            </a:r>
            <a:endParaRPr dirty="0" lang="uk-UA" sz="20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071934" y="439616"/>
            <a:ext cx="507206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Африка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володіє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 великими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гідроресурсами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,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але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ріки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розміщені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 по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території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 континенту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дуже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нерівномірно</a:t>
            </a:r>
            <a:r>
              <a:rPr b="0" baseline="0" cap="none" dirty="0" i="0" kumimoji="0" lang="ru-RU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ea charset="0" pitchFamily="18" typeface="Times New Roman"/>
                <a:cs charset="0" pitchFamily="18" typeface="Times New Roman"/>
              </a:rPr>
              <a:t>. 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cs charset="0" pitchFamily="18" typeface="Times New Roman"/>
            </a:endParaRPr>
          </a:p>
        </p:txBody>
      </p:sp>
      <p:pic>
        <p:nvPicPr>
          <p:cNvPr descr="АсуанскаяГЭС6.jpg" id="4" name="Рисунок 3"/>
          <p:cNvPicPr>
            <a:picLocks noChangeAspect="1"/>
          </p:cNvPicPr>
          <p:nvPr/>
        </p:nvPicPr>
        <p:blipFill>
          <a:blip cstate="print" r:embed="rId3"/>
          <a:srcRect r="18"/>
          <a:stretch>
            <a:fillRect/>
          </a:stretch>
        </p:blipFill>
        <p:spPr>
          <a:xfrm>
            <a:off x="285720" y="1500174"/>
            <a:ext cx="6215138" cy="47149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6215082"/>
            <a:ext cx="3017621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 sz="2400"/>
              <a:t>Асуанська ГЕС на Нілі</a:t>
            </a:r>
            <a:endParaRPr dirty="0" lang="uk-UA" sz="2400"/>
          </a:p>
        </p:txBody>
      </p:sp>
      <p:sp>
        <p:nvSpPr>
          <p:cNvPr id="7" name="TextBox 6"/>
          <p:cNvSpPr txBox="1"/>
          <p:nvPr/>
        </p:nvSpPr>
        <p:spPr>
          <a:xfrm>
            <a:off x="0" y="428604"/>
            <a:ext cx="414340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solidFill>
                  <a:srgbClr val="006600"/>
                </a:solidFill>
                <a:latin charset="0" pitchFamily="34" typeface="Arial Black"/>
              </a:rPr>
              <a:t>Електроенергетика</a:t>
            </a:r>
            <a:endParaRPr dirty="0" lang="uk-UA" sz="2800">
              <a:solidFill>
                <a:srgbClr val="006600"/>
              </a:solidFill>
              <a:latin charset="0" pitchFamily="34" typeface="Arial Black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3702" y="1357298"/>
            <a:ext cx="250029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vl="0">
              <a:spcBef>
                <a:spcPct val="0"/>
              </a:spcBef>
              <a:spcAft>
                <a:spcPct val="0"/>
              </a:spcAft>
            </a:pP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Виробництво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електроенергії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на ГЕС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зосереджене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в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Єгипті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Гані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Нігерії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Демократичній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Республіці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Конго,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Мозамбіку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.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Інші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країни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вимушені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будувати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ТЕС.</a:t>
            </a:r>
            <a:endParaRPr dirty="0" lang="uk-UA" smtClean="0" sz="2000">
              <a:cs charset="0" pitchFamily="18" typeface="Times New Roman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</a:pP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Більшість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африканських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країн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задовольняє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свої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потреби в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електроенергії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тільки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на 10-15%, 37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країн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є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імпортерами</a:t>
            </a:r>
            <a:r>
              <a:rPr dirty="0" lang="ru-RU" smtClean="0" sz="2000"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ea charset="0" pitchFamily="18" typeface="Times New Roman"/>
                <a:cs charset="0" pitchFamily="18" typeface="Times New Roman"/>
              </a:rPr>
              <a:t>енергоресурсів</a:t>
            </a:r>
            <a:endParaRPr dirty="0" lang="uk-UA" sz="20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357166"/>
            <a:ext cx="55258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Сільське господарство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0562" y="928670"/>
            <a:ext cx="41433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Провідну</a:t>
            </a:r>
            <a:r>
              <a:rPr lang="ru-RU" sz="2400" dirty="0" smtClean="0"/>
              <a:t> роль у </a:t>
            </a:r>
            <a:r>
              <a:rPr lang="ru-RU" sz="2400" dirty="0" err="1" smtClean="0"/>
              <a:t>сільському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господарстві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відіграє</a:t>
            </a:r>
            <a:r>
              <a:rPr lang="ru-RU" sz="2400" dirty="0" smtClean="0"/>
              <a:t> </a:t>
            </a:r>
            <a:r>
              <a:rPr lang="ru-RU" sz="2400" b="1" dirty="0" err="1" smtClean="0">
                <a:solidFill>
                  <a:srgbClr val="006600"/>
                </a:solidFill>
              </a:rPr>
              <a:t>рослинництво</a:t>
            </a:r>
            <a:r>
              <a:rPr lang="ru-RU" sz="2400" dirty="0" smtClean="0"/>
              <a:t>, х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арактерною рис</a:t>
            </a:r>
            <a:r>
              <a:rPr lang="uk-UA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ою</a:t>
            </a:r>
            <a:r>
              <a:rPr lang="uk-UA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якого в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більшості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країн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монокультурність</a:t>
            </a:r>
            <a:r>
              <a:rPr lang="ru-RU" sz="24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uk-UA" sz="2400" b="1" i="1" dirty="0"/>
          </a:p>
        </p:txBody>
      </p:sp>
      <p:pic>
        <p:nvPicPr>
          <p:cNvPr id="4" name="Рисунок 3" descr="http://geografica.net.ua/zagal/statti/teor/teor2/geo_piwnichafr4_teo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00562" y="2928934"/>
            <a:ext cx="4429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Африка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посідає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останнє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місце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світі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використанням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мінеральних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добрив, тут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дуже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низькі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енергоозброєність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</a:t>
            </a:r>
            <a:endParaRPr lang="uk-UA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643446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матеріально-технічне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Усе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у свою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чергу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спричинює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екстенсивний</a:t>
            </a:r>
            <a:r>
              <a:rPr lang="ru-RU" sz="24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характер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Швидке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виснажування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грунтів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спонукає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постійного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розширення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посівних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площ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свою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чергу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прискорює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ерозію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загальну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деградацію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природного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середовища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571868" y="580233"/>
            <a:ext cx="557213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Північній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Африці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експортне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значення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мають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плоди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цитрусових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маслинових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дерев,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овочі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фрукти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трава альфа.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Єгипет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Судан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вивозять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бавовну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В оазисах Сахари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вирощують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фініки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які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йдуть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експорт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14290"/>
            <a:ext cx="55258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Сільське господарство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пальми.jpg"/>
          <p:cNvPicPr>
            <a:picLocks noChangeAspect="1"/>
          </p:cNvPicPr>
          <p:nvPr/>
        </p:nvPicPr>
        <p:blipFill>
          <a:blip r:embed="rId3" cstate="print"/>
          <a:srcRect l="37500"/>
          <a:stretch>
            <a:fillRect/>
          </a:stretch>
        </p:blipFill>
        <p:spPr>
          <a:xfrm>
            <a:off x="214282" y="857232"/>
            <a:ext cx="3286148" cy="50720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0430" y="3000372"/>
            <a:ext cx="5286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Араб без </a:t>
            </a:r>
            <a:r>
              <a:rPr lang="ru-RU" sz="2400" dirty="0" err="1" smtClean="0"/>
              <a:t>фінікової</a:t>
            </a:r>
            <a:r>
              <a:rPr lang="ru-RU" sz="2400" dirty="0" smtClean="0"/>
              <a:t> пальми </a:t>
            </a:r>
            <a:r>
              <a:rPr lang="ru-RU" sz="2400" dirty="0" err="1" smtClean="0"/>
              <a:t>і</a:t>
            </a:r>
            <a:r>
              <a:rPr lang="ru-RU" sz="2400" dirty="0" smtClean="0"/>
              <a:t> верблюда не </a:t>
            </a:r>
            <a:r>
              <a:rPr lang="ru-RU" sz="2400" dirty="0" err="1" smtClean="0"/>
              <a:t>міг</a:t>
            </a:r>
            <a:r>
              <a:rPr lang="ru-RU" sz="2400" dirty="0" smtClean="0"/>
              <a:t> </a:t>
            </a:r>
            <a:r>
              <a:rPr lang="ru-RU" sz="2400" dirty="0" err="1" smtClean="0"/>
              <a:t>би</a:t>
            </a:r>
            <a:r>
              <a:rPr lang="ru-RU" sz="2400" dirty="0" smtClean="0"/>
              <a:t> </a:t>
            </a:r>
            <a:r>
              <a:rPr lang="ru-RU" sz="2400" dirty="0" err="1" smtClean="0"/>
              <a:t>жити</a:t>
            </a:r>
            <a:r>
              <a:rPr lang="ru-RU" sz="2400" dirty="0" smtClean="0"/>
              <a:t> в </a:t>
            </a:r>
            <a:r>
              <a:rPr lang="ru-RU" sz="2400" dirty="0" err="1" smtClean="0"/>
              <a:t>пустині</a:t>
            </a:r>
            <a:r>
              <a:rPr lang="ru-RU" sz="2400" dirty="0" smtClean="0"/>
              <a:t>. Неурожай </a:t>
            </a:r>
            <a:r>
              <a:rPr lang="ru-RU" sz="2400" dirty="0" err="1" smtClean="0"/>
              <a:t>фініків</a:t>
            </a:r>
            <a:r>
              <a:rPr lang="ru-RU" sz="2400" dirty="0" smtClean="0"/>
              <a:t> в оазисах  </a:t>
            </a:r>
            <a:r>
              <a:rPr lang="ru-RU" sz="2400" dirty="0" err="1" smtClean="0"/>
              <a:t>рівнозначний</a:t>
            </a:r>
            <a:r>
              <a:rPr lang="ru-RU" sz="2400" dirty="0" smtClean="0"/>
              <a:t>  неурожаю </a:t>
            </a:r>
            <a:r>
              <a:rPr lang="ru-RU" sz="2400" dirty="0" err="1" smtClean="0"/>
              <a:t>хліба</a:t>
            </a:r>
            <a:r>
              <a:rPr lang="ru-RU" sz="2400" dirty="0" smtClean="0"/>
              <a:t> в </a:t>
            </a:r>
            <a:r>
              <a:rPr lang="ru-RU" sz="2400" dirty="0" err="1" smtClean="0"/>
              <a:t>Європі</a:t>
            </a:r>
            <a:r>
              <a:rPr lang="ru-RU" sz="2400" dirty="0" smtClean="0"/>
              <a:t>,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веде</a:t>
            </a:r>
            <a:r>
              <a:rPr lang="ru-RU" sz="2400" dirty="0" smtClean="0"/>
              <a:t> до голоду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смерті</a:t>
            </a:r>
            <a:r>
              <a:rPr lang="ru-RU" sz="2400" dirty="0" smtClean="0"/>
              <a:t> </a:t>
            </a:r>
            <a:r>
              <a:rPr lang="ru-RU" sz="2400" dirty="0" err="1" smtClean="0"/>
              <a:t>населення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пустинь</a:t>
            </a:r>
            <a:r>
              <a:rPr lang="ru-RU" sz="2400" dirty="0" smtClean="0"/>
              <a:t>. </a:t>
            </a:r>
            <a:endParaRPr lang="uk-UA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5000636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Головні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споживчі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культури</a:t>
            </a:r>
            <a:r>
              <a:rPr lang="en-US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північної Африки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ячмінь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кукурудза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пшениця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286380" y="117693"/>
            <a:ext cx="385762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країнах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Західної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Центральної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Східної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Африки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найважливіша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експортна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продукція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—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какао-боби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арахіс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плоди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олійної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пальми, чай, сизаль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бавовна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Монокультурність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господарства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тут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проявляється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найяскравіше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За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експортом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какао-бобів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виділяються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Гана,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Кот-Д’Івуар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Нігерія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арахісу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— Сенегал,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Нігер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Гамбія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ядер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пальмових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горіхів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виробництву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пальмової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олії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Нігерія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кави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Ефіопія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Кенія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Уганда, чаю —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Кенія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као дерево1.jpg"/>
          <p:cNvPicPr>
            <a:picLocks noChangeAspect="1"/>
          </p:cNvPicPr>
          <p:nvPr/>
        </p:nvPicPr>
        <p:blipFill>
          <a:blip r:embed="rId3" cstate="print"/>
          <a:srcRect l="23438"/>
          <a:stretch>
            <a:fillRect/>
          </a:stretch>
        </p:blipFill>
        <p:spPr>
          <a:xfrm>
            <a:off x="214282" y="214290"/>
            <a:ext cx="4667240" cy="4114800"/>
          </a:xfrm>
          <a:prstGeom prst="rect">
            <a:avLst/>
          </a:prstGeom>
        </p:spPr>
      </p:pic>
      <p:pic>
        <p:nvPicPr>
          <p:cNvPr id="8" name="Рисунок 7" descr="Какао дерево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4357694"/>
            <a:ext cx="3571900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нановое дерево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5143500" cy="3705225"/>
          </a:xfrm>
          <a:prstGeom prst="rect">
            <a:avLst/>
          </a:prstGeom>
        </p:spPr>
      </p:pic>
      <p:pic>
        <p:nvPicPr>
          <p:cNvPr id="3" name="Рисунок 2" descr="Східна Африка, сільське господарство, промисловість, Малаві, Руанда, Сомалі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71942"/>
            <a:ext cx="4071966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429256" y="214290"/>
            <a:ext cx="35004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Центральна Африка,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крім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того,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виділяється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вирощуванням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таких культур, як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ефіроолійні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піпетрум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), каучук,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банани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, тютюн.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споживчі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— сорго,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кукурудза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, рис,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маніок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, батат, ямс, манго, </a:t>
            </a:r>
            <a:r>
              <a:rPr lang="ru-RU" sz="2400" dirty="0" err="1" smtClean="0">
                <a:ea typeface="Times New Roman" pitchFamily="18" charset="0"/>
                <a:cs typeface="Times New Roman" pitchFamily="18" charset="0"/>
              </a:rPr>
              <a:t>динне</a:t>
            </a:r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 дерево.</a:t>
            </a:r>
            <a:endParaRPr lang="uk-UA" sz="2400" dirty="0"/>
          </a:p>
        </p:txBody>
      </p:sp>
      <p:pic>
        <p:nvPicPr>
          <p:cNvPr id="9" name="Рисунок 8" descr="Каучук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4071942"/>
            <a:ext cx="2081784" cy="25003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15140" y="6072206"/>
            <a:ext cx="1034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каучук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Манго.jpg" id="3" name="Рисунок 2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214282" y="428604"/>
            <a:ext cx="6215106" cy="5857916"/>
          </a:xfrm>
          <a:prstGeom prst="rect">
            <a:avLst/>
          </a:prstGeom>
        </p:spPr>
      </p:pic>
      <p:pic>
        <p:nvPicPr>
          <p:cNvPr descr="Манго один из самых популярных тропических фруктов вмире.jpg" id="4" name="Рисунок 3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4786314" y="3929066"/>
            <a:ext cx="4357686" cy="2357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43702" y="428604"/>
            <a:ext cx="2143140" cy="200054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accent6">
                    <a:lumMod val="75000"/>
                  </a:schemeClr>
                </a:solidFill>
                <a:latin charset="0" pitchFamily="34" typeface="Arial Black"/>
              </a:rPr>
              <a:t>Манго</a:t>
            </a:r>
            <a:r>
              <a:rPr b="1" dirty="0" lang="uk-UA" smtClean="0" sz="280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dirty="0" lang="uk-UA" smtClean="0" sz="2400"/>
              <a:t>– один із самих популярних тропічних фруктів у світі</a:t>
            </a:r>
            <a:endParaRPr dirty="0" lang="uk-UA" sz="24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ПЛАН УРОКУ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1.Загальні відомості про Африку.</a:t>
            </a:r>
          </a:p>
          <a:p>
            <a:r>
              <a:rPr lang="uk-UA" dirty="0" smtClean="0"/>
              <a:t>2. Природні умови і ресурси.</a:t>
            </a:r>
          </a:p>
          <a:p>
            <a:r>
              <a:rPr lang="uk-UA" dirty="0" smtClean="0"/>
              <a:t>3. Особливості африканської моделі господарства.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Дынное дерево4.jpg" id="3" name="Рисунок 2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5000628" cy="6858000"/>
          </a:xfrm>
          <a:prstGeom prst="rect">
            <a:avLst/>
          </a:prstGeom>
        </p:spPr>
      </p:pic>
      <p:pic>
        <p:nvPicPr>
          <p:cNvPr descr="Дынное дерево5.jpg" id="4" name="Рисунок 3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5072066" y="3714752"/>
            <a:ext cx="3657600" cy="2857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86380" y="428604"/>
            <a:ext cx="35174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b="1" dirty="0" err="1" lang="uk-UA" smtClean="0" sz="3200">
                <a:solidFill>
                  <a:schemeClr val="accent6">
                    <a:lumMod val="75000"/>
                  </a:schemeClr>
                </a:solidFill>
                <a:latin charset="0" pitchFamily="34" typeface="Arial Black"/>
                <a:ea charset="0" pitchFamily="18" typeface="Times New Roman"/>
                <a:cs charset="0" pitchFamily="18" typeface="Times New Roman"/>
              </a:rPr>
              <a:t>Д</a:t>
            </a:r>
            <a:r>
              <a:rPr b="1" dirty="0" err="1" lang="ru-RU" smtClean="0" sz="3200">
                <a:solidFill>
                  <a:schemeClr val="accent6">
                    <a:lumMod val="75000"/>
                  </a:schemeClr>
                </a:solidFill>
                <a:latin charset="0" pitchFamily="34" typeface="Arial Black"/>
                <a:ea charset="0" pitchFamily="18" typeface="Times New Roman"/>
                <a:cs charset="0" pitchFamily="18" typeface="Times New Roman"/>
              </a:rPr>
              <a:t>инне</a:t>
            </a:r>
            <a:r>
              <a:rPr b="1" dirty="0" lang="ru-RU" smtClean="0" sz="3200">
                <a:solidFill>
                  <a:schemeClr val="accent6">
                    <a:lumMod val="75000"/>
                  </a:schemeClr>
                </a:solidFill>
                <a:latin charset="0" pitchFamily="34" typeface="Arial Black"/>
                <a:ea charset="0" pitchFamily="18" typeface="Times New Roman"/>
                <a:cs charset="0" pitchFamily="18" typeface="Times New Roman"/>
              </a:rPr>
              <a:t> дерево</a:t>
            </a:r>
            <a:endParaRPr b="1" dirty="0" lang="uk-UA" sz="3200">
              <a:solidFill>
                <a:schemeClr val="accent6">
                  <a:lumMod val="75000"/>
                </a:schemeClr>
              </a:solidFill>
              <a:latin charset="0" pitchFamily="34" typeface="Arial Black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стух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2571720"/>
            <a:ext cx="6786610" cy="4286280"/>
          </a:xfrm>
          <a:prstGeom prst="rect">
            <a:avLst/>
          </a:prstGeom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142852"/>
            <a:ext cx="8572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6600"/>
                </a:solidFill>
              </a:rPr>
              <a:t>Тваринництво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розвинене у тих країнах, де немає можливості займатися землеробством, наприклад, у Мавританії, Сомалі, Лесото. Африканське тваринництво малопродуктивне і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низькотоварне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Його матеріально-технічна база слабка. Найкраще тваринництво розвинене у Північній Африці. Збитків господарству Африки завдають терміти, сарана, муха цеце.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14282" y="4714884"/>
            <a:ext cx="87154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ea typeface="Times New Roman" pitchFamily="18" charset="0"/>
                <a:cs typeface="Times New Roman" pitchFamily="18" charset="0"/>
              </a:rPr>
              <a:t>Одноколійні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ea typeface="Times New Roman" pitchFamily="18" charset="0"/>
                <a:cs typeface="Times New Roman" pitchFamily="18" charset="0"/>
              </a:rPr>
              <a:t>залізниці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зв'язують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райони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видобутку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сировини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морськими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портами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сполучають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судноплавні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відрізки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річок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Почали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розвиватися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автомобільний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повітряний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трубопровідний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До 40%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залізничних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автомобільних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шляхів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припадає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 ПАР,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відносно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розвинена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транспортна мережа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країн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Північної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Африки.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північних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країнах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регіону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поширений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в'ючний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транспорт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4" name="Рисунок 3" descr="Сахара, караван верблюдов. Фото с &#10;www.travelmail.co.uk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71546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596" y="214290"/>
            <a:ext cx="2627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  <a:cs typeface="Times New Roman" pitchFamily="18" charset="0"/>
              </a:rPr>
              <a:t>Транспорт</a:t>
            </a:r>
            <a:endParaRPr lang="uk-UA" sz="3200" dirty="0">
              <a:solidFill>
                <a:srgbClr val="00660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7" name="Рисунок 6" descr="Транспорт Афри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857232"/>
            <a:ext cx="6072230" cy="37061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00826" y="857232"/>
            <a:ext cx="26431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На материку не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існує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єдиної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транспортної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мережі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ea typeface="Times New Roman" pitchFamily="18" charset="0"/>
                <a:cs typeface="Times New Roman" pitchFamily="18" charset="0"/>
              </a:rPr>
              <a:t>Морський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 транспорт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відіграє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вагому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роль у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міжконтинентальних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a typeface="Times New Roman" pitchFamily="18" charset="0"/>
                <a:cs typeface="Times New Roman" pitchFamily="18" charset="0"/>
              </a:rPr>
              <a:t>перевезеннях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929190" y="480277"/>
            <a:ext cx="400052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Річковий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флот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пристосований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судноплавства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мілкими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водами.Часто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сухий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сезон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пасажирські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судна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використовують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як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готелі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туристів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Більшість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вантажів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пасажирів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перевозять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традиційним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річковим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транспортом —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дерев'яними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пірогами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42844" y="4777886"/>
            <a:ext cx="90011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Авіатранспорт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забезпечує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зв'язок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зовнішнім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світом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полегшує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зв'язок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віддаленими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населеними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пунктами.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Низький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технічний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стан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магістралей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відсутність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твердого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покриття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 шляхах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зумовлюють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ізоляцію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багатьох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місцевостей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світу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період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дощів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-2714676" y="3414882"/>
            <a:ext cx="20002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Західна Африка, транспорт, зовнішньоекономічні зв'язки, рекреація, &#10;туризм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85794"/>
            <a:ext cx="450059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0"/>
            <a:ext cx="26276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  <a:cs typeface="Times New Roman" pitchFamily="18" charset="0"/>
              </a:rPr>
              <a:t>Транспорт</a:t>
            </a:r>
            <a:endParaRPr lang="uk-UA" sz="3200" dirty="0">
              <a:solidFill>
                <a:srgbClr val="0066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00034" y="836337"/>
            <a:ext cx="8286808" cy="5816977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66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Торгівля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відіграє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найважливішу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роль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зовнішніх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економічних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зв'язках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країн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Африки.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Країни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експортерами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паливних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матеріалів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мінеральної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сировини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технічних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культур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деяких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продовольчих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товарів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Серед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готової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продукції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достатню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конкурентноздатність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лише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текстиль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одяг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Імпорт</a:t>
            </a:r>
            <a:r>
              <a:rPr lang="ru-RU" sz="20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становить 20,7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млрд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дол.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нафтопродукти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продовольство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устаткування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транспортні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засоби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промислові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споживчі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товари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будівельні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матеріали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одяг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хімічні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товари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тощо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uk-UA" sz="20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Українські</a:t>
            </a:r>
            <a:r>
              <a:rPr lang="ru-RU" sz="20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виробники</a:t>
            </a:r>
            <a:r>
              <a:rPr lang="ru-RU" sz="20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своїх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товарів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продають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Ліберію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Нігерію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Найзначніші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товарні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обсяги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надходять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Україну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Гвінеї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Гани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Кот-д'Іуару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uk-UA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Значні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економічні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позиції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Африці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зберігають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Великобританія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Франція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Бельгія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останні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десятиріччя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помітну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активність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виявляють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американський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німецький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капітали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ТНК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переважно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обробній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гірничодобувній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промисловості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500034" y="5615059"/>
            <a:ext cx="81439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85728"/>
            <a:ext cx="598593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0066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Зовнішні</a:t>
            </a:r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економічні</a:t>
            </a:r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зв'язки</a:t>
            </a:r>
            <a:endParaRPr lang="ru-RU" sz="2800" dirty="0" smtClean="0">
              <a:solidFill>
                <a:srgbClr val="006600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42852"/>
            <a:ext cx="8929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uk-UA" sz="2400" i="1" dirty="0" smtClean="0">
                <a:solidFill>
                  <a:srgbClr val="006600"/>
                </a:solidFill>
                <a:latin typeface="Arial Black" pitchFamily="34" charset="0"/>
              </a:rPr>
              <a:t>Туризм  </a:t>
            </a:r>
            <a:r>
              <a:rPr lang="ru-RU" sz="2400" dirty="0" smtClean="0"/>
              <a:t> </a:t>
            </a:r>
            <a:r>
              <a:rPr lang="ru-RU" sz="2400" dirty="0" err="1" smtClean="0"/>
              <a:t>Розмаїття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природних</a:t>
            </a:r>
            <a:r>
              <a:rPr lang="ru-RU" sz="2400" dirty="0" smtClean="0"/>
              <a:t> умов </a:t>
            </a:r>
            <a:r>
              <a:rPr lang="ru-RU" sz="2400" dirty="0" err="1" smtClean="0"/>
              <a:t>регіону</a:t>
            </a:r>
            <a:r>
              <a:rPr lang="ru-RU" sz="2400" dirty="0" smtClean="0"/>
              <a:t>, </a:t>
            </a:r>
            <a:r>
              <a:rPr lang="ru-RU" sz="2400" dirty="0" err="1" smtClean="0"/>
              <a:t>самобутня</a:t>
            </a:r>
            <a:r>
              <a:rPr lang="ru-RU" sz="2400" dirty="0" smtClean="0"/>
              <a:t> культура </a:t>
            </a:r>
            <a:r>
              <a:rPr lang="ru-RU" sz="2400" dirty="0" err="1" smtClean="0"/>
              <a:t>народів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племен, </a:t>
            </a:r>
            <a:r>
              <a:rPr lang="ru-RU" sz="2400" dirty="0" err="1" smtClean="0"/>
              <a:t>залишки</a:t>
            </a:r>
            <a:r>
              <a:rPr lang="ru-RU" sz="2400" dirty="0" smtClean="0"/>
              <a:t> </a:t>
            </a:r>
            <a:r>
              <a:rPr lang="ru-RU" sz="2400" dirty="0" err="1" smtClean="0"/>
              <a:t>архітектурних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пам'яток</a:t>
            </a:r>
            <a:r>
              <a:rPr lang="ru-RU" sz="2400" dirty="0" smtClean="0"/>
              <a:t> </a:t>
            </a:r>
            <a:r>
              <a:rPr lang="ru-RU" sz="2400" dirty="0" err="1" smtClean="0"/>
              <a:t>колоніальної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епохи</a:t>
            </a:r>
            <a:r>
              <a:rPr lang="ru-RU" sz="2400" dirty="0" smtClean="0"/>
              <a:t>, </a:t>
            </a:r>
            <a:r>
              <a:rPr lang="ru-RU" sz="2400" dirty="0" err="1" smtClean="0"/>
              <a:t>морські</a:t>
            </a:r>
            <a:r>
              <a:rPr lang="ru-RU" sz="2400" dirty="0" smtClean="0"/>
              <a:t> </a:t>
            </a:r>
            <a:r>
              <a:rPr lang="ru-RU" sz="2400" dirty="0" err="1" smtClean="0"/>
              <a:t>узбережжя</a:t>
            </a:r>
            <a:r>
              <a:rPr lang="ru-RU" sz="2400" dirty="0" smtClean="0"/>
              <a:t>, </a:t>
            </a:r>
            <a:r>
              <a:rPr lang="ru-RU" sz="2400" dirty="0" err="1" smtClean="0"/>
              <a:t>численні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національні</a:t>
            </a:r>
            <a:r>
              <a:rPr lang="ru-RU" sz="2400" dirty="0" smtClean="0"/>
              <a:t> парки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рідкісними</a:t>
            </a:r>
            <a:r>
              <a:rPr lang="ru-RU" sz="2400" dirty="0" smtClean="0"/>
              <a:t> видами </a:t>
            </a:r>
            <a:r>
              <a:rPr lang="ru-RU" sz="2400" dirty="0" err="1" smtClean="0"/>
              <a:t>флори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фауни</a:t>
            </a:r>
            <a:r>
              <a:rPr lang="ru-RU" sz="2400" dirty="0" smtClean="0"/>
              <a:t> </a:t>
            </a:r>
            <a:r>
              <a:rPr lang="ru-RU" sz="2400" dirty="0" err="1" smtClean="0"/>
              <a:t>зумовлюють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привабливість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країн</a:t>
            </a:r>
            <a:r>
              <a:rPr lang="ru-RU" sz="2400" dirty="0" smtClean="0"/>
              <a:t> Африки для </a:t>
            </a:r>
            <a:r>
              <a:rPr lang="ru-RU" sz="2400" dirty="0" err="1" smtClean="0"/>
              <a:t>іноземних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туристів</a:t>
            </a:r>
            <a:r>
              <a:rPr lang="ru-RU" sz="2400" dirty="0" smtClean="0"/>
              <a:t>.</a:t>
            </a:r>
            <a:endParaRPr lang="uk-UA" sz="2400" dirty="0"/>
          </a:p>
        </p:txBody>
      </p:sp>
      <p:pic>
        <p:nvPicPr>
          <p:cNvPr id="5" name="Рисунок 4" descr="Сфинкс_Егип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071678"/>
            <a:ext cx="7143800" cy="47863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00958" y="5572140"/>
            <a:ext cx="11260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Сфінкс</a:t>
            </a:r>
          </a:p>
          <a:p>
            <a:r>
              <a:rPr lang="uk-UA" sz="2400" dirty="0" smtClean="0"/>
              <a:t> Єгипет</a:t>
            </a:r>
            <a:endParaRPr lang="uk-UA" sz="2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уни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0"/>
            <a:ext cx="8358246" cy="61436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7620" y="6286520"/>
            <a:ext cx="841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Туніс</a:t>
            </a:r>
            <a:endParaRPr lang="uk-UA" sz="2400" b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аммамет_туристичсекий центр Туни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8501122" cy="58578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736" y="6286520"/>
            <a:ext cx="3802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Хаммамет</a:t>
            </a:r>
            <a:r>
              <a:rPr lang="uk-UA" dirty="0" smtClean="0"/>
              <a:t>  туристичний центр Туніса</a:t>
            </a:r>
            <a:endParaRPr lang="uk-UA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рокко_Королевский теат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85728"/>
            <a:ext cx="8286808" cy="5643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5984" y="6357958"/>
            <a:ext cx="3964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Королівський театр,Марокко</a:t>
            </a:r>
            <a:endParaRPr lang="uk-UA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rendymen.ru/lifestyle/travel/images_3/8_Cape-Town_6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850112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86116" y="6184305"/>
            <a:ext cx="22145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Кейптаун, ПАР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фрика\Афр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076" y="0"/>
            <a:ext cx="700092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"/>
            <a:ext cx="2143108" cy="7109639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Площа</a:t>
            </a:r>
            <a:r>
              <a:rPr lang="uk-UA" sz="2400" b="1" dirty="0" smtClean="0">
                <a:latin typeface="Arial Black" pitchFamily="34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400" b="1" dirty="0" smtClean="0"/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островами</a:t>
            </a:r>
          </a:p>
          <a:p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30,3  млн.км</a:t>
            </a:r>
            <a:r>
              <a:rPr lang="uk-UA" sz="2400" b="1" baseline="30000" dirty="0" smtClean="0">
                <a:solidFill>
                  <a:srgbClr val="0070C0"/>
                </a:solidFill>
                <a:latin typeface="Arial Black" pitchFamily="34" charset="0"/>
              </a:rPr>
              <a:t>2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6 %  площі поверхні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20,4 % поверхні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суші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 Black" pitchFamily="34" charset="0"/>
              </a:rPr>
              <a:t> 57 </a:t>
            </a:r>
            <a:r>
              <a:rPr lang="ru-RU" sz="2400" b="1" dirty="0" err="1" smtClean="0">
                <a:solidFill>
                  <a:srgbClr val="0070C0"/>
                </a:solidFill>
                <a:latin typeface="Arial Black" pitchFamily="34" charset="0"/>
              </a:rPr>
              <a:t>країн</a:t>
            </a:r>
            <a:r>
              <a:rPr lang="ru-RU" sz="2400" b="1" dirty="0" smtClean="0">
                <a:latin typeface="Arial Black" pitchFamily="34" charset="0"/>
              </a:rPr>
              <a:t>, 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них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самопроголо-шених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невизнаних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країни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залежних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територійй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острівних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Африка\Афр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71532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ikimapia.org/p/00/00/12/10/70_b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8501122" cy="500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5288340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94CE1"/>
                </a:solidFill>
              </a:rPr>
              <a:t>Вікто́рія</a:t>
            </a:r>
            <a:r>
              <a:rPr lang="ru-RU" sz="2400" dirty="0" smtClean="0"/>
              <a:t>— </a:t>
            </a:r>
            <a:r>
              <a:rPr lang="ru-RU" sz="2400" dirty="0" err="1" smtClean="0"/>
              <a:t>водоспад</a:t>
            </a:r>
            <a:r>
              <a:rPr lang="ru-RU" sz="2400" dirty="0" smtClean="0"/>
              <a:t> на </a:t>
            </a:r>
            <a:r>
              <a:rPr lang="ru-RU" sz="2400" dirty="0" err="1" smtClean="0"/>
              <a:t>річці</a:t>
            </a:r>
            <a:r>
              <a:rPr lang="ru-RU" sz="2400" dirty="0" smtClean="0"/>
              <a:t> </a:t>
            </a:r>
            <a:r>
              <a:rPr lang="ru-RU" sz="2400" dirty="0" err="1" smtClean="0"/>
              <a:t>Замбезі</a:t>
            </a:r>
            <a:r>
              <a:rPr lang="ru-RU" sz="2400" dirty="0" smtClean="0"/>
              <a:t> у </a:t>
            </a:r>
            <a:r>
              <a:rPr lang="ru-RU" sz="2400" dirty="0" err="1" smtClean="0"/>
              <a:t>Південній</a:t>
            </a:r>
            <a:r>
              <a:rPr lang="ru-RU" sz="2400" dirty="0" smtClean="0"/>
              <a:t> </a:t>
            </a:r>
            <a:r>
              <a:rPr lang="ru-RU" sz="2400" dirty="0" err="1" smtClean="0"/>
              <a:t>Африці</a:t>
            </a:r>
            <a:r>
              <a:rPr lang="ru-RU" sz="2400" dirty="0" smtClean="0"/>
              <a:t>. </a:t>
            </a:r>
            <a:r>
              <a:rPr lang="ru-RU" sz="2400" dirty="0" err="1" smtClean="0"/>
              <a:t>Розташований</a:t>
            </a:r>
            <a:r>
              <a:rPr lang="ru-RU" sz="2400" dirty="0" smtClean="0"/>
              <a:t> на </a:t>
            </a:r>
            <a:r>
              <a:rPr lang="ru-RU" sz="2400" dirty="0" err="1" smtClean="0"/>
              <a:t>межі</a:t>
            </a:r>
            <a:r>
              <a:rPr lang="ru-RU" sz="2400" dirty="0" smtClean="0"/>
              <a:t> </a:t>
            </a:r>
            <a:r>
              <a:rPr lang="ru-RU" sz="2400" dirty="0" err="1" smtClean="0"/>
              <a:t>Замбії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Зімбабве</a:t>
            </a:r>
            <a:r>
              <a:rPr lang="ru-RU" sz="2400" dirty="0" smtClean="0"/>
              <a:t>. Ширина </a:t>
            </a:r>
            <a:r>
              <a:rPr lang="ru-RU" sz="2400" dirty="0" err="1" smtClean="0"/>
              <a:t>водоспаду</a:t>
            </a:r>
            <a:r>
              <a:rPr lang="ru-RU" sz="2400" dirty="0" smtClean="0"/>
              <a:t> 1800 </a:t>
            </a:r>
            <a:r>
              <a:rPr lang="ru-RU" sz="2400" dirty="0" err="1" smtClean="0"/>
              <a:t>метрів</a:t>
            </a:r>
            <a:r>
              <a:rPr lang="ru-RU" sz="2400" dirty="0" smtClean="0"/>
              <a:t>, </a:t>
            </a:r>
            <a:r>
              <a:rPr lang="ru-RU" sz="2400" dirty="0" err="1" smtClean="0"/>
              <a:t>висота</a:t>
            </a:r>
            <a:r>
              <a:rPr lang="ru-RU" sz="2400" dirty="0" smtClean="0"/>
              <a:t> — 128 </a:t>
            </a:r>
            <a:r>
              <a:rPr lang="ru-RU" sz="2400" dirty="0" err="1" smtClean="0"/>
              <a:t>метрів</a:t>
            </a:r>
            <a:r>
              <a:rPr lang="ru-RU" sz="2400" dirty="0" smtClean="0"/>
              <a:t>, </a:t>
            </a:r>
            <a:r>
              <a:rPr lang="ru-RU" sz="2400" dirty="0" err="1" smtClean="0"/>
              <a:t>відноситься</a:t>
            </a:r>
            <a:r>
              <a:rPr lang="ru-RU" sz="2400" dirty="0" smtClean="0"/>
              <a:t> до </a:t>
            </a:r>
            <a:r>
              <a:rPr lang="ru-RU" sz="2400" dirty="0" err="1" smtClean="0"/>
              <a:t>Всесвітньої</a:t>
            </a:r>
            <a:r>
              <a:rPr lang="ru-RU" sz="2400" dirty="0" smtClean="0"/>
              <a:t> </a:t>
            </a:r>
            <a:r>
              <a:rPr lang="ru-RU" sz="2400" dirty="0" err="1" smtClean="0"/>
              <a:t>спадщини</a:t>
            </a:r>
            <a:r>
              <a:rPr lang="ru-RU" sz="2400" dirty="0" smtClean="0"/>
              <a:t> ЮНЕСКО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Жирафи Кіліманджар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8572560" cy="5715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538" y="6143644"/>
            <a:ext cx="7634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Вулкан Кіліманджаро (5895 м) - найвища точка материка</a:t>
            </a:r>
            <a:endParaRPr lang="uk-UA" sz="2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львичи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42852"/>
            <a:ext cx="7358114" cy="48577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00800" y="-951954"/>
            <a:ext cx="228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uk-UA" sz="12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5072074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 smtClean="0">
                <a:solidFill>
                  <a:srgbClr val="006600"/>
                </a:solidFill>
              </a:rPr>
              <a:t>Вельвічія</a:t>
            </a:r>
            <a:r>
              <a:rPr lang="uk-UA" sz="2400" dirty="0" smtClean="0"/>
              <a:t> (</a:t>
            </a:r>
            <a:r>
              <a:rPr lang="uk-UA" sz="2400" i="1" dirty="0" err="1" smtClean="0">
                <a:solidFill>
                  <a:srgbClr val="006600"/>
                </a:solidFill>
              </a:rPr>
              <a:t>тумбоа</a:t>
            </a:r>
            <a:r>
              <a:rPr lang="uk-UA" sz="2400" dirty="0" smtClean="0"/>
              <a:t>) повільно росте більше 1000 років; виживає в надзвичайно сухих умовах, використовуючи росу і туман як основне джерело вологи; ендемік для північного Намібу – зображена на державному гербі Намібії</a:t>
            </a:r>
            <a:endParaRPr lang="uk-UA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0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</a:rPr>
              <a:t>Види африканського туризму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28604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rgbClr val="006600"/>
                </a:solidFill>
              </a:rPr>
              <a:t>Сафарі</a:t>
            </a:r>
            <a:r>
              <a:rPr lang="ru-RU" sz="2400" dirty="0" smtClean="0"/>
              <a:t> – </a:t>
            </a:r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пригодницькі</a:t>
            </a:r>
            <a:r>
              <a:rPr lang="ru-RU" sz="2400" dirty="0" smtClean="0"/>
              <a:t> </a:t>
            </a:r>
            <a:r>
              <a:rPr lang="ru-RU" sz="2400" dirty="0" err="1" smtClean="0"/>
              <a:t>експедиції</a:t>
            </a:r>
            <a:r>
              <a:rPr lang="ru-RU" sz="2400" dirty="0" smtClean="0"/>
              <a:t>  </a:t>
            </a:r>
            <a:r>
              <a:rPr lang="ru-RU" sz="2400" dirty="0" err="1" smtClean="0"/>
              <a:t>з</a:t>
            </a:r>
            <a:r>
              <a:rPr lang="ru-RU" sz="2400" dirty="0" smtClean="0"/>
              <a:t> метою </a:t>
            </a:r>
            <a:r>
              <a:rPr lang="ru-RU" sz="2400" dirty="0" err="1" smtClean="0"/>
              <a:t>знайомства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тваринним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світом</a:t>
            </a:r>
            <a:r>
              <a:rPr lang="ru-RU" sz="2400" dirty="0" smtClean="0"/>
              <a:t> . </a:t>
            </a:r>
            <a:r>
              <a:rPr lang="uk-UA" sz="2400" dirty="0" smtClean="0"/>
              <a:t>Найбільш популярними у всьому світі є поїздки в Східну і Південну Африку. </a:t>
            </a:r>
          </a:p>
          <a:p>
            <a:endParaRPr lang="uk-UA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929718" y="37861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6786546" y="2786058"/>
            <a:ext cx="23574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Сафарі проводяться в національних парках. Пересуватися дозволяється в автомобілях/</a:t>
            </a:r>
          </a:p>
          <a:p>
            <a:r>
              <a:rPr lang="uk-UA" sz="2400" dirty="0" smtClean="0"/>
              <a:t>автобусах  з  професійними гідами.</a:t>
            </a:r>
            <a:endParaRPr lang="uk-UA" sz="2400" dirty="0"/>
          </a:p>
        </p:txBody>
      </p:sp>
      <p:pic>
        <p:nvPicPr>
          <p:cNvPr id="9" name="Рисунок 8" descr="Транспорт Африка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643050"/>
            <a:ext cx="6429420" cy="4970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00430" y="6215082"/>
            <a:ext cx="1098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Горили</a:t>
            </a:r>
            <a:endParaRPr lang="uk-UA" sz="2400" dirty="0"/>
          </a:p>
        </p:txBody>
      </p:sp>
      <p:pic>
        <p:nvPicPr>
          <p:cNvPr id="5" name="Рисунок 4" descr="Горилла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7166"/>
            <a:ext cx="8572560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капи редкое животное из семейства жирафовы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214290"/>
            <a:ext cx="6643734" cy="55721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5786454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Окапі - тварина сімейства жирафових (рідко зустрічається). Ендемік  ДРК. Мешкає в тропічних дощових лісах.</a:t>
            </a:r>
            <a:endParaRPr lang="uk-UA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4286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endParaRPr lang="uk-UA" dirty="0"/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Малярийный комар2.jpg" id="2" name="Рисунок 1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5643570" y="642918"/>
            <a:ext cx="3286148" cy="4162425"/>
          </a:xfrm>
          <a:prstGeom prst="rect">
            <a:avLst/>
          </a:prstGeom>
        </p:spPr>
      </p:pic>
      <p:pic>
        <p:nvPicPr>
          <p:cNvPr descr="Муха цеце 5 видов, 4 из них обитают в центральной и западной Африке.jpg" id="5" name="Рисунок 4"/>
          <p:cNvPicPr>
            <a:picLocks noChangeAspect="1"/>
          </p:cNvPicPr>
          <p:nvPr/>
        </p:nvPicPr>
        <p:blipFill>
          <a:blip cstate="print" r:embed="rId3"/>
          <a:srcRect r="11"/>
          <a:stretch>
            <a:fillRect/>
          </a:stretch>
        </p:blipFill>
        <p:spPr>
          <a:xfrm>
            <a:off x="285720" y="642918"/>
            <a:ext cx="5129210" cy="3500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5429264"/>
            <a:ext cx="8501122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У вологих кліматичних зонах розповсюджені малярійний комар і муха цеце, які викликають сонну хворобу як у людини, так і у тварин.</a:t>
            </a:r>
            <a:endParaRPr dirty="0" lang="uk-UA" sz="2400"/>
          </a:p>
        </p:txBody>
      </p:sp>
      <p:sp>
        <p:nvSpPr>
          <p:cNvPr id="8" name="TextBox 7"/>
          <p:cNvSpPr txBox="1"/>
          <p:nvPr/>
        </p:nvSpPr>
        <p:spPr>
          <a:xfrm>
            <a:off x="1571604" y="4286256"/>
            <a:ext cx="1377878" cy="40011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i="1" lang="uk-UA" smtClean="0" sz="2000"/>
              <a:t>Муха цеце</a:t>
            </a:r>
            <a:endParaRPr b="1" dirty="0" i="1" lang="uk-UA" sz="2000"/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4214818"/>
            <a:ext cx="234756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b="1" dirty="0" i="1" lang="uk-UA" smtClean="0" sz="2000"/>
              <a:t>малярійний комар </a:t>
            </a:r>
            <a:endParaRPr b="1" dirty="0" i="1" lang="uk-UA" sz="20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стыня_Калахар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57166"/>
            <a:ext cx="7215206" cy="59293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7620" y="6286520"/>
            <a:ext cx="2438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Пустиня Калахарі</a:t>
            </a:r>
            <a:endParaRPr lang="uk-UA" sz="2400" dirty="0"/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Птица-носорог1.jpg" id="2" name="Рисунок 1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142844" y="1142984"/>
            <a:ext cx="4214842" cy="4786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6143644"/>
            <a:ext cx="2079415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 </a:t>
            </a:r>
            <a:r>
              <a:rPr dirty="0" lang="uk-UA" smtClean="0" sz="2400"/>
              <a:t>Птиця Носоріг</a:t>
            </a:r>
            <a:endParaRPr dirty="0" lang="uk-UA" sz="2400"/>
          </a:p>
        </p:txBody>
      </p:sp>
      <p:pic>
        <p:nvPicPr>
          <p:cNvPr descr="Какаду.jpg" id="4" name="Рисунок 3"/>
          <p:cNvPicPr>
            <a:picLocks noChangeAspect="1"/>
          </p:cNvPicPr>
          <p:nvPr/>
        </p:nvPicPr>
        <p:blipFill>
          <a:blip cstate="print" r:embed="rId4"/>
          <a:srcRect r="16"/>
          <a:stretch>
            <a:fillRect/>
          </a:stretch>
        </p:blipFill>
        <p:spPr>
          <a:xfrm>
            <a:off x="4500562" y="1142984"/>
            <a:ext cx="4429156" cy="47863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43636" y="6143644"/>
            <a:ext cx="1091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mtClean="0" sz="2400"/>
              <a:t>Какаду</a:t>
            </a:r>
            <a:endParaRPr dirty="0" lang="uk-UA" sz="24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каду желтоще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714356"/>
            <a:ext cx="4143404" cy="5429288"/>
          </a:xfrm>
          <a:prstGeom prst="rect">
            <a:avLst/>
          </a:prstGeom>
        </p:spPr>
      </p:pic>
      <p:pic>
        <p:nvPicPr>
          <p:cNvPr id="6" name="Рисунок 5" descr="Жако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714356"/>
            <a:ext cx="3810000" cy="5429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71604" y="6286520"/>
            <a:ext cx="2820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Какаду жовтощокий</a:t>
            </a:r>
            <a:endParaRPr lang="uk-UA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3636" y="6286520"/>
            <a:ext cx="877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Жако</a:t>
            </a:r>
            <a:endParaRPr lang="uk-UA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0694" y="1285860"/>
            <a:ext cx="34290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  <a:latin typeface="Arial Black" pitchFamily="34" charset="0"/>
              </a:rPr>
              <a:t>Північна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 Black" pitchFamily="34" charset="0"/>
              </a:rPr>
              <a:t>Африка</a:t>
            </a:r>
          </a:p>
          <a:p>
            <a:endParaRPr lang="ru-RU" sz="2400" b="1" dirty="0" smtClean="0">
              <a:solidFill>
                <a:srgbClr val="0000FF"/>
              </a:solidFill>
              <a:latin typeface="Arial Black" pitchFamily="34" charset="0"/>
            </a:endParaRPr>
          </a:p>
          <a:p>
            <a:r>
              <a:rPr lang="ru-RU" sz="2400" b="1" dirty="0" err="1" smtClean="0">
                <a:solidFill>
                  <a:srgbClr val="00FF00"/>
                </a:solidFill>
                <a:latin typeface="Arial Black" pitchFamily="34" charset="0"/>
              </a:rPr>
              <a:t>Західна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00FF00"/>
                </a:solidFill>
                <a:latin typeface="Arial Black" pitchFamily="34" charset="0"/>
              </a:rPr>
              <a:t>Африка</a:t>
            </a:r>
          </a:p>
          <a:p>
            <a:endParaRPr lang="ru-RU" sz="2400" b="1" dirty="0" smtClean="0">
              <a:solidFill>
                <a:srgbClr val="00FF00"/>
              </a:solidFill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FF00FF"/>
                </a:solidFill>
                <a:latin typeface="Arial Black" pitchFamily="34" charset="0"/>
              </a:rPr>
              <a:t>Центральна </a:t>
            </a:r>
          </a:p>
          <a:p>
            <a:r>
              <a:rPr lang="ru-RU" sz="2400" b="1" dirty="0" smtClean="0">
                <a:solidFill>
                  <a:srgbClr val="FF00FF"/>
                </a:solidFill>
                <a:latin typeface="Arial Black" pitchFamily="34" charset="0"/>
              </a:rPr>
              <a:t>Африка</a:t>
            </a:r>
          </a:p>
          <a:p>
            <a:endParaRPr lang="ru-RU" sz="2400" b="1" dirty="0" smtClean="0">
              <a:solidFill>
                <a:srgbClr val="FF00FF"/>
              </a:solidFill>
              <a:latin typeface="Arial Black" pitchFamily="34" charset="0"/>
            </a:endParaRPr>
          </a:p>
          <a:p>
            <a:r>
              <a:rPr lang="ru-RU" sz="2400" b="1" dirty="0" err="1" smtClean="0">
                <a:solidFill>
                  <a:srgbClr val="FF9900"/>
                </a:solidFill>
                <a:latin typeface="Arial Black" pitchFamily="34" charset="0"/>
              </a:rPr>
              <a:t>Східна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FF9900"/>
                </a:solidFill>
                <a:latin typeface="Arial Black" pitchFamily="34" charset="0"/>
              </a:rPr>
              <a:t>Африка</a:t>
            </a:r>
          </a:p>
          <a:p>
            <a:endParaRPr lang="ru-RU" sz="2400" b="1" dirty="0" smtClean="0">
              <a:solidFill>
                <a:srgbClr val="FF9900"/>
              </a:solidFill>
              <a:latin typeface="Arial Black" pitchFamily="34" charset="0"/>
            </a:endParaRPr>
          </a:p>
          <a:p>
            <a:r>
              <a:rPr lang="uk-UA" sz="2400" b="1" dirty="0" smtClean="0">
                <a:solidFill>
                  <a:srgbClr val="FF0000"/>
                </a:solidFill>
                <a:latin typeface="Arial Black" pitchFamily="34" charset="0"/>
              </a:rPr>
              <a:t>Південна Африка</a:t>
            </a:r>
          </a:p>
        </p:txBody>
      </p:sp>
      <p:pic>
        <p:nvPicPr>
          <p:cNvPr id="2049" name="Picture 1" descr="200px-Africa-reg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5286380" cy="535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00298" y="214290"/>
            <a:ext cx="54688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Регіони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Африки: </a:t>
            </a:r>
            <a:endParaRPr lang="uk-U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урако или бананоед обитает в тропических лесах Афри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857232"/>
            <a:ext cx="4572000" cy="4333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5357826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/>
              <a:t>Турако</a:t>
            </a:r>
            <a:r>
              <a:rPr lang="uk-UA" sz="2400" dirty="0" smtClean="0"/>
              <a:t> або  бананоїд мешкає в тропічних лісах Африки, по яскравості оперення не поступається </a:t>
            </a:r>
            <a:r>
              <a:rPr lang="uk-UA" sz="2400" dirty="0" err="1" smtClean="0"/>
              <a:t>попугаям</a:t>
            </a:r>
            <a:endParaRPr lang="uk-UA" sz="2400" dirty="0"/>
          </a:p>
        </p:txBody>
      </p:sp>
      <p:pic>
        <p:nvPicPr>
          <p:cNvPr id="4" name="Рисунок 3" descr="Турако по ярксти оперения не уступает попугая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857232"/>
            <a:ext cx="3857620" cy="4357718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рабу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1259"/>
            <a:ext cx="9144000" cy="58095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46" y="6143644"/>
            <a:ext cx="5576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Марабу живляться здебільшого падаллю</a:t>
            </a:r>
            <a:endParaRPr lang="uk-UA" sz="24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uk-UA" dirty="0"/>
          </a:p>
        </p:txBody>
      </p:sp>
      <p:pic>
        <p:nvPicPr>
          <p:cNvPr id="6" name="Рисунок 5" descr="http://www.africa.org.ua/images/t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650085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214290"/>
            <a:ext cx="2194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006600"/>
                </a:solidFill>
              </a:rPr>
              <a:t>Мисливство</a:t>
            </a:r>
            <a:endParaRPr lang="uk-U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16" y="1071546"/>
            <a:ext cx="22859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Найбільш популярне мисливство на спеціальних мисливських фермах, розміщених в Намібії, ПАР,і Зімбабве. </a:t>
            </a:r>
          </a:p>
          <a:p>
            <a:r>
              <a:rPr lang="uk-UA" sz="2400" dirty="0" smtClean="0"/>
              <a:t>Ці країни, на сьогоднішній день, одне з найпопулярніших мисливських місць в світі.</a:t>
            </a:r>
            <a:endParaRPr lang="uk-UA" sz="24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frica.org.ua/images/t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71612"/>
            <a:ext cx="428628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86974" y="3000372"/>
            <a:ext cx="24288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Рыбалка является одним из популярнейших видов активного отдыха в Восточной и Южной Африке. Здесь рыбалка может быть морской (проводится с борта судна практически по всему побережью ЮАР, в Кении, Намибии и Сенегале) и пресноводная (озера, водохранилища, реки Уганды, Сенегала и ЮАР предоставляют широкие возможности для ловли множества видов рыб). </a:t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>Глубоководная морская рыбалка проводится круглый год. Виды рыб: </a:t>
            </a:r>
            <a:r>
              <a:rPr lang="ru-RU" sz="1000" dirty="0" err="1" smtClean="0"/>
              <a:t>марлин</a:t>
            </a:r>
            <a:r>
              <a:rPr lang="ru-RU" sz="1000" dirty="0" smtClean="0"/>
              <a:t>, меч-рыба, акула, </a:t>
            </a:r>
            <a:r>
              <a:rPr lang="ru-RU" sz="1000" dirty="0" err="1" smtClean="0"/>
              <a:t>снук</a:t>
            </a:r>
            <a:r>
              <a:rPr lang="ru-RU" sz="1000" dirty="0" smtClean="0"/>
              <a:t>, </a:t>
            </a:r>
            <a:r>
              <a:rPr lang="ru-RU" sz="1000" dirty="0" err="1" smtClean="0"/>
              <a:t>дорадо</a:t>
            </a:r>
            <a:r>
              <a:rPr lang="ru-RU" sz="1000" dirty="0" smtClean="0"/>
              <a:t>, треска, макрель, тунец, барракуда, морской окунь, разновидности придонных рыб. </a:t>
            </a:r>
            <a:endParaRPr lang="uk-UA" sz="1000" dirty="0"/>
          </a:p>
        </p:txBody>
      </p:sp>
      <p:pic>
        <p:nvPicPr>
          <p:cNvPr id="4" name="Рисунок 3" descr="Река_Конго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571612"/>
            <a:ext cx="4071948" cy="50006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</a:rPr>
              <a:t>Рибальство</a:t>
            </a:r>
            <a:r>
              <a:rPr lang="uk-UA" dirty="0" smtClean="0"/>
              <a:t> </a:t>
            </a:r>
            <a:r>
              <a:rPr lang="uk-UA" sz="2400" dirty="0" smtClean="0"/>
              <a:t>є одним з найпопулярніших видів активного відпочинку у східній і південній Африці</a:t>
            </a:r>
            <a:endParaRPr lang="uk-UA" sz="24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  <a:alpha val="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3000364" y="214290"/>
            <a:ext cx="3571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Пляжний туризм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642918"/>
            <a:ext cx="8786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Країни пн. Африки – Єгипет, Туніс, Марокко добре відомі як напрямок масового пляжного туризму </a:t>
            </a:r>
            <a:r>
              <a:rPr lang="uk-UA" sz="2400" dirty="0" err="1" smtClean="0"/>
              <a:t>економ-</a:t>
            </a:r>
            <a:r>
              <a:rPr lang="uk-UA" sz="2400" dirty="0" smtClean="0"/>
              <a:t> класу. Відпочинок на білосніжних пляжах Індійського океану (Танзанія, Мозамбік, Сейшели, Маврикій, ПАР) є значно дорожчим.</a:t>
            </a:r>
            <a:endParaRPr lang="uk-UA" sz="2400" dirty="0"/>
          </a:p>
        </p:txBody>
      </p:sp>
      <p:pic>
        <p:nvPicPr>
          <p:cNvPr id="6" name="Рисунок 5" descr="Виндсерфинг_ЮА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214554"/>
            <a:ext cx="7000924" cy="4429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29488" y="4857760"/>
            <a:ext cx="1714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Для любителів </a:t>
            </a:r>
            <a:r>
              <a:rPr lang="uk-UA" sz="2400" dirty="0" err="1" smtClean="0"/>
              <a:t>екстриму-віндсерфінг</a:t>
            </a:r>
            <a:endParaRPr lang="uk-UA" sz="24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42852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Прозорі бірюзові води з їх мешканцями притягають  до себе любителів </a:t>
            </a:r>
            <a:r>
              <a:rPr lang="uk-UA" sz="2400" b="1" i="1" dirty="0" smtClean="0">
                <a:solidFill>
                  <a:srgbClr val="094CE1"/>
                </a:solidFill>
              </a:rPr>
              <a:t>дайвінгу</a:t>
            </a:r>
            <a:r>
              <a:rPr lang="uk-UA" sz="2400" dirty="0" smtClean="0">
                <a:solidFill>
                  <a:srgbClr val="094CE1"/>
                </a:solidFill>
              </a:rPr>
              <a:t>.</a:t>
            </a:r>
            <a:r>
              <a:rPr lang="uk-UA" sz="2400" dirty="0" smtClean="0"/>
              <a:t> В багатьох готелях є професійні дайвінг-клуби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7" name="Рисунок 6" descr="Дайвинг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736"/>
            <a:ext cx="9144000" cy="5429264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0364" y="0"/>
            <a:ext cx="2425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Висновок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87025"/>
            <a:ext cx="892971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/>
              <a:t>Африка – найвідсталіша та найбідніша за рівнем життя населення частина світу.</a:t>
            </a:r>
          </a:p>
          <a:p>
            <a:pPr algn="just"/>
            <a:r>
              <a:rPr lang="uk-UA" sz="2400" dirty="0" smtClean="0"/>
              <a:t>Тут налічується 57 країн (з них 3 не визнаних), більшість з яких належить до країн, що розвиваються.</a:t>
            </a:r>
            <a:r>
              <a:rPr lang="ru-RU" sz="2400" dirty="0" smtClean="0"/>
              <a:t> </a:t>
            </a:r>
            <a:r>
              <a:rPr lang="ru-RU" sz="2400" dirty="0" err="1" smtClean="0"/>
              <a:t>Південно-Африканська</a:t>
            </a:r>
            <a:r>
              <a:rPr lang="ru-RU" sz="2400" dirty="0" smtClean="0"/>
              <a:t> Республіка </a:t>
            </a:r>
            <a:r>
              <a:rPr lang="ru-RU" sz="2400" dirty="0" err="1" smtClean="0"/>
              <a:t>вважається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єдиною</a:t>
            </a:r>
            <a:r>
              <a:rPr lang="ru-RU" sz="2400" dirty="0" smtClean="0"/>
              <a:t> на </a:t>
            </a:r>
            <a:r>
              <a:rPr lang="ru-RU" sz="2400" dirty="0" err="1" smtClean="0"/>
              <a:t>континенті</a:t>
            </a:r>
            <a:r>
              <a:rPr lang="ru-RU" sz="2400" dirty="0" smtClean="0"/>
              <a:t> </a:t>
            </a:r>
            <a:r>
              <a:rPr lang="ru-RU" sz="2400" dirty="0" err="1" smtClean="0"/>
              <a:t>економічно</a:t>
            </a:r>
            <a:r>
              <a:rPr lang="ru-RU" sz="2400" dirty="0" smtClean="0"/>
              <a:t> </a:t>
            </a:r>
            <a:r>
              <a:rPr lang="ru-RU" sz="2400" dirty="0" err="1" smtClean="0"/>
              <a:t>розвиненою</a:t>
            </a:r>
            <a:r>
              <a:rPr lang="ru-RU" sz="2400" dirty="0" smtClean="0"/>
              <a:t> </a:t>
            </a:r>
            <a:r>
              <a:rPr lang="ru-RU" sz="2400" dirty="0" err="1" smtClean="0"/>
              <a:t>країною</a:t>
            </a:r>
            <a:r>
              <a:rPr lang="ru-RU" sz="2400" dirty="0" smtClean="0"/>
              <a:t>, </a:t>
            </a:r>
            <a:r>
              <a:rPr lang="ru-RU" sz="2400" dirty="0" err="1" smtClean="0"/>
              <a:t>на</a:t>
            </a:r>
            <a:r>
              <a:rPr lang="ru-RU" sz="2400" dirty="0" smtClean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частку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припадає</a:t>
            </a:r>
            <a:r>
              <a:rPr lang="ru-RU" sz="2400" dirty="0" smtClean="0"/>
              <a:t> 2/3 </a:t>
            </a:r>
            <a:r>
              <a:rPr lang="ru-RU" sz="2400" dirty="0" err="1" smtClean="0"/>
              <a:t>промислової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продукції</a:t>
            </a:r>
            <a:r>
              <a:rPr lang="ru-RU" sz="2400" dirty="0" smtClean="0"/>
              <a:t>, 4/5 </a:t>
            </a:r>
            <a:r>
              <a:rPr lang="ru-RU" sz="2400" dirty="0" err="1" smtClean="0"/>
              <a:t>виплавлення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сталі</a:t>
            </a:r>
            <a:r>
              <a:rPr lang="ru-RU" sz="2400" dirty="0" smtClean="0"/>
              <a:t> </a:t>
            </a:r>
            <a:r>
              <a:rPr lang="ru-RU" sz="2400" dirty="0" err="1" smtClean="0"/>
              <a:t>всієї</a:t>
            </a:r>
            <a:r>
              <a:rPr lang="ru-RU" sz="2400" dirty="0" smtClean="0"/>
              <a:t> Африки, </a:t>
            </a:r>
            <a:r>
              <a:rPr lang="ru-RU" sz="2400" dirty="0" err="1" smtClean="0"/>
              <a:t>розвивається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атомна</a:t>
            </a:r>
            <a:r>
              <a:rPr lang="ru-RU" sz="2400" dirty="0" smtClean="0"/>
              <a:t> </a:t>
            </a:r>
            <a:r>
              <a:rPr lang="ru-RU" sz="2400" dirty="0" err="1" smtClean="0"/>
              <a:t>енергетика</a:t>
            </a:r>
            <a:r>
              <a:rPr lang="ru-RU" sz="2400" dirty="0" smtClean="0"/>
              <a:t>. </a:t>
            </a:r>
          </a:p>
          <a:p>
            <a:pPr algn="just"/>
            <a:r>
              <a:rPr lang="ru-RU" sz="2400" dirty="0" smtClean="0"/>
              <a:t>В </a:t>
            </a:r>
            <a:r>
              <a:rPr lang="ru-RU" sz="2400" dirty="0" err="1" smtClean="0"/>
              <a:t>Африці</a:t>
            </a:r>
            <a:r>
              <a:rPr lang="ru-RU" sz="2400" dirty="0" smtClean="0"/>
              <a:t> </a:t>
            </a:r>
            <a:r>
              <a:rPr lang="ru-RU" sz="2400" dirty="0" err="1" smtClean="0"/>
              <a:t>експлуатуються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найбільші</a:t>
            </a:r>
            <a:r>
              <a:rPr lang="ru-RU" sz="2400" dirty="0" smtClean="0"/>
              <a:t> </a:t>
            </a:r>
            <a:r>
              <a:rPr lang="ru-RU" sz="2400" dirty="0" err="1" smtClean="0"/>
              <a:t>в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світі</a:t>
            </a:r>
            <a:r>
              <a:rPr lang="ru-RU" sz="2400" dirty="0" smtClean="0"/>
              <a:t> </a:t>
            </a:r>
            <a:r>
              <a:rPr lang="ru-RU" sz="2400" dirty="0" err="1" smtClean="0"/>
              <a:t>родовища</a:t>
            </a:r>
            <a:r>
              <a:rPr lang="ru-RU" sz="2400" dirty="0" smtClean="0"/>
              <a:t> </a:t>
            </a:r>
            <a:r>
              <a:rPr lang="ru-RU" sz="2400" dirty="0" err="1" smtClean="0"/>
              <a:t>корисних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копалин</a:t>
            </a:r>
            <a:r>
              <a:rPr lang="ru-RU" sz="2400" dirty="0" smtClean="0"/>
              <a:t> (золота, </a:t>
            </a:r>
            <a:r>
              <a:rPr lang="ru-RU" sz="2400" dirty="0" err="1" smtClean="0"/>
              <a:t>алмазів</a:t>
            </a:r>
            <a:r>
              <a:rPr lang="ru-RU" sz="2400" dirty="0" smtClean="0"/>
              <a:t>, </a:t>
            </a:r>
            <a:r>
              <a:rPr lang="ru-RU" sz="2400" dirty="0" err="1" smtClean="0"/>
              <a:t>фосфатів</a:t>
            </a:r>
            <a:r>
              <a:rPr lang="ru-RU" sz="2400" dirty="0" smtClean="0"/>
              <a:t>, </a:t>
            </a:r>
            <a:r>
              <a:rPr lang="ru-RU" sz="2400" dirty="0" err="1" smtClean="0"/>
              <a:t>хромітів</a:t>
            </a:r>
            <a:r>
              <a:rPr lang="ru-RU" sz="2400" dirty="0" smtClean="0"/>
              <a:t>, </a:t>
            </a:r>
            <a:r>
              <a:rPr lang="ru-RU" sz="2400" dirty="0" err="1" smtClean="0"/>
              <a:t>марганцевої</a:t>
            </a:r>
            <a:r>
              <a:rPr lang="ru-RU" sz="2400" dirty="0" smtClean="0"/>
              <a:t> </a:t>
            </a:r>
            <a:r>
              <a:rPr lang="ru-RU" sz="2400" dirty="0" err="1" smtClean="0"/>
              <a:t>руди</a:t>
            </a:r>
            <a:r>
              <a:rPr lang="ru-RU" sz="2400" dirty="0" smtClean="0"/>
              <a:t> </a:t>
            </a:r>
            <a:r>
              <a:rPr lang="ru-RU" sz="2400" dirty="0" err="1" smtClean="0"/>
              <a:t>тощо</a:t>
            </a:r>
            <a:r>
              <a:rPr lang="ru-RU" sz="2400" dirty="0" smtClean="0"/>
              <a:t>)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значні</a:t>
            </a:r>
            <a:r>
              <a:rPr lang="ru-RU" sz="2400" dirty="0" smtClean="0"/>
              <a:t> за </a:t>
            </a:r>
            <a:r>
              <a:rPr lang="ru-RU" sz="2400" dirty="0" err="1" smtClean="0"/>
              <a:t>площею</a:t>
            </a:r>
            <a:r>
              <a:rPr lang="ru-RU" sz="2400" dirty="0" smtClean="0"/>
              <a:t> </a:t>
            </a:r>
            <a:r>
              <a:rPr lang="ru-RU" sz="2400" dirty="0" err="1" smtClean="0"/>
              <a:t>масиви</a:t>
            </a:r>
            <a:r>
              <a:rPr lang="ru-RU" sz="2400" dirty="0" smtClean="0"/>
              <a:t> </a:t>
            </a:r>
            <a:r>
              <a:rPr lang="ru-RU" sz="2400" dirty="0" err="1" smtClean="0"/>
              <a:t>цінної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деревини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err="1" smtClean="0"/>
              <a:t>Типовим</a:t>
            </a:r>
            <a:r>
              <a:rPr lang="ru-RU" sz="2400" dirty="0" smtClean="0"/>
              <a:t> для </a:t>
            </a:r>
            <a:r>
              <a:rPr lang="ru-RU" sz="2400" dirty="0" err="1" smtClean="0"/>
              <a:t>африканських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країн</a:t>
            </a:r>
            <a:r>
              <a:rPr lang="ru-RU" sz="2400" dirty="0" smtClean="0"/>
              <a:t> </a:t>
            </a:r>
            <a:r>
              <a:rPr lang="ru-RU" sz="2400" dirty="0" err="1" smtClean="0"/>
              <a:t>є</a:t>
            </a:r>
            <a:r>
              <a:rPr lang="ru-RU" sz="2400" dirty="0" smtClean="0"/>
              <a:t> </a:t>
            </a:r>
            <a:r>
              <a:rPr lang="ru-RU" sz="2400" dirty="0" err="1" smtClean="0"/>
              <a:t>низький</a:t>
            </a:r>
            <a:r>
              <a:rPr lang="ru-RU" sz="2400" dirty="0" smtClean="0"/>
              <a:t> </a:t>
            </a:r>
            <a:r>
              <a:rPr lang="ru-RU" sz="2400" dirty="0" err="1" smtClean="0"/>
              <a:t>рівень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національного</a:t>
            </a:r>
            <a:r>
              <a:rPr lang="ru-RU" sz="2400" dirty="0" smtClean="0"/>
              <a:t> доходу, </a:t>
            </a:r>
            <a:r>
              <a:rPr lang="uk-UA" sz="2400" dirty="0" smtClean="0"/>
              <a:t>переважання</a:t>
            </a:r>
            <a:r>
              <a:rPr lang="ru-RU" sz="2400" dirty="0" smtClean="0"/>
              <a:t> в с/г </a:t>
            </a:r>
            <a:r>
              <a:rPr lang="ru-RU" sz="2400" dirty="0" err="1" smtClean="0"/>
              <a:t>товарно-експортного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виробництва</a:t>
            </a:r>
            <a:r>
              <a:rPr lang="ru-RU" sz="2400" dirty="0" smtClean="0"/>
              <a:t>, </a:t>
            </a:r>
            <a:r>
              <a:rPr lang="ru-RU" sz="2400" dirty="0" err="1" smtClean="0"/>
              <a:t>поширення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монокультури</a:t>
            </a:r>
            <a:r>
              <a:rPr lang="ru-RU" sz="2400" dirty="0" smtClean="0"/>
              <a:t>, а в </a:t>
            </a:r>
            <a:r>
              <a:rPr lang="ru-RU" sz="2400" dirty="0" err="1" smtClean="0"/>
              <a:t>промисловості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гірничодобувного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виробництва</a:t>
            </a:r>
            <a:r>
              <a:rPr lang="ru-RU" sz="2400" dirty="0" smtClean="0"/>
              <a:t>. </a:t>
            </a:r>
            <a:r>
              <a:rPr lang="ru-RU" sz="2400" dirty="0" err="1" smtClean="0"/>
              <a:t>Зовнішня</a:t>
            </a:r>
            <a:r>
              <a:rPr lang="ru-RU" sz="2400" dirty="0" smtClean="0"/>
              <a:t> </a:t>
            </a:r>
            <a:r>
              <a:rPr lang="ru-RU" sz="2400" dirty="0" err="1" smtClean="0"/>
              <a:t>торгівля</a:t>
            </a:r>
            <a:r>
              <a:rPr lang="ru-RU" sz="2400" dirty="0" smtClean="0"/>
              <a:t> в </a:t>
            </a:r>
            <a:r>
              <a:rPr lang="ru-RU" sz="2400" dirty="0" err="1" smtClean="0"/>
              <a:t>більшості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країн</a:t>
            </a:r>
            <a:r>
              <a:rPr lang="ru-RU" sz="2400" dirty="0" smtClean="0"/>
              <a:t> </a:t>
            </a:r>
            <a:r>
              <a:rPr lang="ru-RU" sz="2400" dirty="0" err="1" smtClean="0"/>
              <a:t>зберігає</a:t>
            </a:r>
            <a:r>
              <a:rPr lang="ru-RU" sz="2400" dirty="0" smtClean="0"/>
              <a:t> </a:t>
            </a:r>
            <a:r>
              <a:rPr lang="ru-RU" sz="2400" dirty="0" err="1" smtClean="0"/>
              <a:t>мінеральну</a:t>
            </a:r>
            <a:r>
              <a:rPr lang="ru-RU" sz="2400" dirty="0" smtClean="0"/>
              <a:t> та </a:t>
            </a:r>
            <a:r>
              <a:rPr lang="ru-RU" sz="2400" dirty="0" err="1" smtClean="0"/>
              <a:t>аграрно-сировинну</a:t>
            </a:r>
            <a:r>
              <a:rPr lang="ru-RU" sz="2400" dirty="0" smtClean="0"/>
              <a:t> </a:t>
            </a:r>
            <a:r>
              <a:rPr lang="ru-RU" sz="2400" dirty="0" err="1" smtClean="0"/>
              <a:t>спеціалізацію</a:t>
            </a:r>
            <a:r>
              <a:rPr lang="ru-RU" sz="2400" dirty="0" smtClean="0"/>
              <a:t> </a:t>
            </a:r>
            <a:r>
              <a:rPr lang="ru-RU" sz="2400" dirty="0" err="1" smtClean="0"/>
              <a:t>експорту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err="1" smtClean="0"/>
              <a:t>Останні</a:t>
            </a:r>
            <a:r>
              <a:rPr lang="ru-RU" sz="2400" dirty="0" smtClean="0"/>
              <a:t> роки </a:t>
            </a:r>
            <a:r>
              <a:rPr lang="ru-RU" sz="2400" dirty="0" err="1" smtClean="0"/>
              <a:t>швидкими</a:t>
            </a:r>
            <a:r>
              <a:rPr lang="ru-RU" sz="2400" dirty="0" smtClean="0"/>
              <a:t> темпами </a:t>
            </a:r>
            <a:r>
              <a:rPr lang="ru-RU" sz="2400" dirty="0" err="1" smtClean="0"/>
              <a:t>розвивається</a:t>
            </a:r>
            <a:r>
              <a:rPr lang="ru-RU" sz="2400" dirty="0" smtClean="0"/>
              <a:t> туризм.</a:t>
            </a:r>
            <a:endParaRPr lang="uk-UA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6050" y="285728"/>
            <a:ext cx="4616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solidFill>
                  <a:srgbClr val="006600"/>
                </a:solidFill>
                <a:latin typeface="Arial Black" pitchFamily="34" charset="0"/>
              </a:rPr>
              <a:t>Використан</a:t>
            </a:r>
            <a:r>
              <a:rPr lang="en-US" sz="2800" dirty="0" err="1" smtClean="0">
                <a:solidFill>
                  <a:srgbClr val="006600"/>
                </a:solidFill>
                <a:latin typeface="Arial Black" pitchFamily="34" charset="0"/>
              </a:rPr>
              <a:t>i</a:t>
            </a:r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rgbClr val="006600"/>
                </a:solidFill>
                <a:latin typeface="Arial Black" pitchFamily="34" charset="0"/>
              </a:rPr>
              <a:t>джерела</a:t>
            </a:r>
            <a:endParaRPr lang="ru-RU" sz="28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71538" y="987967"/>
            <a:ext cx="72866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http://geografica.net.ua/publ/galuzi_geografiji/ekonomic http://www.egypt2travel.com/country/deserts.htm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http://turistka.su/?p=296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http://maxiforum.ru/hochu-v-uar-13657.html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http://lenta.ru/news/2010/03/20/sierra/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http://www.brilliant-info.ru/diamond_mining.html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/>
              </a:rPr>
              <a:t>http://www.mineral.ru/Content_Deployment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http://www.forex-online.ru/fbase/B2VAZL-2.HTM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іматичні пояс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2285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Arial Black" pitchFamily="34" charset="0"/>
                <a:cs typeface="Times New Roman" pitchFamily="18" charset="0"/>
              </a:rPr>
              <a:t>Кліматичні пояси </a:t>
            </a:r>
            <a:endParaRPr lang="uk-UA" sz="2400" dirty="0" smtClean="0">
              <a:solidFill>
                <a:srgbClr val="0066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14422"/>
            <a:ext cx="22145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Африка розташована в </a:t>
            </a:r>
            <a:r>
              <a:rPr lang="uk-UA" sz="2400" dirty="0" err="1" smtClean="0">
                <a:cs typeface="Times New Roman" pitchFamily="18" charset="0"/>
              </a:rPr>
              <a:t>екваторіально-му</a:t>
            </a:r>
            <a:r>
              <a:rPr lang="uk-UA" sz="2400" dirty="0" smtClean="0">
                <a:cs typeface="Times New Roman" pitchFamily="18" charset="0"/>
              </a:rPr>
              <a:t> , </a:t>
            </a:r>
            <a:r>
              <a:rPr lang="uk-UA" sz="2400" dirty="0" err="1" smtClean="0">
                <a:cs typeface="Times New Roman" pitchFamily="18" charset="0"/>
              </a:rPr>
              <a:t>субекваторіаль</a:t>
            </a:r>
            <a:r>
              <a:rPr lang="uk-UA" sz="2400" dirty="0" smtClean="0">
                <a:cs typeface="Times New Roman" pitchFamily="18" charset="0"/>
              </a:rPr>
              <a:t> них, </a:t>
            </a:r>
          </a:p>
          <a:p>
            <a:r>
              <a:rPr lang="uk-UA" sz="2400" dirty="0" smtClean="0">
                <a:cs typeface="Times New Roman" pitchFamily="18" charset="0"/>
              </a:rPr>
              <a:t>тропічних і субтропічних кліматичних поясах.</a:t>
            </a:r>
            <a:br>
              <a:rPr lang="uk-UA" sz="2400" dirty="0" smtClean="0">
                <a:cs typeface="Times New Roman" pitchFamily="18" charset="0"/>
              </a:rPr>
            </a:br>
            <a:endParaRPr lang="uk-UA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cstate="print"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фрика\Африка_физическая карта.jpg" id="1026" name="Picture 2"/>
          <p:cNvPicPr>
            <a:picLocks noChangeArrowheads="1" noChangeAspect="1"/>
          </p:cNvPicPr>
          <p:nvPr/>
        </p:nvPicPr>
        <p:blipFill>
          <a:blip cstate="print" r:embed="rId3"/>
          <a:srcRect b="8"/>
          <a:stretch>
            <a:fillRect/>
          </a:stretch>
        </p:blipFill>
        <p:spPr bwMode="auto">
          <a:xfrm>
            <a:off x="3143240" y="0"/>
            <a:ext cx="600076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282" y="0"/>
            <a:ext cx="2857552" cy="71096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solidFill>
                  <a:srgbClr val="006600"/>
                </a:solidFill>
                <a:latin charset="0" pitchFamily="34" typeface="Arial Black"/>
                <a:cs charset="0" pitchFamily="18" typeface="Times New Roman"/>
              </a:rPr>
              <a:t>Рельєф</a:t>
            </a:r>
          </a:p>
          <a:p>
            <a:r>
              <a:rPr dirty="0" lang="uk-UA" smtClean="0" sz="2400">
                <a:cs charset="0" pitchFamily="18" typeface="Times New Roman"/>
              </a:rPr>
              <a:t>Більше рівнинний,</a:t>
            </a:r>
            <a:br>
              <a:rPr dirty="0" lang="uk-UA" smtClean="0" sz="2400">
                <a:cs charset="0" pitchFamily="18" typeface="Times New Roman"/>
              </a:rPr>
            </a:br>
            <a:r>
              <a:rPr dirty="0" lang="uk-UA" smtClean="0" sz="2400">
                <a:cs charset="0" pitchFamily="18" typeface="Times New Roman"/>
              </a:rPr>
              <a:t>найвища точка -  вулкан </a:t>
            </a:r>
            <a:r>
              <a:rPr b="1" dirty="0" lang="uk-UA" smtClean="0" sz="2400">
                <a:solidFill>
                  <a:srgbClr val="006600"/>
                </a:solidFill>
                <a:cs charset="0" pitchFamily="18" typeface="Times New Roman"/>
              </a:rPr>
              <a:t>Кіліманджаро</a:t>
            </a:r>
          </a:p>
          <a:p>
            <a:r>
              <a:rPr b="1" dirty="0" lang="uk-UA" smtClean="0" sz="2400">
                <a:solidFill>
                  <a:srgbClr val="006600"/>
                </a:solidFill>
                <a:cs charset="0" pitchFamily="18" typeface="Times New Roman"/>
              </a:rPr>
              <a:t> (5895 м</a:t>
            </a:r>
            <a:r>
              <a:rPr dirty="0" lang="uk-UA" smtClean="0" sz="2400">
                <a:cs charset="0" pitchFamily="18" typeface="Times New Roman"/>
              </a:rPr>
              <a:t>, Танзанія)</a:t>
            </a:r>
          </a:p>
          <a:p>
            <a:r>
              <a:rPr dirty="0" lang="uk-UA" smtClean="0" sz="2400">
                <a:cs charset="0" pitchFamily="18" typeface="Times New Roman"/>
              </a:rPr>
              <a:t>найнижча точка </a:t>
            </a:r>
            <a:r>
              <a:rPr dirty="0" err="1" lang="uk-UA" smtClean="0" sz="2400">
                <a:cs charset="0" pitchFamily="18" typeface="Times New Roman"/>
              </a:rPr>
              <a:t>-солоне</a:t>
            </a:r>
            <a:r>
              <a:rPr dirty="0" lang="uk-UA" smtClean="0" sz="2400">
                <a:cs charset="0" pitchFamily="18" typeface="Times New Roman"/>
              </a:rPr>
              <a:t> озеро </a:t>
            </a:r>
            <a:r>
              <a:rPr b="1" dirty="0" err="1" lang="uk-UA" smtClean="0" sz="2400">
                <a:solidFill>
                  <a:srgbClr val="006600"/>
                </a:solidFill>
                <a:cs charset="0" pitchFamily="18" typeface="Times New Roman"/>
              </a:rPr>
              <a:t>Ассаль</a:t>
            </a:r>
            <a:r>
              <a:rPr dirty="0" lang="uk-UA" smtClean="0" sz="2400">
                <a:cs charset="0" pitchFamily="18" typeface="Times New Roman"/>
              </a:rPr>
              <a:t> (157 м нижче рівня Світового океану, Джибуті)</a:t>
            </a:r>
          </a:p>
          <a:p>
            <a:r>
              <a:rPr dirty="0" lang="uk-UA" smtClean="0" sz="2400">
                <a:cs charset="0" pitchFamily="18" typeface="Times New Roman"/>
              </a:rPr>
              <a:t>На </a:t>
            </a:r>
            <a:r>
              <a:rPr dirty="0" err="1" lang="uk-UA" smtClean="0" sz="2400">
                <a:cs charset="0" pitchFamily="18" typeface="Times New Roman"/>
              </a:rPr>
              <a:t>пн-зх</a:t>
            </a:r>
            <a:r>
              <a:rPr dirty="0" lang="uk-UA" smtClean="0" sz="2400">
                <a:cs charset="0" pitchFamily="18" typeface="Times New Roman"/>
              </a:rPr>
              <a:t> Атлаські гори, на пд. </a:t>
            </a:r>
            <a:r>
              <a:rPr dirty="0" err="1" lang="uk-UA" smtClean="0" sz="2400">
                <a:cs charset="0" pitchFamily="18" typeface="Times New Roman"/>
              </a:rPr>
              <a:t>Капські</a:t>
            </a:r>
            <a:r>
              <a:rPr dirty="0" lang="uk-UA" smtClean="0" sz="2400">
                <a:cs charset="0" pitchFamily="18" typeface="Times New Roman"/>
              </a:rPr>
              <a:t> і Драконові гори,</a:t>
            </a:r>
            <a:r>
              <a:rPr dirty="0" lang="en-US" smtClean="0" sz="2400">
                <a:cs charset="0" pitchFamily="18" typeface="Times New Roman"/>
              </a:rPr>
              <a:t> </a:t>
            </a:r>
            <a:r>
              <a:rPr dirty="0" lang="uk-UA" smtClean="0" sz="2400">
                <a:cs charset="0" pitchFamily="18" typeface="Times New Roman"/>
              </a:rPr>
              <a:t>в Сахарі – нагір’я </a:t>
            </a:r>
          </a:p>
          <a:p>
            <a:r>
              <a:rPr dirty="0" err="1" lang="uk-UA" smtClean="0" sz="2400">
                <a:cs charset="0" pitchFamily="18" typeface="Times New Roman"/>
              </a:rPr>
              <a:t>Ахаггар</a:t>
            </a:r>
            <a:r>
              <a:rPr dirty="0" lang="uk-UA" smtClean="0" sz="2400">
                <a:cs charset="0" pitchFamily="18" typeface="Times New Roman"/>
              </a:rPr>
              <a:t> і </a:t>
            </a:r>
            <a:r>
              <a:rPr dirty="0" err="1" lang="uk-UA" smtClean="0" sz="2400">
                <a:cs charset="0" pitchFamily="18" typeface="Times New Roman"/>
              </a:rPr>
              <a:t>Тібетсі</a:t>
            </a:r>
            <a:r>
              <a:rPr dirty="0" lang="uk-UA" smtClean="0" sz="2400">
                <a:cs charset="0" pitchFamily="18" typeface="Times New Roman"/>
              </a:rPr>
              <a:t> на сх. Ефіопське нагір’я</a:t>
            </a:r>
          </a:p>
          <a:p>
            <a:pPr algn="just"/>
            <a:endParaRPr dirty="0" lang="uk-UA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3429000"/>
            <a:ext cx="13573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uk-UA" smtClean="0" sz="2000">
                <a:solidFill>
                  <a:srgbClr val="0000FF"/>
                </a:solidFill>
                <a:latin charset="0" pitchFamily="18" typeface="Times New Roman"/>
                <a:cs charset="0" pitchFamily="18" typeface="Times New Roman"/>
              </a:rPr>
              <a:t>Річки</a:t>
            </a:r>
            <a:r>
              <a:rPr b="1" dirty="0" lang="uk-UA" smtClean="0" sz="2000">
                <a:solidFill>
                  <a:srgbClr val="0000FF"/>
                </a:solidFill>
                <a:latin charset="0" pitchFamily="18" typeface="Times New Roman"/>
                <a:cs charset="0" pitchFamily="18" typeface="Times New Roman"/>
              </a:rPr>
              <a:t>:</a:t>
            </a:r>
          </a:p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Ніл,Нігер, Конго, Замбезі, Лімпопо, Оранжева</a:t>
            </a:r>
          </a:p>
          <a:p>
            <a:r>
              <a:rPr b="1" dirty="0" i="1" lang="uk-UA" smtClean="0" sz="2000">
                <a:solidFill>
                  <a:srgbClr val="0000FF"/>
                </a:solidFill>
                <a:latin charset="0" pitchFamily="18" typeface="Times New Roman"/>
                <a:cs charset="0" pitchFamily="18" typeface="Times New Roman"/>
              </a:rPr>
              <a:t>Озера: </a:t>
            </a:r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Вікторія,</a:t>
            </a:r>
          </a:p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Ньяса, Танганьїка Чад</a:t>
            </a:r>
            <a:endParaRPr b="1" dirty="0" i="1" lang="uk-UA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928670"/>
            <a:ext cx="8715404" cy="5632311"/>
          </a:xfrm>
          <a:prstGeom prst="rect">
            <a:avLst/>
          </a:prstGeom>
          <a:gradFill>
            <a:gsLst>
              <a:gs pos="0">
                <a:srgbClr val="FF9900"/>
              </a:gs>
              <a:gs pos="50000">
                <a:srgbClr val="92D050"/>
              </a:gs>
              <a:gs pos="100000">
                <a:srgbClr val="8EEF9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cs typeface="Times New Roman" pitchFamily="18" charset="0"/>
              </a:rPr>
              <a:t>Більшість із</a:t>
            </a:r>
            <a:r>
              <a:rPr lang="en-US" sz="2400" dirty="0" smtClean="0">
                <a:cs typeface="Times New Roman" pitchFamily="18" charset="0"/>
              </a:rPr>
              <a:t> </a:t>
            </a:r>
            <a:r>
              <a:rPr lang="uk-UA" sz="2400" dirty="0" smtClean="0">
                <a:cs typeface="Times New Roman" pitchFamily="18" charset="0"/>
              </a:rPr>
              <a:t>країн Африки довгий час були колоніями європейських держав і одержали незалежність тільки в 50-60 роки ХХ століття. До цього мали незалежність тільки Єгипет (з 1922 р.), Ефіопія ( з часів Середньовіччя), Ліберія</a:t>
            </a:r>
            <a:r>
              <a:rPr lang="en-US" sz="2400" dirty="0" smtClean="0">
                <a:cs typeface="Times New Roman" pitchFamily="18" charset="0"/>
              </a:rPr>
              <a:t> (</a:t>
            </a:r>
            <a:r>
              <a:rPr lang="uk-UA" sz="2400" dirty="0" smtClean="0">
                <a:cs typeface="Times New Roman" pitchFamily="18" charset="0"/>
              </a:rPr>
              <a:t>з</a:t>
            </a:r>
            <a:r>
              <a:rPr lang="en-US" sz="2400" dirty="0" smtClean="0">
                <a:cs typeface="Times New Roman" pitchFamily="18" charset="0"/>
              </a:rPr>
              <a:t> 1847</a:t>
            </a:r>
            <a:r>
              <a:rPr lang="uk-UA" sz="2400" dirty="0" smtClean="0">
                <a:cs typeface="Times New Roman" pitchFamily="18" charset="0"/>
              </a:rPr>
              <a:t> р.) і ПАР</a:t>
            </a:r>
            <a:r>
              <a:rPr lang="en-US" sz="2400" dirty="0" smtClean="0">
                <a:cs typeface="Times New Roman" pitchFamily="18" charset="0"/>
              </a:rPr>
              <a:t> </a:t>
            </a:r>
            <a:r>
              <a:rPr lang="uk-UA" sz="2400" dirty="0" smtClean="0">
                <a:cs typeface="Times New Roman" pitchFamily="18" charset="0"/>
              </a:rPr>
              <a:t>( з 1910 р); В ПАР і Пд. Родезії (Зімбабве) до 80-90 –х років ХХ ст. зберігався режим апартеїду, дискримінаційний до корінного ( чорного) населення. Зараз в багатьох  африканських країнах правлять режими дискримінаційні по відношенню до білого населення.</a:t>
            </a:r>
            <a:endParaRPr lang="en-US" sz="2400" dirty="0" smtClean="0">
              <a:cs typeface="Times New Roman" pitchFamily="18" charset="0"/>
            </a:endParaRPr>
          </a:p>
          <a:p>
            <a:pPr algn="just"/>
            <a:r>
              <a:rPr lang="uk-UA" sz="2400" dirty="0" smtClean="0">
                <a:cs typeface="Times New Roman" pitchFamily="18" charset="0"/>
              </a:rPr>
              <a:t>В останні роки в багатьох африканських країнах наприклад, в Нігерії, Мавританії, Сенегалі, Конго, Екваторіальній Гвінеї проявляються тенденції відступу від  демократичних досягнень до авторитаризму.</a:t>
            </a:r>
            <a:endParaRPr lang="en-US" sz="2400" dirty="0" smtClean="0">
              <a:cs typeface="Times New Roman" pitchFamily="18" charset="0"/>
            </a:endParaRPr>
          </a:p>
          <a:p>
            <a:pPr algn="just"/>
            <a:r>
              <a:rPr lang="uk-UA" sz="2400" dirty="0" smtClean="0">
                <a:cs typeface="Times New Roman" pitchFamily="18" charset="0"/>
              </a:rPr>
              <a:t>Майже всі країни відносяться до </a:t>
            </a:r>
            <a:r>
              <a:rPr lang="uk-UA" sz="2400" b="1" dirty="0" smtClean="0">
                <a:cs typeface="Times New Roman" pitchFamily="18" charset="0"/>
              </a:rPr>
              <a:t>типу країн</a:t>
            </a:r>
            <a:r>
              <a:rPr lang="uk-UA" sz="2400" dirty="0" smtClean="0">
                <a:cs typeface="Times New Roman" pitchFamily="18" charset="0"/>
              </a:rPr>
              <a:t>, </a:t>
            </a:r>
            <a:r>
              <a:rPr lang="uk-UA" sz="2400" b="1" dirty="0" smtClean="0">
                <a:cs typeface="Times New Roman" pitchFamily="18" charset="0"/>
              </a:rPr>
              <a:t>що розвиваються.</a:t>
            </a:r>
          </a:p>
          <a:p>
            <a:pPr algn="just"/>
            <a:r>
              <a:rPr lang="uk-UA" sz="2400" b="1" dirty="0" smtClean="0">
                <a:cs typeface="Times New Roman" pitchFamily="18" charset="0"/>
              </a:rPr>
              <a:t>ПАР –</a:t>
            </a:r>
            <a:r>
              <a:rPr lang="uk-UA" sz="2400" dirty="0" smtClean="0">
                <a:cs typeface="Times New Roman" pitchFamily="18" charset="0"/>
              </a:rPr>
              <a:t> єдина </a:t>
            </a:r>
            <a:r>
              <a:rPr lang="uk-UA" sz="2400" b="1" dirty="0" smtClean="0">
                <a:cs typeface="Times New Roman" pitchFamily="18" charset="0"/>
              </a:rPr>
              <a:t>економічно розвинута держава </a:t>
            </a:r>
            <a:r>
              <a:rPr lang="uk-UA" sz="2400" dirty="0" smtClean="0">
                <a:cs typeface="Times New Roman" pitchFamily="18" charset="0"/>
              </a:rPr>
              <a:t>Африки.</a:t>
            </a:r>
            <a:endParaRPr lang="uk-UA" sz="2400" b="1" dirty="0"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214290"/>
            <a:ext cx="3550972" cy="523220"/>
          </a:xfrm>
          <a:prstGeom prst="rect">
            <a:avLst/>
          </a:prstGeom>
          <a:gradFill>
            <a:gsLst>
              <a:gs pos="0">
                <a:srgbClr val="DDEBCF">
                  <a:alpha val="0"/>
                </a:srgbClr>
              </a:gs>
              <a:gs pos="50000">
                <a:srgbClr val="9CB86E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006600"/>
                </a:solidFill>
                <a:latin typeface="Arial Black" pitchFamily="34" charset="0"/>
              </a:rPr>
              <a:t>З історії Африки</a:t>
            </a:r>
            <a:endParaRPr lang="uk-UA" sz="28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Африка\Каирский университ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142984"/>
            <a:ext cx="5286412" cy="50863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6215082"/>
            <a:ext cx="31395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Каїрський університет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285728"/>
            <a:ext cx="16722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6600"/>
                </a:solidFill>
                <a:latin typeface="Arial Black" pitchFamily="34" charset="0"/>
              </a:rPr>
              <a:t>Освіта</a:t>
            </a:r>
            <a:endParaRPr lang="uk-UA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214290"/>
            <a:ext cx="335755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cs typeface="Times New Roman" pitchFamily="18" charset="0"/>
              </a:rPr>
              <a:t>В постколоніальний період  уряди африканських країн приділяли більшу увагу  розвитку освіти; було відкрито багато університетів хоч коштів на їх утримання  не вистачало. Через низьку оплату праці спостерігається плинність кадрів.</a:t>
            </a:r>
          </a:p>
          <a:p>
            <a:r>
              <a:rPr lang="uk-UA" sz="2400" dirty="0" smtClean="0">
                <a:cs typeface="Times New Roman" pitchFamily="18" charset="0"/>
              </a:rPr>
              <a:t>В Африці 20 млн. дітей шкільного віку не одержують шкільної освіти. 2/3 з них – дівчатка.</a:t>
            </a:r>
            <a:endParaRPr lang="uk-UA" sz="2400" dirty="0">
              <a:cs typeface="Times New Roman" pitchFamily="18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144000" y="-214338"/>
            <a:ext cx="257176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2000 г в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Чёрной Африке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только 58 % детей обучались в школах; это самые низкие показатели. В Африке 40 миллионов детей, половина из которых школьного возраста, которые не получают школьного образования. Две трети из них — девочки.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2937</TotalTime>
  <Words>2089</Words>
  <Application>Microsoft Office PowerPoint</Application>
  <PresentationFormat>Экран (4:3)</PresentationFormat>
  <Paragraphs>186</Paragraphs>
  <Slides>57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Трек</vt:lpstr>
      <vt:lpstr>Презентация PowerPoint</vt:lpstr>
      <vt:lpstr>Вивчивши тему, ви повинні: </vt:lpstr>
      <vt:lpstr>ПЛАН УРОКУ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user</cp:lastModifiedBy>
  <cp:revision>316</cp:revision>
  <dcterms:created xsi:type="dcterms:W3CDTF">2010-11-06T01:53:02Z</dcterms:created>
  <dcterms:modified xsi:type="dcterms:W3CDTF">2013-06-11T07:43:39Z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3122966</vt:lpwstr>
  </property>
  <property fmtid="{D5CDD505-2E9C-101B-9397-08002B2CF9AE}" name="NXPowerLiteVersion" pid="3">
    <vt:lpwstr>D4.1.4</vt:lpwstr>
  </property>
</Properties>
</file>