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11"/>
  </p:notes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38" autoAdjust="0"/>
  </p:normalViewPr>
  <p:slideViewPr>
    <p:cSldViewPr>
      <p:cViewPr>
        <p:scale>
          <a:sx n="90" d="100"/>
          <a:sy n="90" d="100"/>
        </p:scale>
        <p:origin x="-798" y="-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4D9DD9-9C19-43FC-9074-94CFFE917A51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A16A37-A524-442A-AA08-D440257662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4836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A16A37-A524-442A-AA08-D44025766294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A16A37-A524-442A-AA08-D44025766294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8ACA317B-6A42-4946-B7FE-6A36577DC90F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67A90AF-3897-4BEF-9332-FBB161CA63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CA317B-6A42-4946-B7FE-6A36577DC90F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7A90AF-3897-4BEF-9332-FBB161CA63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8ACA317B-6A42-4946-B7FE-6A36577DC90F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67A90AF-3897-4BEF-9332-FBB161CA63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CA317B-6A42-4946-B7FE-6A36577DC90F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7A90AF-3897-4BEF-9332-FBB161CA63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ACA317B-6A42-4946-B7FE-6A36577DC90F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167A90AF-3897-4BEF-9332-FBB161CA63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CA317B-6A42-4946-B7FE-6A36577DC90F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7A90AF-3897-4BEF-9332-FBB161CA63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CA317B-6A42-4946-B7FE-6A36577DC90F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7A90AF-3897-4BEF-9332-FBB161CA63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CA317B-6A42-4946-B7FE-6A36577DC90F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7A90AF-3897-4BEF-9332-FBB161CA63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ACA317B-6A42-4946-B7FE-6A36577DC90F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7A90AF-3897-4BEF-9332-FBB161CA63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CA317B-6A42-4946-B7FE-6A36577DC90F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7A90AF-3897-4BEF-9332-FBB161CA63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CA317B-6A42-4946-B7FE-6A36577DC90F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7A90AF-3897-4BEF-9332-FBB161CA633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8ACA317B-6A42-4946-B7FE-6A36577DC90F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67A90AF-3897-4BEF-9332-FBB161CA633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1.xml" Type="http://schemas.openxmlformats.org/officeDocument/2006/relationships/slideLayout"/><Relationship Id="rId4" Target="../media/image4.jpeg" Type="http://schemas.openxmlformats.org/officeDocument/2006/relationships/image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flipH="1">
            <a:off x="0" y="0"/>
            <a:ext cx="9144000" cy="1000108"/>
          </a:xfr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sz="5400" dirty="0" smtClean="0">
                <a:solidFill>
                  <a:schemeClr val="accent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</a:t>
            </a:r>
            <a:r>
              <a:rPr lang="ru-RU" sz="5400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Радиорекламы</a:t>
            </a:r>
            <a:endParaRPr lang="ru-RU" sz="5400" dirty="0">
              <a:solidFill>
                <a:srgbClr val="00206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000108"/>
            <a:ext cx="5857884" cy="3214710"/>
          </a:xfrm>
        </p:spPr>
        <p:style>
          <a:lnRef idx="1">
            <a:schemeClr val="accent6"/>
          </a:lnRef>
          <a:fillRef idx="1002">
            <a:schemeClr val="lt1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itchFamily="34" charset="0"/>
              </a:rPr>
              <a:t>Различают несколько видов </a:t>
            </a:r>
            <a:r>
              <a:rPr lang="ru-RU" sz="15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itchFamily="34" charset="0"/>
              </a:rPr>
              <a:t>радио-рекламы</a:t>
            </a:r>
            <a:r>
              <a:rPr lang="ru-RU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itchFamily="34" charset="0"/>
              </a:rPr>
              <a:t>:</a:t>
            </a:r>
          </a:p>
          <a:p>
            <a:r>
              <a:rPr lang="ru-RU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itchFamily="34" charset="0"/>
              </a:rPr>
              <a:t> прямая реклама на радиостанции в рамках обычной рекламной паузы;</a:t>
            </a:r>
          </a:p>
          <a:p>
            <a:r>
              <a:rPr lang="ru-RU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itchFamily="34" charset="0"/>
              </a:rPr>
              <a:t>спонсорство радиопрограмм;</a:t>
            </a:r>
          </a:p>
          <a:p>
            <a:r>
              <a:rPr lang="ru-RU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itchFamily="34" charset="0"/>
              </a:rPr>
              <a:t>соло-споты;</a:t>
            </a:r>
          </a:p>
          <a:p>
            <a:r>
              <a:rPr lang="ru-RU" sz="15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itchFamily="34" charset="0"/>
              </a:rPr>
              <a:t>имиджевые</a:t>
            </a:r>
            <a:r>
              <a:rPr lang="ru-RU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itchFamily="34" charset="0"/>
              </a:rPr>
              <a:t> блоки внутри музыкального эфира;</a:t>
            </a:r>
          </a:p>
          <a:p>
            <a:r>
              <a:rPr lang="ru-RU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itchFamily="34" charset="0"/>
              </a:rPr>
              <a:t>репортажи и «прямые» включения в сочетании с размещением обычных роликов;</a:t>
            </a:r>
          </a:p>
          <a:p>
            <a:r>
              <a:rPr lang="ru-RU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itchFamily="34" charset="0"/>
              </a:rPr>
              <a:t>игры и викторины с розыгрышем призов;</a:t>
            </a:r>
          </a:p>
          <a:p>
            <a:r>
              <a:rPr lang="ru-RU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itchFamily="34" charset="0"/>
              </a:rPr>
              <a:t>информационные сообщения в новостных выпусках и тематических программах</a:t>
            </a:r>
            <a:r>
              <a:rPr lang="ru-RU" dirty="0" smtClean="0">
                <a:latin typeface="Arial Narrow" pitchFamily="34" charset="0"/>
              </a:rPr>
              <a:t>.</a:t>
            </a:r>
            <a:endParaRPr lang="ru-RU" dirty="0">
              <a:latin typeface="Arial Narrow" pitchFamily="34" charset="0"/>
            </a:endParaRPr>
          </a:p>
        </p:txBody>
      </p:sp>
      <p:pic>
        <p:nvPicPr>
          <p:cNvPr id="1028" name="Picture 4" descr="http://apple-iphone.net.ru/_nw/29/3379627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3" y="1000108"/>
            <a:ext cx="3286117" cy="2500330"/>
          </a:xfrm>
          <a:prstGeom prst="rect">
            <a:avLst/>
          </a:prstGeom>
          <a:noFill/>
        </p:spPr>
      </p:pic>
      <p:pic>
        <p:nvPicPr>
          <p:cNvPr id="10242" name="Picture 2" descr="http://elect.in.ua/uploads/posts/2013-01/1359379994_radio_galitchin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031949"/>
            <a:ext cx="4929190" cy="2826051"/>
          </a:xfrm>
          <a:prstGeom prst="rect">
            <a:avLst/>
          </a:prstGeom>
          <a:noFill/>
        </p:spPr>
      </p:pic>
      <p:pic>
        <p:nvPicPr>
          <p:cNvPr id="10244" name="Picture 4" descr="http://catalog-prestige.ru/up/article/img/thumb_radio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4071942"/>
            <a:ext cx="3929058" cy="2619372"/>
          </a:xfrm>
          <a:prstGeom prst="rect">
            <a:avLst/>
          </a:prstGeom>
          <a:noFill/>
        </p:spPr>
      </p:pic>
    </p:spTree>
  </p:cSld>
  <p:clrMapOvr>
    <a:masterClrMapping/>
  </p:clrMapOvr>
  <p:transition advTm="5164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072198" cy="135729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200" b="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прямая реклама на радиостанции в рамках обычной рекламной паузы</a:t>
            </a:r>
            <a:r>
              <a:rPr lang="ru-RU" b="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;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357298"/>
            <a:ext cx="6072198" cy="3139321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b="1" dirty="0"/>
              <a:t>Прямая реклама на радиостанции</a:t>
            </a:r>
            <a:r>
              <a:rPr lang="ru-RU" dirty="0"/>
              <a:t> — это самый простой вид рекламы на радио, заключающийся в том, что в прямом эфире во время пауз между музыкальными композициями или в промежутки между и внутри программ в рекламных блоках транслируются рекламные ролики. Это наименее затратный вид рекламы на радио при достаточно больших бюджетах на радиорекламу. Наибольшую популярность для размещения получили </a:t>
            </a:r>
            <a:r>
              <a:rPr lang="ru-RU" dirty="0" err="1"/>
              <a:t>радиоролики</a:t>
            </a:r>
            <a:r>
              <a:rPr lang="ru-RU" dirty="0"/>
              <a:t> хронометражем 20-30 секунд.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9218" name="Picture 2" descr="http://rudocs.exdat.com/pars_docs/tw_refs/37/36332/36332_html_619272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7540" y="0"/>
            <a:ext cx="2996460" cy="6715124"/>
          </a:xfrm>
          <a:prstGeom prst="rect">
            <a:avLst/>
          </a:prstGeom>
          <a:noFill/>
        </p:spPr>
      </p:pic>
      <p:pic>
        <p:nvPicPr>
          <p:cNvPr id="9220" name="Picture 4" descr="http://www.lifemusic.su/pictures/140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4714884"/>
            <a:ext cx="1693984" cy="1857364"/>
          </a:xfrm>
          <a:prstGeom prst="rect">
            <a:avLst/>
          </a:prstGeom>
          <a:noFill/>
        </p:spPr>
      </p:pic>
      <p:pic>
        <p:nvPicPr>
          <p:cNvPr id="9222" name="Picture 6" descr="http://files.coloribus.com/files/adsarchive/part_970/9708805/file/radio-7-lyzhi-small-8969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4643446"/>
            <a:ext cx="4000528" cy="2000264"/>
          </a:xfrm>
          <a:prstGeom prst="rect">
            <a:avLst/>
          </a:prstGeom>
          <a:noFill/>
        </p:spPr>
      </p:pic>
    </p:spTree>
  </p:cSld>
  <p:clrMapOvr>
    <a:masterClrMapping/>
  </p:clrMapOvr>
  <p:transition advTm="7581"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0" y="0"/>
            <a:ext cx="6643702" cy="107154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спонсорство радиопрограмм</a:t>
            </a:r>
            <a:r>
              <a:rPr lang="ru-RU" sz="2400" dirty="0" smtClean="0">
                <a:solidFill>
                  <a:schemeClr val="bg1"/>
                </a:solidFill>
                <a:latin typeface="Arial Narrow" pitchFamily="34" charset="0"/>
              </a:rPr>
              <a:t>;</a:t>
            </a:r>
            <a:r>
              <a:rPr lang="ru-RU" dirty="0" smtClean="0">
                <a:solidFill>
                  <a:schemeClr val="bg1"/>
                </a:solidFill>
                <a:latin typeface="Arial Narrow" pitchFamily="34" charset="0"/>
              </a:rPr>
              <a:t/>
            </a:r>
            <a:br>
              <a:rPr lang="ru-RU" dirty="0" smtClean="0">
                <a:solidFill>
                  <a:schemeClr val="bg1"/>
                </a:solidFill>
                <a:latin typeface="Arial Narrow" pitchFamily="34" charset="0"/>
              </a:rPr>
            </a:b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0" y="1071546"/>
            <a:ext cx="6572264" cy="501675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b="1" dirty="0"/>
              <a:t>Спонсорство радиопрограмм</a:t>
            </a:r>
            <a:endParaRPr lang="ru-RU" sz="1400" dirty="0"/>
          </a:p>
          <a:p>
            <a:r>
              <a:rPr lang="ru-RU" sz="1400" dirty="0"/>
              <a:t>Сегодня большинство рекламодателей на радио стараются для привлечения дополнительного внимания и, соответственно, получения дополнительной аудитории использовать другие форматы. Прежде всего речь идет о различного рода</a:t>
            </a:r>
            <a:r>
              <a:rPr lang="ru-RU" sz="1400" b="1" dirty="0"/>
              <a:t> спонсорствах</a:t>
            </a:r>
            <a:r>
              <a:rPr lang="ru-RU" sz="1400" dirty="0"/>
              <a:t> (спонсор программы, часа, обеденного перерыва и пр.) или просто упоминания в виде «Программа подготовлена при поддержке компании Х», и далее следует рекламный ролик этой компании.</a:t>
            </a:r>
          </a:p>
          <a:p>
            <a:r>
              <a:rPr lang="ru-RU" sz="1400" dirty="0"/>
              <a:t> </a:t>
            </a:r>
          </a:p>
          <a:p>
            <a:r>
              <a:rPr lang="ru-RU" sz="1400" dirty="0"/>
              <a:t>В целом это достаточно удачный вид рекламы, поскольку позволяет доносить свое послание до конкретной целевой аудитории (понятно, что, например, программу «Финансовые новости» слушают только те, кто имеет хоть какое-то отношение к управлению финансами). Однако надо понимать, что в этом случае эффективность рекламы во многом зависит от того, насколько хорошо рекламодатель «привяжет» себя к теме данной передачи. Бессмысленно, наверное, модному женскому бутику спонсировать передачу «Новости», особенно, если в большинстве случаев первыми в эфир идут официальные новости. Однако у нас это иногда встречается.</a:t>
            </a:r>
          </a:p>
          <a:p>
            <a:r>
              <a:rPr lang="ru-RU" dirty="0"/>
              <a:t> 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8194" name="Picture 2" descr="http://img04.slando.ua/images_slandocomua/94700949_1_644x461_reklama-na-radio-skidki-do-22-kremenchu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24565" y="0"/>
            <a:ext cx="2619435" cy="5500702"/>
          </a:xfrm>
          <a:prstGeom prst="rect">
            <a:avLst/>
          </a:prstGeom>
          <a:noFill/>
        </p:spPr>
      </p:pic>
      <p:pic>
        <p:nvPicPr>
          <p:cNvPr id="8196" name="Picture 4" descr="http://rujazi.com/images/classified/34269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5449677"/>
            <a:ext cx="1643074" cy="14083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6131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857752" cy="1285860"/>
          </a:xfr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itchFamily="34" charset="0"/>
              </a:rPr>
              <a:t>      </a:t>
            </a:r>
            <a:r>
              <a:rPr lang="ru-RU" sz="44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Arial Narrow" pitchFamily="34" charset="0"/>
              </a:rPr>
              <a:t>соло-споты;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285860"/>
            <a:ext cx="4857752" cy="2857520"/>
          </a:xfr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 fontScale="85000" lnSpcReduction="20000"/>
          </a:bodyPr>
          <a:lstStyle/>
          <a:p>
            <a:endParaRPr lang="ru-RU" b="0" dirty="0" smtClean="0">
              <a:solidFill>
                <a:srgbClr val="00B0F0"/>
              </a:solidFill>
            </a:endParaRPr>
          </a:p>
          <a:p>
            <a:r>
              <a:rPr lang="ru-RU" b="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Этот вид размещения считается эксклюзивным и исключительно </a:t>
            </a:r>
            <a:r>
              <a:rPr lang="ru-RU" b="0" dirty="0" err="1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имиджевым</a:t>
            </a:r>
            <a:r>
              <a:rPr lang="ru-RU" b="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.</a:t>
            </a:r>
          </a:p>
          <a:p>
            <a:r>
              <a:rPr lang="ru-RU" b="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Как правило, на соло-спот отводится не долее 10 секунд текстового сообщения и возможно прокрутка рекламного ролика до 20 сек.</a:t>
            </a:r>
          </a:p>
          <a:p>
            <a:r>
              <a:rPr lang="ru-RU" b="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 </a:t>
            </a:r>
          </a:p>
          <a:p>
            <a:r>
              <a:rPr lang="ru-RU" b="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За время соло-спота </a:t>
            </a:r>
            <a:r>
              <a:rPr lang="ru-RU" b="0" dirty="0" err="1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как-правило</a:t>
            </a:r>
            <a:r>
              <a:rPr lang="ru-RU" b="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 удается сообщить лишь информацию о бренде и его основного предназначения. Данным видом размещения лучше пользоваться только известным брендам в целях напоминания о себе</a:t>
            </a:r>
            <a:r>
              <a:rPr lang="ru-RU" b="0" dirty="0" smtClean="0">
                <a:solidFill>
                  <a:srgbClr val="FF0000"/>
                </a:solidFill>
              </a:rPr>
              <a:t>.</a:t>
            </a:r>
          </a:p>
          <a:p>
            <a:endParaRPr lang="ru-RU" dirty="0">
              <a:solidFill>
                <a:srgbClr val="00B0F0"/>
              </a:solidFill>
            </a:endParaRPr>
          </a:p>
        </p:txBody>
      </p:sp>
      <p:pic>
        <p:nvPicPr>
          <p:cNvPr id="7170" name="Picture 2" descr="http://ppt4web.ru/images/40/1556/310/img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0"/>
            <a:ext cx="4286248" cy="3207774"/>
          </a:xfrm>
          <a:prstGeom prst="rect">
            <a:avLst/>
          </a:prstGeom>
          <a:noFill/>
        </p:spPr>
      </p:pic>
      <p:pic>
        <p:nvPicPr>
          <p:cNvPr id="7172" name="Picture 4" descr="http://www.reklamanasakhaline.ru/Sites/srk/Uploads/avtoradio.2536218FF19C48A4A44741A321B05FF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3357562"/>
            <a:ext cx="4000525" cy="3131840"/>
          </a:xfrm>
          <a:prstGeom prst="rect">
            <a:avLst/>
          </a:prstGeom>
          <a:noFill/>
        </p:spPr>
      </p:pic>
      <p:pic>
        <p:nvPicPr>
          <p:cNvPr id="7174" name="Picture 6" descr="http://vladsokolovsky.com/img/img/big/30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48" y="4246666"/>
            <a:ext cx="3929090" cy="2611334"/>
          </a:xfrm>
          <a:prstGeom prst="rect">
            <a:avLst/>
          </a:prstGeom>
          <a:noFill/>
        </p:spPr>
      </p:pic>
    </p:spTree>
  </p:cSld>
  <p:clrMapOvr>
    <a:masterClrMapping/>
  </p:clrMapOvr>
  <p:transition advTm="4898">
    <p:comb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</p:spPr>
        <p:style>
          <a:lnRef idx="1">
            <a:schemeClr val="accent3"/>
          </a:lnRef>
          <a:fillRef idx="1003">
            <a:schemeClr val="dk1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err="1" smtClean="0">
                <a:solidFill>
                  <a:srgbClr val="FFFF00"/>
                </a:solidFill>
              </a:rPr>
              <a:t>Имиджевые</a:t>
            </a:r>
            <a:r>
              <a:rPr lang="ru-RU" dirty="0" smtClean="0">
                <a:solidFill>
                  <a:srgbClr val="FFFF00"/>
                </a:solidFill>
              </a:rPr>
              <a:t> блоки внутри музыкального эфира</a:t>
            </a:r>
            <a:r>
              <a:rPr lang="ru-RU" b="0" dirty="0" smtClean="0">
                <a:solidFill>
                  <a:srgbClr val="FFFF00"/>
                </a:solidFill>
              </a:rPr>
              <a:t> 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142984"/>
            <a:ext cx="9144000" cy="1785950"/>
          </a:xfrm>
        </p:spPr>
        <p:style>
          <a:lnRef idx="0">
            <a:schemeClr val="accent3"/>
          </a:lnRef>
          <a:fillRef idx="1003">
            <a:schemeClr val="dk1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r>
              <a:rPr lang="ru-RU" b="0" dirty="0" smtClean="0">
                <a:solidFill>
                  <a:srgbClr val="FFFF00"/>
                </a:solidFill>
              </a:rPr>
              <a:t>применяются достаточно редко. Это может быть короткий (не более 10-15 сек) ролик или что-то типа «Песню этого часа представляет компания Х». Размещать полноформатные рекламные ролики, разбивая эфир, радиостанции не станут. Данный вид рекламы следует отнести к разряду нестандартной рекламы на радио и требует дополнительных переговоров по поводу размещения.</a:t>
            </a:r>
          </a:p>
          <a:p>
            <a:r>
              <a:rPr lang="ru-RU" b="0" dirty="0" smtClean="0">
                <a:solidFill>
                  <a:srgbClr val="FFFF00"/>
                </a:solidFill>
              </a:rPr>
              <a:t> </a:t>
            </a:r>
          </a:p>
          <a:p>
            <a:endParaRPr lang="ru-RU" dirty="0"/>
          </a:p>
        </p:txBody>
      </p:sp>
      <p:pic>
        <p:nvPicPr>
          <p:cNvPr id="6146" name="Picture 2" descr="http://boxmarket.com.ua/images/5/7/d/d/4/eff3b773a3ec2d076a24a0cd421c46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286124"/>
            <a:ext cx="5754548" cy="3204571"/>
          </a:xfrm>
          <a:prstGeom prst="rect">
            <a:avLst/>
          </a:prstGeom>
          <a:noFill/>
        </p:spPr>
      </p:pic>
      <p:pic>
        <p:nvPicPr>
          <p:cNvPr id="6148" name="Picture 4" descr="http://900igr.net/datas/ekonomika/Vidy-reklamy/0006-006-Radioreklam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70844" y="3286124"/>
            <a:ext cx="3273156" cy="3214710"/>
          </a:xfrm>
          <a:prstGeom prst="rect">
            <a:avLst/>
          </a:prstGeom>
          <a:noFill/>
        </p:spPr>
      </p:pic>
    </p:spTree>
  </p:cSld>
  <p:clrMapOvr>
    <a:masterClrMapping/>
  </p:clrMapOvr>
  <p:transition advTm="5195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4422"/>
          </a:xfrm>
        </p:spPr>
        <p:style>
          <a:lnRef idx="0">
            <a:scrgbClr r="0" g="0" b="0"/>
          </a:lnRef>
          <a:fillRef idx="1002">
            <a:schemeClr val="dk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r>
              <a:rPr lang="ru-RU" dirty="0" smtClean="0"/>
              <a:t>Репортажи и прямые включения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214422"/>
            <a:ext cx="9144000" cy="2714644"/>
          </a:xfrm>
          <a:solidFill>
            <a:schemeClr val="tx1"/>
          </a:solidFill>
          <a:ln>
            <a:solidFill>
              <a:schemeClr val="tx2"/>
            </a:solidFill>
          </a:ln>
        </p:spPr>
        <p:txBody>
          <a:bodyPr>
            <a:normAutofit/>
          </a:bodyPr>
          <a:lstStyle/>
          <a:p>
            <a:r>
              <a:rPr lang="ru-RU" sz="1050" dirty="0" smtClean="0">
                <a:solidFill>
                  <a:schemeClr val="bg1"/>
                </a:solidFill>
              </a:rPr>
              <a:t>Репортажи и прямые включения </a:t>
            </a:r>
            <a:r>
              <a:rPr lang="ru-RU" sz="1050" b="0" dirty="0" smtClean="0">
                <a:solidFill>
                  <a:schemeClr val="bg1"/>
                </a:solidFill>
              </a:rPr>
              <a:t>также очень популярны. Следует помнить, что данный вид рекламы может использоваться лишь в дни проведения социально-значимых мероприятий, в рамках крупной BTL-акции самой компании-рекламодателя или участвовать в акциях других компаний (т.н. кросс-партнерство). Это чисто </a:t>
            </a:r>
            <a:r>
              <a:rPr lang="ru-RU" sz="1050" b="0" dirty="0" err="1" smtClean="0">
                <a:solidFill>
                  <a:schemeClr val="bg1"/>
                </a:solidFill>
              </a:rPr>
              <a:t>имиджевая</a:t>
            </a:r>
            <a:r>
              <a:rPr lang="ru-RU" sz="1050" b="0" dirty="0" smtClean="0">
                <a:solidFill>
                  <a:schemeClr val="bg1"/>
                </a:solidFill>
              </a:rPr>
              <a:t> реклама.</a:t>
            </a:r>
          </a:p>
          <a:p>
            <a:r>
              <a:rPr lang="ru-RU" sz="1050" b="0" dirty="0" smtClean="0">
                <a:solidFill>
                  <a:schemeClr val="bg1"/>
                </a:solidFill>
              </a:rPr>
              <a:t> </a:t>
            </a:r>
          </a:p>
          <a:p>
            <a:r>
              <a:rPr lang="ru-RU" sz="1050" b="0" dirty="0" smtClean="0">
                <a:solidFill>
                  <a:schemeClr val="bg1"/>
                </a:solidFill>
              </a:rPr>
              <a:t>Учитывая сложности в разработке и проведении таких совместных проектов, в эфире их не так много. Основная проблема в таких акциях — это совмещение интересов рекламодателей и радиостанции. Рекламодатели защищают интересы своих потребителей, а радиостанция, соответственно, своих слушателей. Не всегда удается найти «золотую середину». Рекламный бюджет при этом существенный, но не главный аргумент.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3929066"/>
            <a:ext cx="9144000" cy="3026093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050" b="1" dirty="0"/>
              <a:t>Конкурсы, викторины, розыгрыши и пр. </a:t>
            </a:r>
            <a:r>
              <a:rPr lang="ru-RU" sz="1050" dirty="0"/>
              <a:t>также наиболее целесообразно использовать в период проведения различных </a:t>
            </a:r>
            <a:r>
              <a:rPr lang="ru-RU" sz="1050" b="1" dirty="0"/>
              <a:t>акций, которые задействуют слушателей канала.</a:t>
            </a:r>
            <a:r>
              <a:rPr lang="ru-RU" sz="1050" dirty="0"/>
              <a:t> В данном случае можно сфокусировать внимание на качестве продукта или услуге. Считается, что это очень действенный инструмент воздействия на ЦА. Но действенность в данном случае зависит от </a:t>
            </a:r>
            <a:r>
              <a:rPr lang="ru-RU" sz="1050" dirty="0" err="1"/>
              <a:t>креативности</a:t>
            </a:r>
            <a:r>
              <a:rPr lang="ru-RU" sz="1050" dirty="0"/>
              <a:t> той или иной программы или конкурса. Многие каналы в период перенасыщенности основной сетки активно предлагают именно </a:t>
            </a:r>
            <a:r>
              <a:rPr lang="ru-RU" sz="1050" dirty="0" err="1"/>
              <a:t>креативный</a:t>
            </a:r>
            <a:r>
              <a:rPr lang="ru-RU" sz="1050" dirty="0"/>
              <a:t> продукт — акцию или проект.</a:t>
            </a:r>
          </a:p>
          <a:p>
            <a:r>
              <a:rPr lang="ru-RU" sz="1050" dirty="0"/>
              <a:t> </a:t>
            </a:r>
          </a:p>
          <a:p>
            <a:r>
              <a:rPr lang="ru-RU" sz="1050" dirty="0"/>
              <a:t>Однако радиостанция, дорожащая своей аудиторией, не должна принимать проекты, значительно сужающие аудиторию слушателей в момент розыгрыша. Например, проект типа: «Купи мобильный телефон марки «Х» в сети магазинов «Y», сохрани чек и ежедневно с 19.00 до 20.00 на Радио «Q» выигрывай фирменную футболку от фирмы «Z».</a:t>
            </a:r>
          </a:p>
          <a:p>
            <a:r>
              <a:rPr lang="ru-RU" sz="1050" dirty="0"/>
              <a:t> </a:t>
            </a:r>
          </a:p>
          <a:p>
            <a:r>
              <a:rPr lang="ru-RU" sz="1050" dirty="0"/>
              <a:t>Оценим аудиторию участников проекта: в городе с населением 2 млн. продажи конкретной модели телефона в конкретной сети магазинов измеряются несколькими десятками в день. Отнимем из этого числа покупателей, которые не являются слушателями радиостанции. Затем отнимем покупателей-слушателей, но не имеющих возможность находиться у радиоприемников с 19.00 до 20.00, а затем из оставшейся группы вычтем </a:t>
            </a:r>
            <a:r>
              <a:rPr lang="ru-RU" sz="1050" dirty="0" err="1"/>
              <a:t>неинтерактивную</a:t>
            </a:r>
            <a:r>
              <a:rPr lang="ru-RU" sz="1050" dirty="0"/>
              <a:t> публику (тех людей, которые никогда не будут звонить в прямой </a:t>
            </a:r>
            <a:r>
              <a:rPr lang="ru-RU" sz="1050" dirty="0" err="1"/>
              <a:t>радиоэфир</a:t>
            </a:r>
            <a:r>
              <a:rPr lang="ru-RU" sz="1050" dirty="0"/>
              <a:t>, тем более, что приз не очень значим) и на выходе мы получим несколько человек участников, которые изо дня в день «срывают» эфирный телефон. А если еще и конкурсным заданием в эфире будут вопросы, вроде: «в каком году фирма «Х» выпустила свой первый телефон», или «сколько цветных кнопочек на мобильном телефоне «Y», то интерес со стороны широкой массы слушателей минимален.</a:t>
            </a:r>
          </a:p>
          <a:p>
            <a:r>
              <a:rPr lang="ru-RU" dirty="0"/>
              <a:t> </a:t>
            </a:r>
          </a:p>
        </p:txBody>
      </p:sp>
    </p:spTree>
  </p:cSld>
  <p:clrMapOvr>
    <a:masterClrMapping/>
  </p:clrMapOvr>
  <p:transition advTm="5897">
    <p:randomBa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0"/>
            <a:ext cx="6715172" cy="1643050"/>
          </a:xfr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000" b="0" dirty="0" smtClean="0"/>
              <a:t/>
            </a:r>
            <a:br>
              <a:rPr lang="ru-RU" sz="2000" b="0" dirty="0" smtClean="0"/>
            </a:br>
            <a:r>
              <a:rPr lang="ru-RU" sz="2000" b="0" dirty="0" smtClean="0"/>
              <a:t>информационные сообщения в новостных выпусках и тематических программах.</a:t>
            </a:r>
            <a:br>
              <a:rPr lang="ru-RU" sz="2000" b="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4414" y="1571612"/>
            <a:ext cx="6715140" cy="2357454"/>
          </a:xfr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0">
            <a:scrgbClr r="0" g="0" b="0"/>
          </a:lnRef>
          <a:fillRef idx="1001">
            <a:schemeClr val="dk1"/>
          </a:fillRef>
          <a:effectRef idx="0">
            <a:scrgbClr r="0" g="0" b="0"/>
          </a:effectRef>
          <a:fontRef idx="major"/>
        </p:style>
        <p:txBody>
          <a:bodyPr>
            <a:normAutofit fontScale="85000" lnSpcReduction="10000"/>
          </a:bodyPr>
          <a:lstStyle/>
          <a:p>
            <a:r>
              <a:rPr lang="ru-RU" dirty="0" smtClean="0"/>
              <a:t>Информационные сообщения</a:t>
            </a:r>
            <a:r>
              <a:rPr lang="ru-RU" b="0" dirty="0" smtClean="0"/>
              <a:t> в новостях также получили достаточно большое </a:t>
            </a:r>
            <a:r>
              <a:rPr lang="ru-RU" b="0" dirty="0" err="1" smtClean="0"/>
              <a:t>распротранение</a:t>
            </a:r>
            <a:r>
              <a:rPr lang="ru-RU" b="0" dirty="0" smtClean="0"/>
              <a:t> на белорусских FM-каналах. Те станции, которые раньше не предлагали такой услуги, сегодня уже предлагают ее. Данный вид размещения прежде всего позволяет донести до слушателя в формате новости более подробную информацию о событиях, связанных с компанией. Как обычно — это все те же новые коллекции, акции со скидками и распродажи. Очень часто данным видом рекламы пользуются операторы сотовой связи, информируя </a:t>
            </a:r>
            <a:r>
              <a:rPr lang="ru-RU" b="0" dirty="0" err="1" smtClean="0"/>
              <a:t>радиоаудиторию</a:t>
            </a:r>
            <a:r>
              <a:rPr lang="ru-RU" b="0" dirty="0" smtClean="0"/>
              <a:t> о своих </a:t>
            </a:r>
            <a:r>
              <a:rPr lang="ru-RU" b="0" dirty="0" err="1" smtClean="0"/>
              <a:t>акцих</a:t>
            </a:r>
            <a:r>
              <a:rPr lang="ru-RU" b="0" dirty="0" smtClean="0"/>
              <a:t>, развитии сети связи и вводе новых сервисов.</a:t>
            </a:r>
            <a:endParaRPr lang="ru-RU" dirty="0"/>
          </a:p>
        </p:txBody>
      </p:sp>
      <p:pic>
        <p:nvPicPr>
          <p:cNvPr id="3074" name="Picture 2" descr="http://mister-nn.ru/wp-content/uploads/2012/10/1-578x27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3929066"/>
            <a:ext cx="6715140" cy="281350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 rot="16386878">
            <a:off x="-1562515" y="278661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информационные сообщения в новостных выпусках и тематических программах.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advTm="5211">
    <p:comb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28760"/>
          </a:xfr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           Как Делают Рекламы???</a:t>
            </a:r>
            <a:endParaRPr lang="ru-RU" dirty="0"/>
          </a:p>
        </p:txBody>
      </p:sp>
      <p:pic>
        <p:nvPicPr>
          <p:cNvPr id="2050" name="Picture 2" descr="http://images.reklama.com.ua/2010-04-07/405267/photos0-800x600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46595"/>
            <a:ext cx="9144000" cy="5411405"/>
          </a:xfrm>
          <a:prstGeom prst="rect">
            <a:avLst/>
          </a:prstGeom>
          <a:noFill/>
        </p:spPr>
      </p:pic>
    </p:spTree>
  </p:cSld>
  <p:clrMapOvr>
    <a:masterClrMapping/>
  </p:clrMapOvr>
  <p:transition advTm="4649"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571744"/>
            <a:ext cx="6255488" cy="1362075"/>
          </a:xfrm>
        </p:spPr>
        <p:txBody>
          <a:bodyPr/>
          <a:lstStyle/>
          <a:p>
            <a:r>
              <a:rPr lang="ru-RU" smtClean="0"/>
              <a:t>                  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1903">
    <p:pull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262</TotalTime>
  <Words>184</Words>
  <Application>Microsoft Office PowerPoint</Application>
  <PresentationFormat>Экран (4:3)</PresentationFormat>
  <Paragraphs>46</Paragraphs>
  <Slides>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Изящная</vt:lpstr>
      <vt:lpstr>   Радиорекламы</vt:lpstr>
      <vt:lpstr>прямая реклама на радиостанции в рамках обычной рекламной паузы;</vt:lpstr>
      <vt:lpstr>спонсорство радиопрограмм; </vt:lpstr>
      <vt:lpstr>      соло-споты;</vt:lpstr>
      <vt:lpstr>Имиджевые блоки внутри музыкального эфира </vt:lpstr>
      <vt:lpstr>Репортажи и прямые включения</vt:lpstr>
      <vt:lpstr> информационные сообщения в новостных выпусках и тематических программах.  </vt:lpstr>
      <vt:lpstr>           Как Делают Рекламы???</vt:lpstr>
      <vt:lpstr>                 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Радиорекламы</dc:title>
  <dc:creator>Санёк</dc:creator>
  <cp:lastModifiedBy>Bars</cp:lastModifiedBy>
  <cp:revision>29</cp:revision>
  <dcterms:created xsi:type="dcterms:W3CDTF">2013-11-16T09:20:07Z</dcterms:created>
  <dcterms:modified xsi:type="dcterms:W3CDTF">2014-02-10T10:11:49Z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431166</vt:lpwstr>
  </property>
  <property fmtid="{D5CDD505-2E9C-101B-9397-08002B2CF9AE}" name="NXPowerLiteVersion" pid="3">
    <vt:lpwstr>D4.1.4</vt:lpwstr>
  </property>
</Properties>
</file>