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0C9CB7B-4D27-44E4-B0E7-468655AEDF4F}" type="datetimeFigureOut">
              <a:rPr lang="uk-UA" smtClean="0"/>
              <a:t>24.11.2013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BE37584-3676-4E36-9598-A3AF203A73B2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slide" Target="slide6.xml"/><Relationship Id="rId5" Type="http://schemas.openxmlformats.org/officeDocument/2006/relationships/image" Target="../media/image5.jpeg"/><Relationship Id="rId10" Type="http://schemas.openxmlformats.org/officeDocument/2006/relationships/slide" Target="slide2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20.jpeg"/><Relationship Id="rId7" Type="http://schemas.openxmlformats.org/officeDocument/2006/relationships/slide" Target="slide6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1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Андрей\Desktop\Новая папка\pic-polygraphy-flye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644051">
            <a:off x="7057212" y="4731918"/>
            <a:ext cx="1546898" cy="2164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Андрей\Desktop\Новая папка\загруженное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15553">
            <a:off x="6765990" y="242988"/>
            <a:ext cx="2133600" cy="2143125"/>
          </a:xfrm>
          <a:prstGeom prst="rect">
            <a:avLst/>
          </a:prstGeom>
          <a:noFill/>
        </p:spPr>
      </p:pic>
      <p:pic>
        <p:nvPicPr>
          <p:cNvPr id="1032" name="Picture 8" descr="C:\Users\Андрей\Desktop\Новая папка\images (1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42073">
            <a:off x="4837647" y="893436"/>
            <a:ext cx="1800225" cy="2543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Андрей\Desktop\Новая папка\images (19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33854">
            <a:off x="2051720" y="2708920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C:\Users\Андрей\Desktop\Новая папка\ZS_prints_a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89649">
            <a:off x="4913243" y="3875293"/>
            <a:ext cx="1656184" cy="2308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Андрей\Desktop\Новая папка\zhurnaly`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737827">
            <a:off x="1563603" y="383279"/>
            <a:ext cx="3303777" cy="1705521"/>
          </a:xfrm>
          <a:prstGeom prst="rect">
            <a:avLst/>
          </a:prstGeom>
          <a:noFill/>
        </p:spPr>
      </p:pic>
      <p:pic>
        <p:nvPicPr>
          <p:cNvPr id="1031" name="Picture 7" descr="C:\Users\Андрей\Desktop\Новая папка\515-sreda10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635733">
            <a:off x="2267744" y="4725144"/>
            <a:ext cx="2386013" cy="1824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Андрей\Desktop\Новая папка\vizitk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269889">
            <a:off x="6858001" y="2708920"/>
            <a:ext cx="2285999" cy="1833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267744" y="1124744"/>
            <a:ext cx="639630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ПЕЧАТНАЯ</a:t>
            </a:r>
          </a:p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РЕКЛАМА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3" name="Стрелка вправо 12">
            <a:hlinkClick r:id="rId10" action="ppaction://hlinksldjump"/>
          </p:cNvPr>
          <p:cNvSpPr/>
          <p:nvPr/>
        </p:nvSpPr>
        <p:spPr>
          <a:xfrm>
            <a:off x="8316416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трелка вправо 13">
            <a:hlinkClick r:id="rId11" action="ppaction://hlinksldjump"/>
          </p:cNvPr>
          <p:cNvSpPr/>
          <p:nvPr/>
        </p:nvSpPr>
        <p:spPr>
          <a:xfrm rot="10800000">
            <a:off x="251520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5904656" cy="65556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800" b="1" dirty="0" smtClean="0">
                <a:ln/>
                <a:solidFill>
                  <a:schemeClr val="accent3"/>
                </a:solidFill>
              </a:rPr>
              <a:t>Печатная реклама является одним из самых старых видов распространения коммерческих сообщений. Под печатной рекламой чаще всего подразумевают размещение информации в газетах и журналах. В наше время к печатной рекламе также относят корпоративные журналы и газеты, </a:t>
            </a:r>
            <a:r>
              <a:rPr lang="ru-RU" sz="2800" b="1" dirty="0" err="1" smtClean="0">
                <a:ln/>
                <a:solidFill>
                  <a:schemeClr val="accent3"/>
                </a:solidFill>
              </a:rPr>
              <a:t>флаеры</a:t>
            </a:r>
            <a:r>
              <a:rPr lang="ru-RU" sz="2800" b="1" dirty="0" smtClean="0">
                <a:ln/>
                <a:solidFill>
                  <a:schemeClr val="accent3"/>
                </a:solidFill>
              </a:rPr>
              <a:t>, листовки, рекламные брошюры, календари, справочники, каталоги, визитки, плакаты.</a:t>
            </a:r>
            <a:endParaRPr lang="ru-RU" sz="28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2050" name="Picture 2" descr="C:\Users\Андрей\Desktop\Новая папка\685791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0"/>
            <a:ext cx="2520280" cy="2925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Андрей\Desktop\Новая папка\66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3" y="3140968"/>
            <a:ext cx="2400095" cy="3411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8316416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право 9">
            <a:hlinkClick r:id="rId5" action="ppaction://hlinksldjump"/>
          </p:cNvPr>
          <p:cNvSpPr/>
          <p:nvPr/>
        </p:nvSpPr>
        <p:spPr>
          <a:xfrm rot="10800000">
            <a:off x="251520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Андрей\Desktop\Новая папка\1235910601_flier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12670"/>
            <a:ext cx="3168352" cy="1929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Андрей\Desktop\Новая папка\images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76672"/>
            <a:ext cx="2088232" cy="1680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Андрей\Desktop\Новая папка\421211_258066334278351_117224928362493_600317_1219546289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645024"/>
            <a:ext cx="3041514" cy="2215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Андрей\Desktop\Новая папка\12585531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356992"/>
            <a:ext cx="2376264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0"/>
            <a:ext cx="8280920" cy="200054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800" b="1" dirty="0">
                <a:ln/>
                <a:solidFill>
                  <a:schemeClr val="accent3"/>
                </a:solidFill>
              </a:rPr>
              <a:t>К</a:t>
            </a:r>
            <a:r>
              <a:rPr lang="ru-RU" sz="2800" b="1" dirty="0" smtClean="0">
                <a:ln/>
                <a:solidFill>
                  <a:schemeClr val="accent3"/>
                </a:solidFill>
              </a:rPr>
              <a:t> плюсам печатной рекламы относят: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1) Информативность.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2) Длительность воздействия.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3) Тематическое таргетирование.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4) Географическое таргетирование</a:t>
            </a:r>
            <a:r>
              <a:rPr lang="ru-RU" sz="2400" b="1" dirty="0">
                <a:ln/>
                <a:solidFill>
                  <a:schemeClr val="accent3"/>
                </a:solidFill>
              </a:rPr>
              <a:t>.</a:t>
            </a:r>
            <a:endParaRPr lang="uk-UA" sz="2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276872"/>
            <a:ext cx="8424936" cy="12618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800" b="1" dirty="0" smtClean="0">
                <a:ln/>
                <a:solidFill>
                  <a:schemeClr val="accent3"/>
                </a:solidFill>
              </a:rPr>
              <a:t>К минусам печатной рекламы относят: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1) Слабый канал воздействия.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2) Малая аудитория.</a:t>
            </a:r>
            <a:endParaRPr lang="ru-RU" sz="2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0" name="Стрелка вправо 9">
            <a:hlinkClick r:id="rId6" action="ppaction://hlinksldjump"/>
          </p:cNvPr>
          <p:cNvSpPr/>
          <p:nvPr/>
        </p:nvSpPr>
        <p:spPr>
          <a:xfrm>
            <a:off x="8316416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трелка вправо 10">
            <a:hlinkClick r:id="rId7" action="ppaction://hlinksldjump"/>
          </p:cNvPr>
          <p:cNvSpPr/>
          <p:nvPr/>
        </p:nvSpPr>
        <p:spPr>
          <a:xfrm rot="10800000">
            <a:off x="251520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Андрей\Downloads\112po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5229200"/>
            <a:ext cx="4896544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borjomi_creative_reklama_plaka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88640"/>
            <a:ext cx="259228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031175_w640_h640_lozhka_stroitelstvo_novay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501008"/>
            <a:ext cx="2664296" cy="3124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987824" y="0"/>
            <a:ext cx="5670376" cy="526297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800" b="1" dirty="0" smtClean="0">
                <a:ln/>
                <a:solidFill>
                  <a:schemeClr val="accent3"/>
                </a:solidFill>
              </a:rPr>
              <a:t>Самым популярным видом печатной рекламы является – рекламное объявление в печатном издании. Хотя время жизни рекламного объявления, опубликованного в газете – 1-2 дня, а в журнале – 7-30дней, но печатные издания просматриваются ежедневно и регулярно миллионами читателей.</a:t>
            </a:r>
            <a:endParaRPr lang="uk-UA" sz="2800" b="1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8316416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право 9">
            <a:hlinkClick r:id="rId6" action="ppaction://hlinksldjump"/>
          </p:cNvPr>
          <p:cNvSpPr/>
          <p:nvPr/>
        </p:nvSpPr>
        <p:spPr>
          <a:xfrm rot="10800000">
            <a:off x="251520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ндрей\Desktop\Новая папка\images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140968"/>
            <a:ext cx="2448272" cy="1507085"/>
          </a:xfrm>
          <a:prstGeom prst="rect">
            <a:avLst/>
          </a:prstGeom>
          <a:noFill/>
        </p:spPr>
      </p:pic>
      <p:pic>
        <p:nvPicPr>
          <p:cNvPr id="6147" name="Picture 3" descr="C:\Users\Андрей\Desktop\Новая папка\images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556792"/>
            <a:ext cx="2318767" cy="155679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0"/>
            <a:ext cx="85689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Виды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печатной рекламы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988840"/>
            <a:ext cx="7416824" cy="2554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342900" indent="-342900">
              <a:buAutoNum type="arabicParenR"/>
            </a:pPr>
            <a:r>
              <a:rPr lang="uk-UA" sz="3200" b="1" dirty="0" err="1" smtClean="0">
                <a:ln/>
                <a:solidFill>
                  <a:schemeClr val="accent3"/>
                </a:solidFill>
              </a:rPr>
              <a:t>Рекламная</a:t>
            </a:r>
            <a:r>
              <a:rPr lang="uk-UA" sz="32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uk-UA" sz="3200" b="1" dirty="0" err="1" smtClean="0">
                <a:ln/>
                <a:solidFill>
                  <a:schemeClr val="accent3"/>
                </a:solidFill>
              </a:rPr>
              <a:t>листовка</a:t>
            </a:r>
            <a:endParaRPr lang="uk-UA" sz="3200" b="1" dirty="0" smtClean="0">
              <a:ln/>
              <a:solidFill>
                <a:schemeClr val="accent3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uk-UA" sz="3200" b="1" dirty="0" err="1" smtClean="0">
                <a:ln/>
                <a:solidFill>
                  <a:schemeClr val="accent3"/>
                </a:solidFill>
              </a:rPr>
              <a:t>Рекламный</a:t>
            </a:r>
            <a:r>
              <a:rPr lang="uk-UA" sz="3200" b="1" dirty="0" smtClean="0">
                <a:ln/>
                <a:solidFill>
                  <a:schemeClr val="accent3"/>
                </a:solidFill>
              </a:rPr>
              <a:t> плакат</a:t>
            </a:r>
          </a:p>
          <a:p>
            <a:pPr marL="342900" indent="-342900">
              <a:buFontTx/>
              <a:buAutoNum type="arabicParenR"/>
            </a:pPr>
            <a:r>
              <a:rPr lang="uk-UA" sz="3200" b="1" dirty="0" err="1" smtClean="0">
                <a:ln/>
                <a:solidFill>
                  <a:schemeClr val="accent3"/>
                </a:solidFill>
              </a:rPr>
              <a:t>Рекламный</a:t>
            </a:r>
            <a:r>
              <a:rPr lang="uk-UA" sz="3200" b="1" dirty="0" smtClean="0">
                <a:ln/>
                <a:solidFill>
                  <a:schemeClr val="accent3"/>
                </a:solidFill>
              </a:rPr>
              <a:t> буклет</a:t>
            </a:r>
          </a:p>
          <a:p>
            <a:pPr marL="342900" indent="-342900">
              <a:buAutoNum type="arabicParenR"/>
            </a:pPr>
            <a:r>
              <a:rPr lang="uk-UA" sz="3200" b="1" dirty="0" err="1" smtClean="0">
                <a:ln/>
                <a:solidFill>
                  <a:schemeClr val="accent3"/>
                </a:solidFill>
              </a:rPr>
              <a:t>Рекламный</a:t>
            </a:r>
            <a:r>
              <a:rPr lang="uk-UA" sz="3200" b="1" dirty="0" smtClean="0">
                <a:ln/>
                <a:solidFill>
                  <a:schemeClr val="accent3"/>
                </a:solidFill>
              </a:rPr>
              <a:t> каталог</a:t>
            </a:r>
            <a:endParaRPr lang="uk-UA" sz="3200" b="1" dirty="0" smtClean="0">
              <a:ln/>
              <a:solidFill>
                <a:schemeClr val="accent3"/>
              </a:solidFill>
            </a:endParaRPr>
          </a:p>
          <a:p>
            <a:pPr marL="342900" indent="-342900">
              <a:buAutoNum type="arabicParenR"/>
            </a:pPr>
            <a:endParaRPr lang="uk-UA" sz="32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6148" name="Picture 4" descr="C:\Users\Андрей\Desktop\Новая папка\images (1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149080"/>
            <a:ext cx="1847850" cy="2466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C:\Users\Андрей\Desktop\Новая папка\images (1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914900"/>
            <a:ext cx="2343150" cy="194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C:\Users\Андрей\Desktop\Новая папка\images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4293096"/>
            <a:ext cx="2571750" cy="177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Стрелка вправо 13">
            <a:hlinkClick r:id="rId7" action="ppaction://hlinksldjump"/>
          </p:cNvPr>
          <p:cNvSpPr/>
          <p:nvPr/>
        </p:nvSpPr>
        <p:spPr>
          <a:xfrm>
            <a:off x="8316416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право 14">
            <a:hlinkClick r:id="rId8" action="ppaction://hlinksldjump"/>
          </p:cNvPr>
          <p:cNvSpPr/>
          <p:nvPr/>
        </p:nvSpPr>
        <p:spPr>
          <a:xfrm rot="10800000">
            <a:off x="251520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Андрей\Downloads\1380704520_ker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4944"/>
            <a:ext cx="8748464" cy="39330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0"/>
            <a:ext cx="8496944" cy="34778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chemeClr val="accent3"/>
                </a:solidFill>
              </a:rPr>
              <a:t>Особенности создания печатной рекламы</a:t>
            </a:r>
            <a:endParaRPr lang="ru-RU" sz="2000" b="1" dirty="0" smtClean="0">
              <a:ln/>
              <a:solidFill>
                <a:schemeClr val="accent3"/>
              </a:solidFill>
            </a:endParaRPr>
          </a:p>
          <a:p>
            <a:endParaRPr lang="ru-RU" sz="2400" b="1" dirty="0" smtClean="0">
              <a:ln/>
              <a:solidFill>
                <a:schemeClr val="accent3"/>
              </a:solidFill>
            </a:endParaRPr>
          </a:p>
          <a:p>
            <a:pPr algn="just"/>
            <a:r>
              <a:rPr lang="ru-RU" sz="2400" b="1" dirty="0" smtClean="0">
                <a:ln/>
                <a:solidFill>
                  <a:schemeClr val="accent3"/>
                </a:solidFill>
              </a:rPr>
              <a:t>Занимаясь подготовкой плаката, буклета или прочий печатной рекламы, очень важно хорошо продумать следующие моменты: правильно составить и положить текст, найти эффектную картинку и остановить свой выбор ту цветовую гамму, аз фоне которой реклама товара будет восприниматься наилучшим образом.</a:t>
            </a:r>
            <a:endParaRPr lang="uk-UA" sz="2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5122" name="Picture 2" descr="C:\Users\Андрей\Desktop\Новая папка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437112"/>
            <a:ext cx="1584176" cy="2075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Андрей\Downloads\91db0748ed30c19fb71b52388c8c8bc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3212976"/>
            <a:ext cx="1800200" cy="2025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трелка вправо 7">
            <a:hlinkClick r:id="rId5" action="ppaction://hlinksldjump"/>
          </p:cNvPr>
          <p:cNvSpPr/>
          <p:nvPr/>
        </p:nvSpPr>
        <p:spPr>
          <a:xfrm>
            <a:off x="8316416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 rot="10800000">
            <a:off x="251520" y="6021288"/>
            <a:ext cx="576064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230</TotalTime>
  <Words>201</Words>
  <Application>Microsoft Office PowerPoint</Application>
  <PresentationFormat>Экран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25</cp:revision>
  <dcterms:created xsi:type="dcterms:W3CDTF">2013-11-24T08:58:24Z</dcterms:created>
  <dcterms:modified xsi:type="dcterms:W3CDTF">2013-11-24T12:48:49Z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621314</vt:lpwstr>
  </property>
  <property fmtid="{D5CDD505-2E9C-101B-9397-08002B2CF9AE}" name="NXPowerLiteVersion" pid="3">
    <vt:lpwstr>D4.1.4</vt:lpwstr>
  </property>
</Properties>
</file>