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  <p:sldMasterId id="2147484241" r:id="rId2"/>
    <p:sldMasterId id="2147484936" r:id="rId3"/>
  </p:sldMasterIdLst>
  <p:notesMasterIdLst>
    <p:notesMasterId r:id="rId107"/>
  </p:notesMasterIdLst>
  <p:sldIdLst>
    <p:sldId id="540" r:id="rId4"/>
    <p:sldId id="257" r:id="rId5"/>
    <p:sldId id="258" r:id="rId6"/>
    <p:sldId id="259" r:id="rId7"/>
    <p:sldId id="260" r:id="rId8"/>
    <p:sldId id="261" r:id="rId9"/>
    <p:sldId id="262" r:id="rId10"/>
    <p:sldId id="269" r:id="rId11"/>
    <p:sldId id="270" r:id="rId12"/>
    <p:sldId id="271" r:id="rId13"/>
    <p:sldId id="272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73" r:id="rId22"/>
    <p:sldId id="294" r:id="rId23"/>
    <p:sldId id="305" r:id="rId24"/>
    <p:sldId id="304" r:id="rId25"/>
    <p:sldId id="307" r:id="rId26"/>
    <p:sldId id="306" r:id="rId27"/>
    <p:sldId id="297" r:id="rId28"/>
    <p:sldId id="310" r:id="rId29"/>
    <p:sldId id="321" r:id="rId30"/>
    <p:sldId id="309" r:id="rId31"/>
    <p:sldId id="311" r:id="rId32"/>
    <p:sldId id="318" r:id="rId33"/>
    <p:sldId id="324" r:id="rId34"/>
    <p:sldId id="323" r:id="rId35"/>
    <p:sldId id="326" r:id="rId36"/>
    <p:sldId id="328" r:id="rId37"/>
    <p:sldId id="319" r:id="rId38"/>
    <p:sldId id="322" r:id="rId39"/>
    <p:sldId id="325" r:id="rId40"/>
    <p:sldId id="327" r:id="rId41"/>
    <p:sldId id="320" r:id="rId42"/>
    <p:sldId id="330" r:id="rId43"/>
    <p:sldId id="329" r:id="rId44"/>
    <p:sldId id="404" r:id="rId45"/>
    <p:sldId id="402" r:id="rId46"/>
    <p:sldId id="403" r:id="rId47"/>
    <p:sldId id="405" r:id="rId48"/>
    <p:sldId id="410" r:id="rId49"/>
    <p:sldId id="406" r:id="rId50"/>
    <p:sldId id="407" r:id="rId51"/>
    <p:sldId id="408" r:id="rId52"/>
    <p:sldId id="409" r:id="rId53"/>
    <p:sldId id="411" r:id="rId54"/>
    <p:sldId id="413" r:id="rId55"/>
    <p:sldId id="414" r:id="rId56"/>
    <p:sldId id="415" r:id="rId57"/>
    <p:sldId id="416" r:id="rId58"/>
    <p:sldId id="412" r:id="rId59"/>
    <p:sldId id="417" r:id="rId60"/>
    <p:sldId id="418" r:id="rId61"/>
    <p:sldId id="419" r:id="rId62"/>
    <p:sldId id="420" r:id="rId63"/>
    <p:sldId id="421" r:id="rId64"/>
    <p:sldId id="422" r:id="rId65"/>
    <p:sldId id="423" r:id="rId66"/>
    <p:sldId id="424" r:id="rId67"/>
    <p:sldId id="425" r:id="rId68"/>
    <p:sldId id="426" r:id="rId69"/>
    <p:sldId id="427" r:id="rId70"/>
    <p:sldId id="429" r:id="rId71"/>
    <p:sldId id="430" r:id="rId72"/>
    <p:sldId id="428" r:id="rId73"/>
    <p:sldId id="431" r:id="rId74"/>
    <p:sldId id="432" r:id="rId75"/>
    <p:sldId id="443" r:id="rId76"/>
    <p:sldId id="433" r:id="rId77"/>
    <p:sldId id="434" r:id="rId78"/>
    <p:sldId id="445" r:id="rId79"/>
    <p:sldId id="435" r:id="rId80"/>
    <p:sldId id="436" r:id="rId81"/>
    <p:sldId id="438" r:id="rId82"/>
    <p:sldId id="439" r:id="rId83"/>
    <p:sldId id="440" r:id="rId84"/>
    <p:sldId id="441" r:id="rId85"/>
    <p:sldId id="442" r:id="rId86"/>
    <p:sldId id="437" r:id="rId87"/>
    <p:sldId id="545" r:id="rId88"/>
    <p:sldId id="446" r:id="rId89"/>
    <p:sldId id="361" r:id="rId90"/>
    <p:sldId id="538" r:id="rId91"/>
    <p:sldId id="448" r:id="rId92"/>
    <p:sldId id="449" r:id="rId93"/>
    <p:sldId id="450" r:id="rId94"/>
    <p:sldId id="451" r:id="rId95"/>
    <p:sldId id="539" r:id="rId96"/>
    <p:sldId id="453" r:id="rId97"/>
    <p:sldId id="454" r:id="rId98"/>
    <p:sldId id="455" r:id="rId99"/>
    <p:sldId id="456" r:id="rId100"/>
    <p:sldId id="457" r:id="rId101"/>
    <p:sldId id="458" r:id="rId102"/>
    <p:sldId id="459" r:id="rId103"/>
    <p:sldId id="460" r:id="rId104"/>
    <p:sldId id="527" r:id="rId105"/>
    <p:sldId id="490" r:id="rId10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99"/>
    <a:srgbClr val="6666FF"/>
    <a:srgbClr val="5A2781"/>
    <a:srgbClr val="006600"/>
    <a:srgbClr val="004070"/>
    <a:srgbClr val="82343A"/>
    <a:srgbClr val="CC3399"/>
    <a:srgbClr val="B40000"/>
    <a:srgbClr val="FF99FF"/>
    <a:srgbClr val="29E7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84" autoAdjust="0"/>
    <p:restoredTop sz="94673" autoAdjust="0"/>
  </p:normalViewPr>
  <p:slideViewPr>
    <p:cSldViewPr>
      <p:cViewPr varScale="1">
        <p:scale>
          <a:sx n="99" d="100"/>
          <a:sy n="99" d="100"/>
        </p:scale>
        <p:origin x="21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-5964"/>
    </p:cViewPr>
  </p:sorterViewPr>
  <p:notesViewPr>
    <p:cSldViewPr>
      <p:cViewPr varScale="1">
        <p:scale>
          <a:sx n="83" d="100"/>
          <a:sy n="83" d="100"/>
        </p:scale>
        <p:origin x="-1992" y="-84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07" Type="http://schemas.openxmlformats.org/officeDocument/2006/relationships/notesMaster" Target="notesMasters/notesMaster1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102" Type="http://schemas.openxmlformats.org/officeDocument/2006/relationships/slide" Target="slides/slide99.xml"/><Relationship Id="rId110" Type="http://schemas.openxmlformats.org/officeDocument/2006/relationships/theme" Target="theme/theme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viewProps" Target="viewProps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6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76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0ADB1807-F64A-4B73-ABDB-1D78F6AF32A4}" type="datetimeFigureOut">
              <a:rPr lang="ru-RU"/>
              <a:pPr>
                <a:defRPr/>
              </a:pPr>
              <a:t>21.05.2014</a:t>
            </a:fld>
            <a:endParaRPr lang="ru-RU"/>
          </a:p>
        </p:txBody>
      </p:sp>
      <p:sp>
        <p:nvSpPr>
          <p:cNvPr id="81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76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676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676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DAC44533-E853-482F-A3CE-099CE710C5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8985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3428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0925BC50-8F05-4744-A450-126D02288A07}" type="slidenum">
              <a:rPr 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88</a:t>
            </a:fld>
            <a:endParaRPr lang="ru-RU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89882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08949D-0044-496A-989B-0D49215C5F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21275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4C2FFB-65AE-4ADD-BD8A-0E93221DFF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3658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AA6783-9D00-4A21-B5C5-202314730C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25390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98855B-0ED2-4CBC-992C-C14372E166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59552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C99A72-10CA-44D0-B6FF-AE57192878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07758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62FE4-1BFE-4640-9339-77B2697EE0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803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DAC07-D0BF-4B52-A3FC-392A31439F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7327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3201E2-CE0C-40A8-8C90-896127CFBD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361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67EB0-6C1A-49EB-9F01-83E5014960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62365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05644E-F1A0-498B-A026-AAD1C1B647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062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5FB0C-B62E-4AD7-A0A0-CEED8B40A76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43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53563C-FACB-4CE1-B68E-7078A4736D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39910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F6BB2D-FD42-4035-A37F-D4899C5AA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566539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A8C37-B587-47BD-B476-A074B0BEBD0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8316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E4C07A-EC20-4809-9AD1-1D598117C5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399437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06E344-9EED-4832-8302-2A90A3E42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48724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9314" y="596019"/>
            <a:ext cx="7510506" cy="3213982"/>
          </a:xfrm>
        </p:spPr>
        <p:txBody>
          <a:bodyPr anchor="b"/>
          <a:lstStyle>
            <a:lvl1pPr algn="ctr">
              <a:defRPr sz="4000">
                <a:effectLst>
                  <a:glow rad="38100">
                    <a:schemeClr val="bg1">
                      <a:lumMod val="65000"/>
                      <a:lumOff val="35000"/>
                      <a:alpha val="50000"/>
                    </a:schemeClr>
                  </a:glow>
                  <a:outerShdw blurRad="28575" dist="31750" dir="132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9314" y="3886200"/>
            <a:ext cx="7510506" cy="2219108"/>
          </a:xfrm>
        </p:spPr>
        <p:txBody>
          <a:bodyPr anchor="t"/>
          <a:lstStyle>
            <a:lvl1pPr marL="0" indent="0" algn="ctr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0" scaled="1"/>
                  <a:tileRect/>
                </a:gra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9B187F-5768-4EEA-83C7-30AEEC91C6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329386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B9420-4FBF-441E-8CC4-2CA57F7F81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816601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314" y="3270698"/>
            <a:ext cx="7510506" cy="1823305"/>
          </a:xfrm>
        </p:spPr>
        <p:txBody>
          <a:bodyPr anchor="b"/>
          <a:lstStyle>
            <a:lvl1pPr algn="r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9314" y="5103810"/>
            <a:ext cx="7510506" cy="998250"/>
          </a:xfrm>
        </p:spPr>
        <p:txBody>
          <a:bodyPr anchor="t"/>
          <a:lstStyle>
            <a:lvl1pPr marL="0" indent="0" algn="r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7AB7A1-003D-404E-983B-D8268978FF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741692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347" y="2060898"/>
            <a:ext cx="3685073" cy="4031331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0580" y="2060898"/>
            <a:ext cx="3689239" cy="4031330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86E55-1D0E-42E3-82F8-6116BDF984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34314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6306" y="2060898"/>
            <a:ext cx="3397113" cy="733596"/>
          </a:xfrm>
        </p:spPr>
        <p:txBody>
          <a:bodyPr anchor="b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8347" y="2786027"/>
            <a:ext cx="3685073" cy="3316033"/>
          </a:xfrm>
        </p:spPr>
        <p:txBody>
          <a:bodyPr anchor="t"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150" y="2060898"/>
            <a:ext cx="3419670" cy="725129"/>
          </a:xfrm>
        </p:spPr>
        <p:txBody>
          <a:bodyPr anchor="b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65" y="2786027"/>
            <a:ext cx="3701520" cy="3316033"/>
          </a:xfrm>
        </p:spPr>
        <p:txBody>
          <a:bodyPr anchor="t"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1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5B523-75A9-41E6-AF81-DBA93A29CE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05704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6B1AC-75B7-4ED2-91DC-A7C11E09CD1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6232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3F34F2-3D2C-4943-88B0-9176048CC1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8650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A502C-1320-4020-9BE7-7AFB9C6F58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68019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1754928"/>
            <a:ext cx="2729523" cy="1371600"/>
          </a:xfrm>
        </p:spPr>
        <p:txBody>
          <a:bodyPr anchor="b"/>
          <a:lstStyle>
            <a:lvl1pPr algn="l">
              <a:defRPr sz="22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28856" y="596018"/>
            <a:ext cx="4500964" cy="5506041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100"/>
            </a:lvl5pPr>
            <a:lvl6pPr>
              <a:defRPr sz="1100"/>
            </a:lvl6pPr>
            <a:lvl7pPr>
              <a:defRPr sz="1100"/>
            </a:lvl7pPr>
            <a:lvl8pPr>
              <a:defRPr sz="1100"/>
            </a:lvl8pPr>
            <a:lvl9pPr>
              <a:defRPr sz="1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8347" y="3126528"/>
            <a:ext cx="2729523" cy="18288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BD55D-E5CF-4196-8424-D6BED06DC1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4608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1898269"/>
            <a:ext cx="4423803" cy="13716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15442" y="-18288"/>
            <a:ext cx="2500062" cy="6903720"/>
          </a:xfr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0800000">
              <a:srgbClr val="000000">
                <a:alpha val="70000"/>
              </a:srgbClr>
            </a:innerShdw>
          </a:effectLst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7318" y="3269869"/>
            <a:ext cx="4423803" cy="18288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24375" y="6181725"/>
            <a:ext cx="7175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17563" y="6181725"/>
            <a:ext cx="3706812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24813" y="6181725"/>
            <a:ext cx="304800" cy="328613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EDE0CD-263E-438F-9404-87C3BEE868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80363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677" y="4377485"/>
            <a:ext cx="7413007" cy="907505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17678" y="996188"/>
            <a:ext cx="7301427" cy="298112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7677" y="5284990"/>
            <a:ext cx="7413007" cy="81707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7575" y="6181725"/>
            <a:ext cx="5337175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4F30FF-F6C5-4A76-98E8-57CFE042A5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94366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4" cy="3137782"/>
          </a:xfrm>
        </p:spPr>
        <p:txBody>
          <a:bodyPr/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7" y="4343400"/>
            <a:ext cx="7511474" cy="1758660"/>
          </a:xfrm>
        </p:spPr>
        <p:txBody>
          <a:bodyPr/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97081-F16E-44DC-886C-7A98379AE94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48974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4200" y="860425"/>
            <a:ext cx="4572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88288" y="2986088"/>
            <a:ext cx="4572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942" y="596018"/>
            <a:ext cx="6974115" cy="3044079"/>
          </a:xfrm>
        </p:spPr>
        <p:txBody>
          <a:bodyPr/>
          <a:lstStyle>
            <a:lvl1pPr algn="l">
              <a:defRPr sz="28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56436" y="3650606"/>
            <a:ext cx="6631128" cy="381000"/>
          </a:xfrm>
        </p:spPr>
        <p:txBody>
          <a:bodyPr/>
          <a:lstStyle>
            <a:lvl1pPr marL="0" indent="0">
              <a:buFontTx/>
              <a:buNone/>
              <a:defRPr sz="14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7" y="4641206"/>
            <a:ext cx="7511473" cy="1447800"/>
          </a:xfrm>
        </p:spPr>
        <p:txBody>
          <a:bodyPr/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0" scaled="1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2AEF5-E2E8-4DC8-8A68-1AE284A1A4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75806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7" y="3603566"/>
            <a:ext cx="7512338" cy="1468800"/>
          </a:xfrm>
        </p:spPr>
        <p:txBody>
          <a:bodyPr anchor="b"/>
          <a:lstStyle>
            <a:lvl1pPr algn="l">
              <a:defRPr sz="2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1015" y="5072366"/>
            <a:ext cx="7512339" cy="1029694"/>
          </a:xfrm>
        </p:spPr>
        <p:txBody>
          <a:bodyPr anchor="t"/>
          <a:lstStyle>
            <a:lvl1pPr marL="0" indent="0" algn="l">
              <a:buNone/>
              <a:defRPr sz="18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9E310-8C8B-409D-AD18-CF5860286D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123871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84200" y="754063"/>
            <a:ext cx="4572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>
              <a:defRPr/>
            </a:pPr>
            <a:r>
              <a:rPr lang="en-US" sz="8000" dirty="0">
                <a:solidFill>
                  <a:schemeClr val="accent1"/>
                </a:solidFill>
              </a:rPr>
              <a:t>“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888288" y="2879725"/>
            <a:ext cx="457200" cy="584200"/>
          </a:xfrm>
          <a:prstGeom prst="rect">
            <a:avLst/>
          </a:prstGeom>
        </p:spPr>
        <p:txBody>
          <a:bodyPr anchor="ctr"/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algn="r">
              <a:defRPr/>
            </a:pPr>
            <a:r>
              <a:rPr lang="en-US" sz="8000" dirty="0">
                <a:solidFill>
                  <a:schemeClr val="accent1"/>
                </a:solidFill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942" y="596018"/>
            <a:ext cx="6974115" cy="2844369"/>
          </a:xfrm>
        </p:spPr>
        <p:txBody>
          <a:bodyPr/>
          <a:lstStyle>
            <a:lvl1pPr algn="l">
              <a:defRPr sz="2800" b="0" cap="all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8347" y="3886200"/>
            <a:ext cx="7512338" cy="1053662"/>
          </a:xfrm>
        </p:spPr>
        <p:txBody>
          <a:bodyPr anchor="b"/>
          <a:lstStyle>
            <a:lvl1pPr>
              <a:buNone/>
              <a:defRPr lang="en-US" sz="20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0" scaled="1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7" y="4939862"/>
            <a:ext cx="7512338" cy="1162198"/>
          </a:xfrm>
        </p:spPr>
        <p:txBody>
          <a:bodyPr anchor="t"/>
          <a:lstStyle>
            <a:lvl1pPr marL="0" indent="0" algn="l">
              <a:buNone/>
              <a:defRPr sz="16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0A353F-3566-4DC6-A0AF-7CB71361A86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769161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8346" y="596018"/>
            <a:ext cx="7511473" cy="2756783"/>
          </a:xfrm>
        </p:spPr>
        <p:txBody>
          <a:bodyPr/>
          <a:lstStyle>
            <a:lvl1pPr>
              <a:defRPr lang="en-US" sz="2800" b="0" dirty="0"/>
            </a:lvl1pPr>
          </a:lstStyle>
          <a:p>
            <a:pPr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818346" y="3682941"/>
            <a:ext cx="7511473" cy="1049283"/>
          </a:xfrm>
        </p:spPr>
        <p:txBody>
          <a:bodyPr anchor="b"/>
          <a:lstStyle>
            <a:lvl1pPr>
              <a:buNone/>
              <a:defRPr lang="en-US" sz="2400" b="0" cap="all" dirty="0">
                <a:ln w="3175" cmpd="sng">
                  <a:noFill/>
                </a:ln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8347" y="4732224"/>
            <a:ext cx="7511472" cy="1369836"/>
          </a:xfrm>
        </p:spPr>
        <p:txBody>
          <a:bodyPr anchor="t"/>
          <a:lstStyle>
            <a:lvl1pPr marL="0" indent="0" algn="l">
              <a:buNone/>
              <a:defRPr sz="1600">
                <a:gradFill flip="none" rotWithShape="1">
                  <a:gsLst>
                    <a:gs pos="0">
                      <a:schemeClr val="tx1"/>
                    </a:gs>
                    <a:gs pos="100000">
                      <a:schemeClr val="tx1">
                        <a:lumMod val="75000"/>
                      </a:schemeClr>
                    </a:gs>
                  </a:gsLst>
                  <a:lin ang="5400000" scaled="0"/>
                  <a:tileRect/>
                </a:gra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79D12B-D9F3-41B3-8E94-B0E7A0F4BD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167121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818347" y="596018"/>
            <a:ext cx="7511473" cy="131248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3B63D4-F760-43BF-B778-B5A1C29977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3173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8DC378-4782-4CE9-B801-C035ED1AB27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6609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1708" y="596018"/>
            <a:ext cx="1778112" cy="550604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8347" y="596018"/>
            <a:ext cx="5624137" cy="5506042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48F4D4-DC93-4CC7-B93F-CE75BB124AA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63317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9083A9-6934-4886-BF5C-0D18834FBF1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536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CC0C57-B3F5-4EFC-8C9D-73D44D0BED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6513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C436F4-E56E-4AF5-A154-A787000C15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6744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E2CD2-0062-48EF-93B4-8589FDBB31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0916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FFB63A-5EEC-43C5-A77B-162F63FC5E7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8372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2800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800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800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C29DF8CB-22EF-4035-A010-F66F42B31A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46" r:id="rId1"/>
    <p:sldLayoutId id="2147485047" r:id="rId2"/>
    <p:sldLayoutId id="2147485048" r:id="rId3"/>
    <p:sldLayoutId id="2147485049" r:id="rId4"/>
    <p:sldLayoutId id="2147485050" r:id="rId5"/>
    <p:sldLayoutId id="2147485051" r:id="rId6"/>
    <p:sldLayoutId id="2147485052" r:id="rId7"/>
    <p:sldLayoutId id="2147485053" r:id="rId8"/>
    <p:sldLayoutId id="2147485054" r:id="rId9"/>
    <p:sldLayoutId id="2147485055" r:id="rId10"/>
    <p:sldLayoutId id="2147485056" r:id="rId11"/>
    <p:sldLayoutId id="214748505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5152A17-184E-42B3-9E1E-FE07A0EEA8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58" r:id="rId1"/>
    <p:sldLayoutId id="2147485059" r:id="rId2"/>
    <p:sldLayoutId id="2147485060" r:id="rId3"/>
    <p:sldLayoutId id="2147485061" r:id="rId4"/>
    <p:sldLayoutId id="2147485062" r:id="rId5"/>
    <p:sldLayoutId id="2147485063" r:id="rId6"/>
    <p:sldLayoutId id="2147485064" r:id="rId7"/>
    <p:sldLayoutId id="2147485065" r:id="rId8"/>
    <p:sldLayoutId id="2147485066" r:id="rId9"/>
    <p:sldLayoutId id="2147485067" r:id="rId10"/>
    <p:sldLayoutId id="2147485068" r:id="rId11"/>
  </p:sldLayoutIdLst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7563" y="595313"/>
            <a:ext cx="7512050" cy="13128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7563" y="2060575"/>
            <a:ext cx="7512050" cy="4041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1613" y="6178550"/>
            <a:ext cx="1287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17563" y="6178550"/>
            <a:ext cx="56245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16863" y="6178550"/>
            <a:ext cx="4143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 i="0">
                <a:solidFill>
                  <a:schemeClr val="tx1">
                    <a:lumMod val="75000"/>
                  </a:schemeClr>
                </a:solidFill>
                <a:effectLst>
                  <a:outerShdw blurRad="50800" dist="38100" dir="2700000" algn="tl" rotWithShape="0">
                    <a:srgbClr val="000000">
                      <a:alpha val="43000"/>
                    </a:srgbClr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6EFBA5E6-3C8B-4F89-A0FF-9FE97680EB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5069" r:id="rId1"/>
    <p:sldLayoutId id="2147485070" r:id="rId2"/>
    <p:sldLayoutId id="2147485071" r:id="rId3"/>
    <p:sldLayoutId id="2147485072" r:id="rId4"/>
    <p:sldLayoutId id="2147485073" r:id="rId5"/>
    <p:sldLayoutId id="2147485074" r:id="rId6"/>
    <p:sldLayoutId id="2147485075" r:id="rId7"/>
    <p:sldLayoutId id="2147485076" r:id="rId8"/>
    <p:sldLayoutId id="2147485082" r:id="rId9"/>
    <p:sldLayoutId id="2147485083" r:id="rId10"/>
    <p:sldLayoutId id="2147485077" r:id="rId11"/>
    <p:sldLayoutId id="2147485084" r:id="rId12"/>
    <p:sldLayoutId id="2147485078" r:id="rId13"/>
    <p:sldLayoutId id="2147485085" r:id="rId14"/>
    <p:sldLayoutId id="2147485079" r:id="rId15"/>
    <p:sldLayoutId id="2147485080" r:id="rId16"/>
    <p:sldLayoutId id="2147485081" r:id="rId17"/>
  </p:sldLayoutIdLst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800" kern="1200" cap="all">
          <a:ln w="3175" cmpd="sng">
            <a:noFill/>
          </a:ln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65000"/>
                <a:lumOff val="35000"/>
                <a:alpha val="40000"/>
              </a:schemeClr>
            </a:glow>
            <a:outerShdw blurRad="28575" dist="38100" dir="1404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entury Gothic" panose="020B0502020202020204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entury Gothic" panose="020B0502020202020204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entury Gothic" panose="020B0502020202020204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Century Gothic" panose="020B0502020202020204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 panose="020B0604020202020204" pitchFamily="34" charset="0"/>
        <a:buChar char="•"/>
        <a:defRPr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 panose="020B0604020202020204" pitchFamily="34" charset="0"/>
        <a:buChar char="•"/>
        <a:defRPr sz="16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2pPr>
      <a:lvl3pPr marL="1200150" indent="-2857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 panose="020B0604020202020204" pitchFamily="34" charset="0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3pPr>
      <a:lvl4pPr marL="15430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 panose="020B0604020202020204" pitchFamily="34" charset="0"/>
        <a:buChar char="•"/>
        <a:defRPr sz="14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4pPr>
      <a:lvl5pPr marL="2000250" indent="-171450" algn="l" defTabSz="457200" rtl="0" eaLnBrk="0" fontAlgn="base" hangingPunct="0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 panose="020B0604020202020204" pitchFamily="34" charset="0"/>
        <a:buChar char="•"/>
        <a:defRPr sz="12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1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1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30000"/>
        <a:buFont typeface="Arial"/>
        <a:buChar char="•"/>
        <a:defRPr sz="11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100000"/>
        <a:buFont typeface="Arial"/>
        <a:buChar char="•"/>
        <a:defRPr sz="1100" kern="1200" cap="small">
          <a:gradFill flip="none" rotWithShape="1">
            <a:gsLst>
              <a:gs pos="0">
                <a:schemeClr val="tx1"/>
              </a:gs>
              <a:gs pos="100000">
                <a:schemeClr val="tx1">
                  <a:lumMod val="75000"/>
                </a:schemeClr>
              </a:gs>
            </a:gsLst>
            <a:lin ang="5400000" scaled="0"/>
            <a:tileRect/>
          </a:gradFill>
          <a:effectLst>
            <a:glow rad="38100">
              <a:schemeClr val="bg1">
                <a:lumMod val="50000"/>
                <a:lumOff val="50000"/>
                <a:alpha val="20000"/>
              </a:schemeClr>
            </a:glow>
            <a:outerShdw blurRad="44450" dist="12700" dir="13860000" algn="tl" rotWithShape="0">
              <a:srgbClr val="000000">
                <a:alpha val="20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2.vml"/><Relationship Id="rId5" Type="http://schemas.openxmlformats.org/officeDocument/2006/relationships/slide" Target="slide26.xml"/><Relationship Id="rId4" Type="http://schemas.openxmlformats.org/officeDocument/2006/relationships/image" Target="../media/image15.wmf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.png"/><Relationship Id="rId4" Type="http://schemas.openxmlformats.org/officeDocument/2006/relationships/image" Target="../media/image16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D:\&#1042;&#1089;&#1077;%20&#1084;&#1086;&#1080;%20&#1076;&#1086;&#1082;&#1091;&#1084;&#1077;&#1085;&#1090;&#1099;\&#1056;&#1072;&#1073;&#1086;&#1090;&#1072;\&#1057;&#1072;&#1084;&#1099;&#1081;%20&#1091;&#1084;&#1085;&#1099;&#1081;\&#1057;&#1072;&#1084;&#1099;&#1081;%20&#1091;&#1084;&#1085;&#1099;&#1081;%20-%20&#1044;&#1077;&#1096;&#1080;&#1092;&#1088;&#1086;&#1074;&#1097;&#1080;&#1082;.mp3" TargetMode="External"/><Relationship Id="rId1" Type="http://schemas.microsoft.com/office/2007/relationships/media" Target="file:///D:\&#1042;&#1089;&#1077;%20&#1084;&#1086;&#1080;%20&#1076;&#1086;&#1082;&#1091;&#1084;&#1077;&#1085;&#1090;&#1099;\&#1056;&#1072;&#1073;&#1086;&#1090;&#1072;\&#1057;&#1072;&#1084;&#1099;&#1081;%20&#1091;&#1084;&#1085;&#1099;&#1081;\&#1057;&#1072;&#1084;&#1099;&#1081;%20&#1091;&#1084;&#1085;&#1099;&#1081;%20-%20&#1044;&#1077;&#1096;&#1080;&#1092;&#1088;&#1086;&#1074;&#1097;&#1080;&#1082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.png"/><Relationship Id="rId4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102.xml"/><Relationship Id="rId3" Type="http://schemas.openxmlformats.org/officeDocument/2006/relationships/slide" Target="slide72.xml"/><Relationship Id="rId7" Type="http://schemas.openxmlformats.org/officeDocument/2006/relationships/slide" Target="slide87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Relationship Id="rId6" Type="http://schemas.openxmlformats.org/officeDocument/2006/relationships/slide" Target="slide57.xml"/><Relationship Id="rId5" Type="http://schemas.openxmlformats.org/officeDocument/2006/relationships/slide" Target="slide42.xml"/><Relationship Id="rId4" Type="http://schemas.openxmlformats.org/officeDocument/2006/relationships/slide" Target="slide2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42.xml.rels><?xml version="1.0" encoding="UTF-8" standalone="yes" ?><Relationships xmlns="http://schemas.openxmlformats.org/package/2006/relationships"><Relationship Id="rId3" Target="slide26.xml" Type="http://schemas.openxmlformats.org/officeDocument/2006/relationships/slide"/><Relationship Id="rId2" Target="../media/image8.jpeg" Type="http://schemas.openxmlformats.org/officeDocument/2006/relationships/image"/><Relationship Id="rId1" Target="../slideLayouts/slideLayout14.xml" Type="http://schemas.openxmlformats.org/officeDocument/2006/relationships/slideLayout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46.xml.rels><?xml version="1.0" encoding="UTF-8" standalone="yes" ?><Relationships xmlns="http://schemas.openxmlformats.org/package/2006/relationships"><Relationship Id="rId3" Target="slide26.xml" Type="http://schemas.openxmlformats.org/officeDocument/2006/relationships/slide"/><Relationship Id="rId2" Target="../media/image9.jpeg" Type="http://schemas.openxmlformats.org/officeDocument/2006/relationships/image"/><Relationship Id="rId1" Target="../slideLayouts/slideLayout14.xml" Type="http://schemas.openxmlformats.org/officeDocument/2006/relationships/slideLayout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49.xml.rels><?xml version="1.0" encoding="UTF-8" standalone="yes" ?><Relationships xmlns="http://schemas.openxmlformats.org/package/2006/relationships"><Relationship Id="rId3" Target="slide26.xml" Type="http://schemas.openxmlformats.org/officeDocument/2006/relationships/slide"/><Relationship Id="rId2" Target="../media/image10.jpeg" Type="http://schemas.openxmlformats.org/officeDocument/2006/relationships/image"/><Relationship Id="rId1" Target="../slideLayouts/slideLayout14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52.xml.rels><?xml version="1.0" encoding="UTF-8" standalone="yes" ?><Relationships xmlns="http://schemas.openxmlformats.org/package/2006/relationships"><Relationship Id="rId3" Target="slide26.xml" Type="http://schemas.openxmlformats.org/officeDocument/2006/relationships/slide"/><Relationship Id="rId2" Target="../media/image11.jpeg" Type="http://schemas.openxmlformats.org/officeDocument/2006/relationships/image"/><Relationship Id="rId1" Target="../slideLayouts/slideLayout14.xml" Type="http://schemas.openxmlformats.org/officeDocument/2006/relationships/slideLayout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54.xml.rels><?xml version="1.0" encoding="UTF-8" standalone="yes" ?><Relationships xmlns="http://schemas.openxmlformats.org/package/2006/relationships"><Relationship Id="rId3" Target="slide26.xml" Type="http://schemas.openxmlformats.org/officeDocument/2006/relationships/slide"/><Relationship Id="rId2" Target="../media/image12.jpeg" Type="http://schemas.openxmlformats.org/officeDocument/2006/relationships/image"/><Relationship Id="rId1" Target="../slideLayouts/slideLayout14.xml" Type="http://schemas.openxmlformats.org/officeDocument/2006/relationships/slideLayout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" Target="slide26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4.wmf"/><Relationship Id="rId4" Type="http://schemas.openxmlformats.org/officeDocument/2006/relationships/oleObject" Target="../embeddings/oleObject1.bin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slide" Target="slide2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3124200" y="4419600"/>
            <a:ext cx="3113088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6000" b="1">
                <a:solidFill>
                  <a:schemeClr val="bg1"/>
                </a:solidFill>
              </a:rPr>
              <a:t>физик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8. Кто является </a:t>
            </a:r>
            <a:br>
              <a:rPr lang="ru-RU" b="1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изобретателем телефона?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818348" y="2060898"/>
            <a:ext cx="7511472" cy="4041162"/>
          </a:xfrm>
        </p:spPr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А. Попов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Б. Белл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В. Ломоносов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Г. Кюри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endParaRPr lang="ru-RU" sz="4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8229600" cy="1139825"/>
          </a:xfrm>
        </p:spPr>
        <p:txBody>
          <a:bodyPr/>
          <a:lstStyle/>
          <a:p>
            <a:pPr algn="ctr" eaLnBrk="1" hangingPunct="1">
              <a:defRPr/>
            </a:pPr>
            <a:r>
              <a:rPr lang="kk-KZ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kk-KZ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kk-KZ" sz="6300" dirty="0" smtClean="0">
                <a:solidFill>
                  <a:schemeClr val="bg1"/>
                </a:solidFill>
              </a:rPr>
              <a:t>Что определяют по </a:t>
            </a:r>
            <a:r>
              <a:rPr lang="ru-RU" sz="6300" dirty="0" smtClean="0">
                <a:solidFill>
                  <a:schemeClr val="bg1"/>
                </a:solidFill>
              </a:rPr>
              <a:t>формул</a:t>
            </a:r>
            <a:r>
              <a:rPr lang="kk-KZ" sz="6300" dirty="0" smtClean="0">
                <a:solidFill>
                  <a:schemeClr val="bg1"/>
                </a:solidFill>
              </a:rPr>
              <a:t>е:</a:t>
            </a:r>
            <a:r>
              <a:rPr lang="kk-KZ" sz="3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38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5715" name="Rectangle 5"/>
          <p:cNvSpPr>
            <a:spLocks noChangeArrowheads="1"/>
          </p:cNvSpPr>
          <p:nvPr/>
        </p:nvSpPr>
        <p:spPr bwMode="auto">
          <a:xfrm>
            <a:off x="762000" y="3154363"/>
            <a:ext cx="7543800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8800">
                <a:solidFill>
                  <a:schemeClr val="bg1"/>
                </a:solidFill>
              </a:rPr>
              <a:t>F</a:t>
            </a:r>
            <a:r>
              <a:rPr lang="en-US" sz="4000">
                <a:solidFill>
                  <a:schemeClr val="bg1"/>
                </a:solidFill>
              </a:rPr>
              <a:t>a</a:t>
            </a:r>
            <a:r>
              <a:rPr lang="ru-RU" sz="8800">
                <a:solidFill>
                  <a:schemeClr val="bg1"/>
                </a:solidFill>
              </a:rPr>
              <a:t> = </a:t>
            </a:r>
            <a:r>
              <a:rPr lang="en-US" sz="8800">
                <a:solidFill>
                  <a:schemeClr val="bg1"/>
                </a:solidFill>
              </a:rPr>
              <a:t>ρ</a:t>
            </a:r>
            <a:r>
              <a:rPr lang="kk-KZ" sz="4000">
                <a:solidFill>
                  <a:schemeClr val="bg1"/>
                </a:solidFill>
              </a:rPr>
              <a:t>ж</a:t>
            </a:r>
            <a:r>
              <a:rPr lang="kk-KZ" sz="8800">
                <a:solidFill>
                  <a:schemeClr val="bg1"/>
                </a:solidFill>
              </a:rPr>
              <a:t> </a:t>
            </a:r>
            <a:r>
              <a:rPr lang="ru-RU" sz="8800">
                <a:solidFill>
                  <a:schemeClr val="bg1"/>
                </a:solidFill>
              </a:rPr>
              <a:t>·g</a:t>
            </a:r>
            <a:r>
              <a:rPr lang="kk-KZ" sz="8800">
                <a:solidFill>
                  <a:schemeClr val="bg1"/>
                </a:solidFill>
              </a:rPr>
              <a:t> </a:t>
            </a:r>
            <a:r>
              <a:rPr lang="ru-RU" sz="8800">
                <a:solidFill>
                  <a:schemeClr val="bg1"/>
                </a:solidFill>
              </a:rPr>
              <a:t>·V</a:t>
            </a:r>
            <a:r>
              <a:rPr lang="kk-KZ" sz="4000">
                <a:solidFill>
                  <a:schemeClr val="bg1"/>
                </a:solidFill>
              </a:rPr>
              <a:t>т</a:t>
            </a:r>
            <a:r>
              <a:rPr lang="kk-KZ" sz="8800"/>
              <a:t> </a:t>
            </a:r>
          </a:p>
        </p:txBody>
      </p:sp>
      <p:sp>
        <p:nvSpPr>
          <p:cNvPr id="115716" name="Oval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0066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0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7813"/>
            <a:ext cx="8229600" cy="11398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57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57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5700" dirty="0" smtClean="0">
                <a:solidFill>
                  <a:schemeClr val="bg1"/>
                </a:solidFill>
              </a:rPr>
              <a:t>Из формулы  выразите </a:t>
            </a:r>
            <a:r>
              <a:rPr lang="en-US" sz="5700" dirty="0" smtClean="0">
                <a:solidFill>
                  <a:schemeClr val="bg1"/>
                </a:solidFill>
              </a:rPr>
              <a:t>G</a:t>
            </a:r>
            <a:r>
              <a:rPr lang="en-US" sz="3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38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6739" name="Rectangle 6"/>
          <p:cNvSpPr>
            <a:spLocks noChangeArrowheads="1"/>
          </p:cNvSpPr>
          <p:nvPr/>
        </p:nvSpPr>
        <p:spPr bwMode="auto">
          <a:xfrm>
            <a:off x="1066800" y="3048000"/>
            <a:ext cx="276066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7200">
                <a:cs typeface="Times New Roman" panose="02020603050405020304" pitchFamily="18" charset="0"/>
              </a:rPr>
              <a:t>F</a:t>
            </a:r>
            <a:r>
              <a:rPr lang="ru-RU" sz="7200">
                <a:cs typeface="Times New Roman" panose="02020603050405020304" pitchFamily="18" charset="0"/>
              </a:rPr>
              <a:t> = </a:t>
            </a:r>
            <a:r>
              <a:rPr lang="en-US" sz="7200">
                <a:cs typeface="Times New Roman" panose="02020603050405020304" pitchFamily="18" charset="0"/>
              </a:rPr>
              <a:t>G </a:t>
            </a:r>
            <a:endParaRPr lang="en-US" sz="7200"/>
          </a:p>
        </p:txBody>
      </p:sp>
      <p:graphicFrame>
        <p:nvGraphicFramePr>
          <p:cNvPr id="116740" name="Object 5"/>
          <p:cNvGraphicFramePr>
            <a:graphicFrameLocks noChangeAspect="1"/>
          </p:cNvGraphicFramePr>
          <p:nvPr/>
        </p:nvGraphicFramePr>
        <p:xfrm>
          <a:off x="3962400" y="2209800"/>
          <a:ext cx="3810000" cy="304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6799" name="Уравнение" r:id="rId3" imgW="469696" imgH="393529" progId="Equation.3">
                  <p:embed/>
                </p:oleObj>
              </mc:Choice>
              <mc:Fallback>
                <p:oleObj name="Уравнение" r:id="rId3" imgW="469696" imgH="393529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62400" y="2209800"/>
                        <a:ext cx="3810000" cy="3048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6741" name="Rectangle 7"/>
          <p:cNvSpPr>
            <a:spLocks noChangeArrowheads="1"/>
          </p:cNvSpPr>
          <p:nvPr/>
        </p:nvSpPr>
        <p:spPr bwMode="auto">
          <a:xfrm>
            <a:off x="4265613" y="3633788"/>
            <a:ext cx="265112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1200">
                <a:cs typeface="Times New Roman" panose="02020603050405020304" pitchFamily="18" charset="0"/>
              </a:rPr>
              <a:t> </a:t>
            </a:r>
            <a:r>
              <a:rPr lang="ru-RU" sz="1100"/>
              <a:t> </a:t>
            </a:r>
            <a:endParaRPr lang="ru-RU" sz="1800"/>
          </a:p>
        </p:txBody>
      </p:sp>
      <p:sp>
        <p:nvSpPr>
          <p:cNvPr id="116742" name="Oval 9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CC33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2590800"/>
            <a:ext cx="7772400" cy="1462088"/>
          </a:xfrm>
        </p:spPr>
        <p:txBody>
          <a:bodyPr/>
          <a:lstStyle/>
          <a:p>
            <a:pPr eaLnBrk="1" hangingPunct="1"/>
            <a:r>
              <a:rPr lang="ru-RU" sz="8800" b="1" dirty="0" smtClean="0"/>
              <a:t>Второй </a:t>
            </a:r>
            <a:br>
              <a:rPr lang="ru-RU" sz="8800" b="1" dirty="0" smtClean="0"/>
            </a:br>
            <a:r>
              <a:rPr lang="ru-RU" sz="8800" b="1" dirty="0"/>
              <a:t>раунд </a:t>
            </a:r>
            <a:r>
              <a:rPr lang="ru-RU" sz="8800" b="1" dirty="0" smtClean="0"/>
              <a:t/>
            </a:r>
            <a:br>
              <a:rPr lang="ru-RU" sz="8800" b="1" dirty="0" smtClean="0"/>
            </a:br>
            <a:r>
              <a:rPr lang="ru-RU" sz="8800" b="1" dirty="0" smtClean="0"/>
              <a:t>окончен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title"/>
          </p:nvPr>
        </p:nvSpPr>
        <p:spPr>
          <a:xfrm>
            <a:off x="1676400" y="4267200"/>
            <a:ext cx="7772400" cy="1462088"/>
          </a:xfrm>
        </p:spPr>
        <p:txBody>
          <a:bodyPr/>
          <a:lstStyle/>
          <a:p>
            <a:pPr eaLnBrk="1" hangingPunct="1"/>
            <a:r>
              <a:rPr lang="ru-RU" sz="8800" dirty="0" smtClean="0"/>
              <a:t>ИГРА ОКОНЧЕНА!</a:t>
            </a:r>
          </a:p>
        </p:txBody>
      </p:sp>
      <p:pic>
        <p:nvPicPr>
          <p:cNvPr id="2" name="Samyj_umnyj-Zastavka_konechnaya_rasshirenay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82000" y="60960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414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9. Какая из единиц массы самая меньшая?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818348" y="2060898"/>
            <a:ext cx="7511472" cy="4041162"/>
          </a:xfrm>
        </p:spPr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А. тонна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Б. килограмм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В. центнер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Г. грамм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endParaRPr lang="ru-RU" sz="44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214313"/>
            <a:ext cx="8305800" cy="16144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10. Какой из материалов имеет наименьшую плотность при нормальных условиях?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>
          <a:xfrm>
            <a:off x="818348" y="2060898"/>
            <a:ext cx="7511472" cy="4041162"/>
          </a:xfrm>
        </p:spPr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А. водяной пар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Б. вода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В. бензин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Г. алюминий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endParaRPr lang="ru-RU" sz="44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11. Назовите наименьшую единицу времени.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idx="1"/>
          </p:nvPr>
        </p:nvSpPr>
        <p:spPr>
          <a:xfrm>
            <a:off x="818348" y="2060898"/>
            <a:ext cx="7511472" cy="4041162"/>
          </a:xfrm>
        </p:spPr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А. век 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Б. минута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В. час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Г. год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endParaRPr lang="ru-RU" sz="44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12. Назовите самую меньшую кратную приставку.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2133600"/>
            <a:ext cx="7772400" cy="4114800"/>
          </a:xfrm>
        </p:spPr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А. Кило -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Б. Мега - 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В. Тера -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Г. Гекто -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endParaRPr lang="ru-RU" sz="44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13. Назовите единицу массы тела.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286000"/>
            <a:ext cx="7772400" cy="4114800"/>
          </a:xfrm>
        </p:spPr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А. Ньютон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Б. Килограмм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В. Тонна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Г. Паскаль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endParaRPr lang="ru-RU" sz="44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14. Какое из приведенных слов не является явлением?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818348" y="2060898"/>
            <a:ext cx="7511472" cy="4041162"/>
          </a:xfrm>
        </p:spPr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А. движение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Б. диффузия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В. снег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Г. снежинка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endParaRPr lang="ru-RU" sz="4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15. Какую часть от МПа составляет один Па?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818348" y="2060898"/>
            <a:ext cx="7511472" cy="4041162"/>
          </a:xfrm>
        </p:spPr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А. миллионную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Б. тысячную 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В. десятую 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Г. сотую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endParaRPr lang="ru-RU" sz="4400" smtClean="0"/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endParaRPr lang="ru-RU" sz="44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818348" y="381000"/>
            <a:ext cx="7512050" cy="13128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16. Если плотность тела меньше плотности жидкости, то тело: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818348" y="2060898"/>
            <a:ext cx="7511472" cy="4041162"/>
          </a:xfrm>
        </p:spPr>
        <p:txBody>
          <a:bodyPr>
            <a:normAutofit lnSpcReduction="10000"/>
          </a:bodyPr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А.  тонет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Б. плавает внутри жидкости 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В. всплывает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Г. будет находиться на поверхности жидкости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endParaRPr lang="ru-RU" sz="4400" dirty="0" smtClean="0"/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endParaRPr lang="ru-RU" sz="4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381000"/>
            <a:ext cx="8001000" cy="12334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17. При резкой остановке автобуса человек, стоящий в нем отклонится: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818348" y="2060898"/>
            <a:ext cx="7511472" cy="4041162"/>
          </a:xfrm>
        </p:spPr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А. влево 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Б. вперед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В. назад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smtClean="0">
                <a:solidFill>
                  <a:schemeClr val="bg1"/>
                </a:solidFill>
              </a:rPr>
              <a:t>Г. вправо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endParaRPr lang="ru-RU" sz="440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2971800" y="1981200"/>
            <a:ext cx="3352800" cy="1325563"/>
          </a:xfrm>
        </p:spPr>
        <p:txBody>
          <a:bodyPr/>
          <a:lstStyle/>
          <a:p>
            <a:pPr algn="ctr" eaLnBrk="1" hangingPunct="1"/>
            <a:r>
              <a:rPr lang="ru-RU" sz="7200" b="1" dirty="0" smtClean="0"/>
              <a:t>Первый            раунд</a:t>
            </a:r>
            <a:endParaRPr lang="ru-RU" sz="7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18. Какую часть от квадратного м составляет квадратный мм? 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А. 0,1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Б. 0,001 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В. 0,0001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Г. 0,000 001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0" y="2667000"/>
            <a:ext cx="7772400" cy="1462088"/>
          </a:xfrm>
        </p:spPr>
        <p:txBody>
          <a:bodyPr/>
          <a:lstStyle/>
          <a:p>
            <a:pPr eaLnBrk="1" hangingPunct="1"/>
            <a:r>
              <a:rPr lang="ru-RU" sz="6600" smtClean="0"/>
              <a:t>Вы </a:t>
            </a:r>
            <a:br>
              <a:rPr lang="ru-RU" sz="6600" smtClean="0"/>
            </a:br>
            <a:r>
              <a:rPr lang="ru-RU" sz="6600" smtClean="0"/>
              <a:t>ответили на</a:t>
            </a:r>
            <a:br>
              <a:rPr lang="ru-RU" sz="6600" smtClean="0"/>
            </a:br>
            <a:r>
              <a:rPr lang="ru-RU" sz="6600" smtClean="0"/>
              <a:t>18 основных вопросов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743200"/>
            <a:ext cx="7772400" cy="1462088"/>
          </a:xfrm>
        </p:spPr>
        <p:txBody>
          <a:bodyPr/>
          <a:lstStyle/>
          <a:p>
            <a:pPr eaLnBrk="1" hangingPunct="1"/>
            <a:r>
              <a:rPr lang="ru-RU" sz="8800" dirty="0" smtClean="0"/>
              <a:t>Вы успешно </a:t>
            </a:r>
            <a:br>
              <a:rPr lang="ru-RU" sz="8800" dirty="0" smtClean="0"/>
            </a:br>
            <a:r>
              <a:rPr lang="ru-RU" sz="8800" dirty="0" smtClean="0"/>
              <a:t>закончили </a:t>
            </a:r>
            <a:br>
              <a:rPr lang="ru-RU" sz="8800" dirty="0" smtClean="0"/>
            </a:br>
            <a:r>
              <a:rPr lang="ru-RU" sz="8800" dirty="0" smtClean="0"/>
              <a:t>первый </a:t>
            </a:r>
            <a:r>
              <a:rPr lang="ru-RU" sz="8800" dirty="0"/>
              <a:t>раунд!</a:t>
            </a:r>
            <a:endParaRPr lang="ru-RU" sz="8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4953000"/>
            <a:ext cx="8229600" cy="11731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/>
              <a:t>                         </a:t>
            </a:r>
          </a:p>
          <a:p>
            <a:pPr eaLnBrk="1" hangingPunct="1">
              <a:buFontTx/>
              <a:buNone/>
            </a:pPr>
            <a:r>
              <a:rPr lang="ru-RU" sz="2800" smtClean="0"/>
              <a:t>                      </a:t>
            </a:r>
          </a:p>
        </p:txBody>
      </p:sp>
      <p:pic>
        <p:nvPicPr>
          <p:cNvPr id="34820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0"/>
            <a:ext cx="5257800" cy="4572000"/>
          </a:xfrm>
        </p:spPr>
      </p:pic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2213009" y="5611771"/>
            <a:ext cx="685800" cy="6858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 dirty="0" smtClean="0"/>
              <a:t>ч</a:t>
            </a:r>
            <a:endParaRPr lang="ru-RU" sz="1800" dirty="0"/>
          </a:p>
        </p:txBody>
      </p:sp>
      <p:sp>
        <p:nvSpPr>
          <p:cNvPr id="34822" name="Rectangle 6"/>
          <p:cNvSpPr>
            <a:spLocks noChangeArrowheads="1"/>
          </p:cNvSpPr>
          <p:nvPr/>
        </p:nvSpPr>
        <p:spPr bwMode="auto">
          <a:xfrm>
            <a:off x="3183355" y="5611771"/>
            <a:ext cx="685800" cy="6858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 dirty="0" smtClean="0"/>
              <a:t>а</a:t>
            </a:r>
            <a:endParaRPr lang="ru-RU" sz="1800" dirty="0"/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4345004" y="5599580"/>
            <a:ext cx="685800" cy="6858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 dirty="0" smtClean="0"/>
              <a:t>с</a:t>
            </a:r>
            <a:endParaRPr lang="ru-RU" sz="1800" dirty="0"/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>
            <a:off x="5368089" y="5562600"/>
            <a:ext cx="685800" cy="6858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 dirty="0" smtClean="0"/>
              <a:t>ы</a:t>
            </a:r>
            <a:endParaRPr lang="ru-RU" sz="1800" dirty="0"/>
          </a:p>
        </p:txBody>
      </p:sp>
      <p:sp>
        <p:nvSpPr>
          <p:cNvPr id="130060" name="Rectangle 12"/>
          <p:cNvSpPr>
            <a:spLocks noChangeArrowheads="1"/>
          </p:cNvSpPr>
          <p:nvPr/>
        </p:nvSpPr>
        <p:spPr bwMode="auto">
          <a:xfrm>
            <a:off x="2209800" y="5599580"/>
            <a:ext cx="685800" cy="685800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 dirty="0" smtClean="0"/>
              <a:t>8</a:t>
            </a:r>
            <a:endParaRPr lang="ru-RU" sz="1800" dirty="0"/>
          </a:p>
        </p:txBody>
      </p:sp>
      <p:sp>
        <p:nvSpPr>
          <p:cNvPr id="130061" name="Rectangle 13"/>
          <p:cNvSpPr>
            <a:spLocks noChangeArrowheads="1"/>
          </p:cNvSpPr>
          <p:nvPr/>
        </p:nvSpPr>
        <p:spPr bwMode="auto">
          <a:xfrm>
            <a:off x="3192379" y="5599580"/>
            <a:ext cx="685800" cy="685800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 dirty="0" smtClean="0"/>
              <a:t>1</a:t>
            </a:r>
            <a:endParaRPr lang="ru-RU" sz="1800" dirty="0"/>
          </a:p>
        </p:txBody>
      </p:sp>
      <p:sp>
        <p:nvSpPr>
          <p:cNvPr id="130063" name="Rectangle 15"/>
          <p:cNvSpPr>
            <a:spLocks noChangeArrowheads="1"/>
          </p:cNvSpPr>
          <p:nvPr/>
        </p:nvSpPr>
        <p:spPr bwMode="auto">
          <a:xfrm>
            <a:off x="4345004" y="5592202"/>
            <a:ext cx="685800" cy="685800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 dirty="0" smtClean="0"/>
              <a:t>6</a:t>
            </a:r>
            <a:endParaRPr lang="ru-RU" sz="1800" dirty="0"/>
          </a:p>
        </p:txBody>
      </p:sp>
      <p:sp>
        <p:nvSpPr>
          <p:cNvPr id="130064" name="Rectangle 16"/>
          <p:cNvSpPr>
            <a:spLocks noChangeArrowheads="1"/>
          </p:cNvSpPr>
          <p:nvPr/>
        </p:nvSpPr>
        <p:spPr bwMode="auto">
          <a:xfrm>
            <a:off x="5376110" y="5562600"/>
            <a:ext cx="685800" cy="685800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 dirty="0"/>
              <a:t>9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300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300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300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300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60" grpId="0" animBg="1"/>
      <p:bldP spid="130061" grpId="0" animBg="1"/>
      <p:bldP spid="130063" grpId="0" animBg="1"/>
      <p:bldP spid="13006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10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5843" name="Rectangle 12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4953000"/>
            <a:ext cx="8229600" cy="1173163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sz="2800" smtClean="0"/>
              <a:t>                         </a:t>
            </a:r>
          </a:p>
          <a:p>
            <a:pPr eaLnBrk="1" hangingPunct="1">
              <a:buFontTx/>
              <a:buNone/>
            </a:pPr>
            <a:r>
              <a:rPr lang="ru-RU" sz="2800" smtClean="0"/>
              <a:t>                      </a:t>
            </a:r>
          </a:p>
        </p:txBody>
      </p:sp>
      <p:pic>
        <p:nvPicPr>
          <p:cNvPr id="35844" name="Picture 13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81200" y="0"/>
            <a:ext cx="5257800" cy="4572000"/>
          </a:xfrm>
        </p:spPr>
      </p:pic>
      <p:sp>
        <p:nvSpPr>
          <p:cNvPr id="35845" name="Rectangle 18"/>
          <p:cNvSpPr>
            <a:spLocks noChangeArrowheads="1"/>
          </p:cNvSpPr>
          <p:nvPr/>
        </p:nvSpPr>
        <p:spPr bwMode="auto">
          <a:xfrm>
            <a:off x="990600" y="5562600"/>
            <a:ext cx="685800" cy="6858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/>
              <a:t>Н</a:t>
            </a:r>
          </a:p>
        </p:txBody>
      </p:sp>
      <p:sp>
        <p:nvSpPr>
          <p:cNvPr id="35846" name="Rectangle 19"/>
          <p:cNvSpPr>
            <a:spLocks noChangeArrowheads="1"/>
          </p:cNvSpPr>
          <p:nvPr/>
        </p:nvSpPr>
        <p:spPr bwMode="auto">
          <a:xfrm>
            <a:off x="2057400" y="5562600"/>
            <a:ext cx="685800" cy="6858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/>
              <a:t>Ь</a:t>
            </a:r>
          </a:p>
        </p:txBody>
      </p:sp>
      <p:sp>
        <p:nvSpPr>
          <p:cNvPr id="35847" name="Rectangle 20"/>
          <p:cNvSpPr>
            <a:spLocks noChangeArrowheads="1"/>
          </p:cNvSpPr>
          <p:nvPr/>
        </p:nvSpPr>
        <p:spPr bwMode="auto">
          <a:xfrm>
            <a:off x="3048000" y="5562600"/>
            <a:ext cx="685800" cy="6858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/>
              <a:t>Ю</a:t>
            </a:r>
          </a:p>
        </p:txBody>
      </p:sp>
      <p:sp>
        <p:nvSpPr>
          <p:cNvPr id="35848" name="Rectangle 21"/>
          <p:cNvSpPr>
            <a:spLocks noChangeArrowheads="1"/>
          </p:cNvSpPr>
          <p:nvPr/>
        </p:nvSpPr>
        <p:spPr bwMode="auto">
          <a:xfrm>
            <a:off x="4114800" y="5562600"/>
            <a:ext cx="685800" cy="6858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/>
              <a:t>Т</a:t>
            </a:r>
          </a:p>
        </p:txBody>
      </p:sp>
      <p:sp>
        <p:nvSpPr>
          <p:cNvPr id="35849" name="Rectangle 22"/>
          <p:cNvSpPr>
            <a:spLocks noChangeArrowheads="1"/>
          </p:cNvSpPr>
          <p:nvPr/>
        </p:nvSpPr>
        <p:spPr bwMode="auto">
          <a:xfrm>
            <a:off x="5181600" y="5562600"/>
            <a:ext cx="685800" cy="6858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/>
              <a:t>О</a:t>
            </a:r>
          </a:p>
        </p:txBody>
      </p:sp>
      <p:sp>
        <p:nvSpPr>
          <p:cNvPr id="35850" name="Rectangle 23"/>
          <p:cNvSpPr>
            <a:spLocks noChangeArrowheads="1"/>
          </p:cNvSpPr>
          <p:nvPr/>
        </p:nvSpPr>
        <p:spPr bwMode="auto">
          <a:xfrm>
            <a:off x="6324600" y="5562600"/>
            <a:ext cx="685800" cy="68580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/>
              <a:t>Н</a:t>
            </a:r>
          </a:p>
        </p:txBody>
      </p:sp>
      <p:sp>
        <p:nvSpPr>
          <p:cNvPr id="118809" name="Rectangle 25"/>
          <p:cNvSpPr>
            <a:spLocks noChangeArrowheads="1"/>
          </p:cNvSpPr>
          <p:nvPr/>
        </p:nvSpPr>
        <p:spPr bwMode="auto">
          <a:xfrm>
            <a:off x="990600" y="5562600"/>
            <a:ext cx="762000" cy="685800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/>
              <a:t>5</a:t>
            </a:r>
          </a:p>
        </p:txBody>
      </p:sp>
      <p:sp>
        <p:nvSpPr>
          <p:cNvPr id="118810" name="Rectangle 26"/>
          <p:cNvSpPr>
            <a:spLocks noChangeArrowheads="1"/>
          </p:cNvSpPr>
          <p:nvPr/>
        </p:nvSpPr>
        <p:spPr bwMode="auto">
          <a:xfrm>
            <a:off x="2057400" y="5562600"/>
            <a:ext cx="685800" cy="685800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/>
              <a:t>9</a:t>
            </a:r>
          </a:p>
        </p:txBody>
      </p:sp>
      <p:sp>
        <p:nvSpPr>
          <p:cNvPr id="118811" name="Rectangle 27"/>
          <p:cNvSpPr>
            <a:spLocks noChangeArrowheads="1"/>
          </p:cNvSpPr>
          <p:nvPr/>
        </p:nvSpPr>
        <p:spPr bwMode="auto">
          <a:xfrm>
            <a:off x="3048000" y="5562600"/>
            <a:ext cx="685800" cy="685800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/>
              <a:t>0</a:t>
            </a:r>
          </a:p>
        </p:txBody>
      </p:sp>
      <p:sp>
        <p:nvSpPr>
          <p:cNvPr id="118812" name="Rectangle 28"/>
          <p:cNvSpPr>
            <a:spLocks noChangeArrowheads="1"/>
          </p:cNvSpPr>
          <p:nvPr/>
        </p:nvSpPr>
        <p:spPr bwMode="auto">
          <a:xfrm>
            <a:off x="4114800" y="5562600"/>
            <a:ext cx="685800" cy="685800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/>
              <a:t>6</a:t>
            </a:r>
          </a:p>
        </p:txBody>
      </p:sp>
      <p:sp>
        <p:nvSpPr>
          <p:cNvPr id="118813" name="Rectangle 29"/>
          <p:cNvSpPr>
            <a:spLocks noChangeArrowheads="1"/>
          </p:cNvSpPr>
          <p:nvPr/>
        </p:nvSpPr>
        <p:spPr bwMode="auto">
          <a:xfrm>
            <a:off x="5181600" y="5562600"/>
            <a:ext cx="685800" cy="685800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/>
              <a:t>5</a:t>
            </a:r>
          </a:p>
        </p:txBody>
      </p:sp>
      <p:sp>
        <p:nvSpPr>
          <p:cNvPr id="118814" name="Rectangle 30"/>
          <p:cNvSpPr>
            <a:spLocks noChangeArrowheads="1"/>
          </p:cNvSpPr>
          <p:nvPr/>
        </p:nvSpPr>
        <p:spPr bwMode="auto">
          <a:xfrm>
            <a:off x="6324600" y="5562600"/>
            <a:ext cx="685800" cy="685800"/>
          </a:xfrm>
          <a:prstGeom prst="rect">
            <a:avLst/>
          </a:prstGeom>
          <a:solidFill>
            <a:srgbClr val="92D050"/>
          </a:solidFill>
          <a:ln w="9525" algn="ctr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sz="1800"/>
              <a:t>5</a:t>
            </a:r>
          </a:p>
        </p:txBody>
      </p:sp>
      <p:pic>
        <p:nvPicPr>
          <p:cNvPr id="3" name="Самый умный - Дешифровщи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875338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" dur="500"/>
                                        <p:tgtEl>
                                          <p:spTgt spid="1188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188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6" dur="500"/>
                                        <p:tgtEl>
                                          <p:spTgt spid="1188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1" dur="500"/>
                                        <p:tgtEl>
                                          <p:spTgt spid="1188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" dur="500"/>
                                        <p:tgtEl>
                                          <p:spTgt spid="1188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118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8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 nodeType="clickPar">
                      <p:stCondLst>
                        <p:cond delay="0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18809" grpId="0" animBg="1"/>
      <p:bldP spid="118810" grpId="0" animBg="1"/>
      <p:bldP spid="118811" grpId="0" animBg="1"/>
      <p:bldP spid="118812" grpId="0" animBg="1"/>
      <p:bldP spid="118813" grpId="0" animBg="1"/>
      <p:bldP spid="11881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Grp="1" noChangeArrowheads="1"/>
          </p:cNvSpPr>
          <p:nvPr>
            <p:ph type="title"/>
          </p:nvPr>
        </p:nvSpPr>
        <p:spPr>
          <a:xfrm>
            <a:off x="2209800" y="2362200"/>
            <a:ext cx="4876800" cy="1143000"/>
          </a:xfrm>
        </p:spPr>
        <p:txBody>
          <a:bodyPr rtlCol="0"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8800" b="1" dirty="0" smtClean="0"/>
              <a:t>Второй </a:t>
            </a:r>
            <a:br>
              <a:rPr lang="ru-RU" sz="8800" b="1" dirty="0" smtClean="0"/>
            </a:br>
            <a:r>
              <a:rPr lang="ru-RU" sz="8800" b="1" dirty="0"/>
              <a:t>раунд</a:t>
            </a:r>
            <a:endParaRPr lang="ru-RU" sz="8800" b="1" dirty="0" smtClean="0"/>
          </a:p>
        </p:txBody>
      </p:sp>
      <p:pic>
        <p:nvPicPr>
          <p:cNvPr id="2" name="Samyj_umnyj-Zastavk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305800" y="586740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9" name="Rectangle 9"/>
          <p:cNvSpPr>
            <a:spLocks noChangeArrowheads="1"/>
          </p:cNvSpPr>
          <p:nvPr/>
        </p:nvSpPr>
        <p:spPr bwMode="auto">
          <a:xfrm>
            <a:off x="5486400" y="876300"/>
            <a:ext cx="2743200" cy="10668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ru-RU" sz="32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hlinkClick r:id="rId3" action="ppaction://hlinksldjump"/>
              </a:rPr>
              <a:t>Общие</a:t>
            </a:r>
          </a:p>
          <a:p>
            <a:pPr algn="ctr" eaLnBrk="1" hangingPunct="1">
              <a:defRPr/>
            </a:pPr>
            <a:r>
              <a:rPr lang="ru-RU" sz="32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hlinkClick r:id="rId3" action="ppaction://hlinksldjump"/>
              </a:rPr>
              <a:t>знания</a:t>
            </a:r>
            <a:endParaRPr lang="ru-RU" sz="32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43373" name="Rectangle 1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09600" y="762000"/>
            <a:ext cx="2743200" cy="10668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ru-RU" sz="32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hlinkClick r:id="rId4" action="ppaction://hlinksldjump"/>
              </a:rPr>
              <a:t>Механика</a:t>
            </a:r>
            <a:endParaRPr lang="ru-RU" sz="32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43375" name="Rectangle 15"/>
          <p:cNvSpPr>
            <a:spLocks noChangeArrowheads="1"/>
          </p:cNvSpPr>
          <p:nvPr/>
        </p:nvSpPr>
        <p:spPr bwMode="auto">
          <a:xfrm>
            <a:off x="3048000" y="2552700"/>
            <a:ext cx="2743200" cy="10668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ru-RU" sz="28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hlinkClick r:id="rId5" action="ppaction://hlinksldjump"/>
              </a:rPr>
              <a:t>Физические </a:t>
            </a:r>
            <a:br>
              <a:rPr lang="ru-RU" sz="28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hlinkClick r:id="rId5" action="ppaction://hlinksldjump"/>
              </a:rPr>
            </a:br>
            <a:r>
              <a:rPr lang="ru-RU" sz="28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hlinkClick r:id="rId5" action="ppaction://hlinksldjump"/>
              </a:rPr>
              <a:t>приборы</a:t>
            </a:r>
            <a:endParaRPr lang="ru-RU" sz="28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43376" name="Rectangle 16"/>
          <p:cNvSpPr>
            <a:spLocks noChangeArrowheads="1"/>
          </p:cNvSpPr>
          <p:nvPr/>
        </p:nvSpPr>
        <p:spPr bwMode="auto">
          <a:xfrm>
            <a:off x="5867400" y="4267200"/>
            <a:ext cx="2667000" cy="1066800"/>
          </a:xfrm>
          <a:prstGeom prst="rect">
            <a:avLst/>
          </a:prstGeom>
          <a:gradFill>
            <a:gsLst>
              <a:gs pos="0">
                <a:schemeClr val="accent1">
                  <a:shade val="51000"/>
                  <a:satMod val="130000"/>
                </a:schemeClr>
              </a:gs>
              <a:gs pos="16000">
                <a:schemeClr val="accent1">
                  <a:shade val="93000"/>
                  <a:satMod val="130000"/>
                </a:schemeClr>
              </a:gs>
              <a:gs pos="100000">
                <a:schemeClr val="accent1">
                  <a:shade val="94000"/>
                  <a:satMod val="135000"/>
                </a:schemeClr>
              </a:gs>
            </a:gsLst>
          </a:gradFill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ru-RU" sz="3600" b="1" spc="50" dirty="0">
                <a:ln w="0"/>
                <a:solidFill>
                  <a:schemeClr val="tx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hlinkClick r:id="rId6" action="ppaction://hlinksldjump"/>
              </a:rPr>
              <a:t>Секрет</a:t>
            </a:r>
            <a:endParaRPr lang="ru-RU" sz="3600" b="1" spc="50" dirty="0">
              <a:ln w="0"/>
              <a:solidFill>
                <a:schemeClr val="tx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143377" name="Rectangle 17"/>
          <p:cNvSpPr>
            <a:spLocks noChangeArrowheads="1"/>
          </p:cNvSpPr>
          <p:nvPr/>
        </p:nvSpPr>
        <p:spPr bwMode="auto">
          <a:xfrm>
            <a:off x="430763" y="4343400"/>
            <a:ext cx="2743200" cy="1066800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hangingPunct="1">
              <a:defRPr/>
            </a:pPr>
            <a:r>
              <a:rPr lang="ru-RU" sz="3200" b="1" spc="50" dirty="0">
                <a:ln w="0"/>
                <a:solidFill>
                  <a:schemeClr val="bg2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  <a:hlinkClick r:id="rId7" action="ppaction://hlinksldjump"/>
              </a:rPr>
              <a:t>Формулы</a:t>
            </a:r>
            <a:endParaRPr lang="ru-RU" sz="3200" b="1" spc="50" dirty="0">
              <a:ln w="0"/>
              <a:solidFill>
                <a:schemeClr val="bg2"/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37895" name="Oval 18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8534400" y="6477000"/>
            <a:ext cx="152400" cy="1524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sz="1800"/>
          </a:p>
        </p:txBody>
      </p:sp>
      <p:sp>
        <p:nvSpPr>
          <p:cNvPr id="37896" name="Oval 18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24400" y="6477000"/>
            <a:ext cx="152400" cy="1524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E7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304800"/>
            <a:ext cx="8229600" cy="5516563"/>
          </a:xfrm>
        </p:spPr>
        <p:txBody>
          <a:bodyPr/>
          <a:lstStyle/>
          <a:p>
            <a:pPr eaLnBrk="1" hangingPunct="1"/>
            <a:r>
              <a:rPr lang="ru-RU" sz="6300" dirty="0" smtClean="0"/>
              <a:t>Какое из тел менее инертно: стол или стул?</a:t>
            </a:r>
          </a:p>
        </p:txBody>
      </p:sp>
      <p:sp>
        <p:nvSpPr>
          <p:cNvPr id="38915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2286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E7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362200"/>
            <a:ext cx="8229600" cy="1143000"/>
          </a:xfrm>
        </p:spPr>
        <p:txBody>
          <a:bodyPr/>
          <a:lstStyle/>
          <a:p>
            <a:pPr eaLnBrk="1" hangingPunct="1"/>
            <a:r>
              <a:rPr lang="ru-RU" sz="6300" dirty="0" smtClean="0"/>
              <a:t>В каких единицах </a:t>
            </a:r>
            <a:r>
              <a:rPr lang="ru-RU" sz="6300" dirty="0" err="1" smtClean="0"/>
              <a:t>имеряется</a:t>
            </a:r>
            <a:r>
              <a:rPr lang="ru-RU" sz="6300" dirty="0" smtClean="0"/>
              <a:t> плотность пуха?</a:t>
            </a:r>
          </a:p>
        </p:txBody>
      </p:sp>
      <p:sp>
        <p:nvSpPr>
          <p:cNvPr id="39939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2286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E7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/>
            <a:r>
              <a:rPr lang="ru-RU" sz="6300" dirty="0" smtClean="0"/>
              <a:t>За счет какой энергии летит камушек при стрельбе с помощью резинки?</a:t>
            </a:r>
          </a:p>
        </p:txBody>
      </p:sp>
      <p:sp>
        <p:nvSpPr>
          <p:cNvPr id="40963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2286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793037" cy="1538287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dirty="0" smtClean="0">
                <a:solidFill>
                  <a:schemeClr val="bg1"/>
                </a:solidFill>
              </a:rPr>
              <a:t>1</a:t>
            </a:r>
            <a:r>
              <a:rPr lang="ru-RU" sz="3800" b="1" dirty="0" smtClean="0">
                <a:solidFill>
                  <a:schemeClr val="bg1"/>
                </a:solidFill>
              </a:rPr>
              <a:t>. Как называется график изобарного процесса?</a:t>
            </a:r>
            <a:r>
              <a:rPr lang="ru-RU" b="1" dirty="0" smtClean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2057400"/>
            <a:ext cx="7772400" cy="3389313"/>
          </a:xfrm>
        </p:spPr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А. изохора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Б. изобара 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В. изотерма 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Г. адиабата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E7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2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276600"/>
            <a:ext cx="8229600" cy="1143000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ru-RU" sz="6300" dirty="0" smtClean="0">
                <a:latin typeface="Arial" charset="0"/>
              </a:rPr>
              <a:t>    </a:t>
            </a:r>
            <a:r>
              <a:rPr lang="ru-RU" sz="6300" dirty="0" smtClean="0"/>
              <a:t>Самая легкая в мире древесина?</a:t>
            </a:r>
            <a:r>
              <a:rPr lang="ru-RU" sz="63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3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3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38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1987" name="Oval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2286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E7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6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3505200"/>
            <a:ext cx="8229600" cy="1143000"/>
          </a:xfrm>
        </p:spPr>
        <p:txBody>
          <a:bodyPr/>
          <a:lstStyle/>
          <a:p>
            <a:pPr marL="838200" indent="-838200" eaLnBrk="1" hangingPunct="1">
              <a:defRPr/>
            </a:pPr>
            <a:r>
              <a:rPr lang="ru-RU" sz="6300" dirty="0" smtClean="0"/>
              <a:t>     Когда килограммовая гиря имеет большую массу: летом или зимой?</a:t>
            </a:r>
            <a:r>
              <a:rPr lang="ru-RU" sz="63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63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3011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2286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E7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2860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63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6300" dirty="0" smtClean="0"/>
              <a:t>Как называется движение при котором скорость меняется на одну и ту же величину за равные промежутки времени? </a:t>
            </a:r>
            <a:br>
              <a:rPr lang="ru-RU" sz="6300" dirty="0" smtClean="0"/>
            </a:br>
            <a:r>
              <a:rPr lang="ru-RU" sz="3800" b="1" dirty="0" smtClean="0"/>
              <a:t/>
            </a:r>
            <a:br>
              <a:rPr lang="ru-RU" sz="3800" b="1" dirty="0" smtClean="0"/>
            </a:br>
            <a:endParaRPr lang="ru-RU" sz="3800" b="1" dirty="0" smtClean="0"/>
          </a:p>
        </p:txBody>
      </p:sp>
      <p:sp>
        <p:nvSpPr>
          <p:cNvPr id="44035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2286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E7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667000"/>
            <a:ext cx="8229600" cy="1143000"/>
          </a:xfrm>
        </p:spPr>
        <p:txBody>
          <a:bodyPr/>
          <a:lstStyle/>
          <a:p>
            <a:pPr eaLnBrk="1" hangingPunct="1"/>
            <a:r>
              <a:rPr lang="ru-RU" sz="6600" smtClean="0"/>
              <a:t>Как называется тело, размерами, которого в данных условиях можно пренебречь </a:t>
            </a:r>
            <a:r>
              <a:rPr lang="ru-RU" sz="6300" smtClean="0"/>
              <a:t>?</a:t>
            </a:r>
            <a:r>
              <a:rPr lang="ru-RU" sz="3800" smtClean="0"/>
              <a:t/>
            </a:r>
            <a:br>
              <a:rPr lang="ru-RU" sz="3800" smtClean="0"/>
            </a:br>
            <a:endParaRPr lang="ru-RU" sz="3800" smtClean="0"/>
          </a:p>
        </p:txBody>
      </p:sp>
      <p:sp>
        <p:nvSpPr>
          <p:cNvPr id="45059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2286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E7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209800"/>
            <a:ext cx="8229600" cy="1143000"/>
          </a:xfrm>
        </p:spPr>
        <p:txBody>
          <a:bodyPr/>
          <a:lstStyle/>
          <a:p>
            <a:pPr eaLnBrk="1" hangingPunct="1"/>
            <a:r>
              <a:rPr lang="ru-RU" sz="6300" dirty="0"/>
              <a:t>Прибор для измерения </a:t>
            </a:r>
            <a:r>
              <a:rPr lang="ru-RU" sz="6300" dirty="0" smtClean="0"/>
              <a:t>массы?</a:t>
            </a:r>
          </a:p>
        </p:txBody>
      </p:sp>
      <p:sp>
        <p:nvSpPr>
          <p:cNvPr id="46083" name="Oval 8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2286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E7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274638"/>
            <a:ext cx="8534400" cy="4754562"/>
          </a:xfrm>
        </p:spPr>
        <p:txBody>
          <a:bodyPr/>
          <a:lstStyle/>
          <a:p>
            <a:pPr eaLnBrk="1" hangingPunct="1">
              <a:defRPr/>
            </a:pPr>
            <a:r>
              <a:rPr lang="ru-RU" sz="63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6300" dirty="0"/>
              <a:t>Линия, по которой двигалось тело?</a:t>
            </a:r>
            <a:endParaRPr lang="ru-RU" sz="6300" dirty="0" smtClean="0"/>
          </a:p>
        </p:txBody>
      </p:sp>
      <p:sp>
        <p:nvSpPr>
          <p:cNvPr id="47107" name="Oval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2286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E7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304800"/>
            <a:ext cx="8229600" cy="5211763"/>
          </a:xfrm>
        </p:spPr>
        <p:txBody>
          <a:bodyPr/>
          <a:lstStyle/>
          <a:p>
            <a:pPr eaLnBrk="1" hangingPunct="1"/>
            <a:r>
              <a:rPr lang="ru-RU" sz="6300" dirty="0"/>
              <a:t>Наибольшее отклонение колеблющейся величины от ее среднего значения?</a:t>
            </a:r>
            <a:endParaRPr lang="ru-RU" sz="6300" dirty="0" smtClean="0"/>
          </a:p>
        </p:txBody>
      </p:sp>
      <p:sp>
        <p:nvSpPr>
          <p:cNvPr id="48131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2286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E7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8956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6300" dirty="0" smtClean="0"/>
              <a:t>Волна, у </a:t>
            </a:r>
            <a:r>
              <a:rPr lang="ru-RU" sz="6300" dirty="0"/>
              <a:t>которой колебания происходят вдоль направления движения волны?</a:t>
            </a:r>
            <a:r>
              <a:rPr lang="ru-RU" sz="6300" dirty="0" smtClean="0"/>
              <a:t/>
            </a:r>
            <a:br>
              <a:rPr lang="ru-RU" sz="6300" dirty="0" smtClean="0"/>
            </a:br>
            <a:r>
              <a:rPr lang="ru-RU" sz="3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3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endParaRPr lang="ru-RU" sz="38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9155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2286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E7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43840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sz="63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6300" dirty="0"/>
              <a:t>Движение </a:t>
            </a:r>
            <a:r>
              <a:rPr lang="ru-RU" sz="6300" dirty="0" smtClean="0"/>
              <a:t>тела, возникающее </a:t>
            </a:r>
            <a:r>
              <a:rPr lang="ru-RU" sz="6300" dirty="0"/>
              <a:t>при отделении от него с какой-либо </a:t>
            </a:r>
            <a:r>
              <a:rPr lang="ru-RU" sz="6300" dirty="0" err="1"/>
              <a:t>скоростью,некоторой</a:t>
            </a:r>
            <a:r>
              <a:rPr lang="ru-RU" sz="6300" dirty="0"/>
              <a:t> его части?</a:t>
            </a:r>
            <a:r>
              <a:rPr lang="ru-RU" sz="6300" dirty="0" smtClean="0"/>
              <a:t/>
            </a:r>
            <a:br>
              <a:rPr lang="ru-RU" sz="6300" dirty="0" smtClean="0"/>
            </a:br>
            <a:endParaRPr lang="ru-RU" sz="6300" dirty="0" smtClean="0"/>
          </a:p>
        </p:txBody>
      </p:sp>
      <p:sp>
        <p:nvSpPr>
          <p:cNvPr id="50179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2286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E7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304800"/>
            <a:ext cx="8229600" cy="5059363"/>
          </a:xfrm>
        </p:spPr>
        <p:txBody>
          <a:bodyPr/>
          <a:lstStyle/>
          <a:p>
            <a:pPr eaLnBrk="1" hangingPunct="1"/>
            <a:r>
              <a:rPr lang="ru-RU" sz="6300" dirty="0"/>
              <a:t>Физическая величина, равная работе, выполненной в единицу времени?</a:t>
            </a:r>
            <a:endParaRPr lang="ru-RU" sz="6300" dirty="0" smtClean="0"/>
          </a:p>
        </p:txBody>
      </p:sp>
      <p:sp>
        <p:nvSpPr>
          <p:cNvPr id="51203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2286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993062" cy="1462087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b="1" dirty="0" smtClean="0">
                <a:solidFill>
                  <a:schemeClr val="bg1"/>
                </a:solidFill>
              </a:rPr>
              <a:t>2. Орбита какой из этих планет находится ближе всех к солнцу?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818348" y="2060898"/>
            <a:ext cx="7511472" cy="4041162"/>
          </a:xfrm>
        </p:spPr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А. Венеры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Б. Меркурий 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В. Плутона 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Г. Урана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endParaRPr lang="ru-RU" sz="40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E7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590800"/>
            <a:ext cx="8229600" cy="1143000"/>
          </a:xfrm>
        </p:spPr>
        <p:txBody>
          <a:bodyPr/>
          <a:lstStyle/>
          <a:p>
            <a:pPr eaLnBrk="1" hangingPunct="1"/>
            <a:r>
              <a:rPr lang="ru-RU" sz="6300" dirty="0" smtClean="0"/>
              <a:t>Величина</a:t>
            </a:r>
            <a:r>
              <a:rPr lang="ru-RU" sz="6300" dirty="0"/>
              <a:t>, характеризующая способность тела (системы) выполнить работу?</a:t>
            </a:r>
            <a:endParaRPr lang="ru-RU" sz="6300" dirty="0" smtClean="0"/>
          </a:p>
        </p:txBody>
      </p:sp>
      <p:sp>
        <p:nvSpPr>
          <p:cNvPr id="52227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2286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9E70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2209800"/>
            <a:ext cx="8229600" cy="1371600"/>
          </a:xfrm>
        </p:spPr>
        <p:txBody>
          <a:bodyPr/>
          <a:lstStyle/>
          <a:p>
            <a:pPr eaLnBrk="1" hangingPunct="1"/>
            <a:r>
              <a:rPr lang="ru-RU" sz="6300" dirty="0"/>
              <a:t>Буква греческого алфавита, которой обозначается коэффициент трения.</a:t>
            </a:r>
            <a:endParaRPr lang="ru-RU" sz="6300" dirty="0" smtClean="0"/>
          </a:p>
        </p:txBody>
      </p:sp>
      <p:sp>
        <p:nvSpPr>
          <p:cNvPr id="53251" name="Oval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228600" cy="228600"/>
          </a:xfrm>
          <a:prstGeom prst="ellipse">
            <a:avLst/>
          </a:prstGeom>
          <a:solidFill>
            <a:srgbClr val="CC33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4"/>
          <p:cNvSpPr>
            <a:spLocks noChangeArrowheads="1"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mtClean="0" sz="6300">
                <a:solidFill>
                  <a:schemeClr val="bg1"/>
                </a:solidFill>
              </a:rPr>
              <a:t>Назовите прибор</a:t>
            </a:r>
          </a:p>
        </p:txBody>
      </p:sp>
      <p:pic>
        <p:nvPicPr>
          <p:cNvPr id="3" name="Объект 2"/>
          <p:cNvPicPr>
            <a:picLocks noChangeAspect="1" noGrp="1"/>
          </p:cNvPicPr>
          <p:nvPr>
            <p:ph idx="1"/>
          </p:nvPr>
        </p:nvPicPr>
        <p:blipFill rotWithShape="1">
          <a:blip r:embed="rId2"/>
          <a:srcRect b="50"/>
          <a:stretch/>
        </p:blipFill>
        <p:spPr>
          <a:xfrm>
            <a:off x="2335808" y="1417638"/>
            <a:ext cx="4472384" cy="4495800"/>
          </a:xfrm>
          <a:effectLst>
            <a:softEdge rad="112500"/>
          </a:effectLst>
        </p:spPr>
      </p:pic>
      <p:sp>
        <p:nvSpPr>
          <p:cNvPr id="54276" name="Oval 5">
            <a:hlinkClick action="ppaction://hlinksldjump" r:id="rId3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339933"/>
          </a:solidFill>
          <a:ln algn="ctr" w="9525">
            <a:solidFill>
              <a:schemeClr val="tx1"/>
            </a:solidFill>
            <a:round/>
            <a:headEnd/>
            <a:tailEnd/>
          </a:ln>
        </p:spPr>
        <p:txBody>
          <a:bodyPr anchor="ctr" wrap="none"/>
          <a:lstStyle>
            <a:lvl1pPr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indent="-285750" marL="742950"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indent="-228600" marL="1143000"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indent="-228600" marL="1600200"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indent="-228600" marL="2057400"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8956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smtClean="0">
                <a:solidFill>
                  <a:schemeClr val="bg1"/>
                </a:solidFill>
              </a:rPr>
              <a:t>Синоним слова силомер?</a:t>
            </a:r>
            <a:br>
              <a:rPr lang="ru-RU" sz="6300" smtClean="0">
                <a:solidFill>
                  <a:schemeClr val="bg1"/>
                </a:solidFill>
              </a:rPr>
            </a:br>
            <a:endParaRPr lang="ru-RU" sz="6300" smtClean="0">
              <a:solidFill>
                <a:schemeClr val="bg1"/>
              </a:solidFill>
            </a:endParaRPr>
          </a:p>
        </p:txBody>
      </p:sp>
      <p:sp>
        <p:nvSpPr>
          <p:cNvPr id="55299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3399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057400"/>
            <a:ext cx="8229600" cy="1143000"/>
          </a:xfrm>
        </p:spPr>
        <p:txBody>
          <a:bodyPr/>
          <a:lstStyle/>
          <a:p>
            <a:pPr algn="ctr" eaLnBrk="1" hangingPunct="1">
              <a:lnSpc>
                <a:spcPct val="140000"/>
              </a:lnSpc>
            </a:pPr>
            <a:r>
              <a:rPr lang="ru-RU" sz="6300" smtClean="0">
                <a:solidFill>
                  <a:schemeClr val="bg1"/>
                </a:solidFill>
              </a:rPr>
              <a:t>Спидометр -</a:t>
            </a:r>
            <a:br>
              <a:rPr lang="ru-RU" sz="6300" smtClean="0">
                <a:solidFill>
                  <a:schemeClr val="bg1"/>
                </a:solidFill>
              </a:rPr>
            </a:br>
            <a:r>
              <a:rPr lang="ru-RU" sz="6300" smtClean="0">
                <a:solidFill>
                  <a:schemeClr val="bg1"/>
                </a:solidFill>
              </a:rPr>
              <a:t>прибор </a:t>
            </a:r>
            <a:br>
              <a:rPr lang="ru-RU" sz="6300" smtClean="0">
                <a:solidFill>
                  <a:schemeClr val="bg1"/>
                </a:solidFill>
              </a:rPr>
            </a:br>
            <a:r>
              <a:rPr lang="ru-RU" sz="6300" smtClean="0">
                <a:solidFill>
                  <a:schemeClr val="bg1"/>
                </a:solidFill>
              </a:rPr>
              <a:t>для </a:t>
            </a:r>
            <a:br>
              <a:rPr lang="ru-RU" sz="6300" smtClean="0">
                <a:solidFill>
                  <a:schemeClr val="bg1"/>
                </a:solidFill>
              </a:rPr>
            </a:br>
            <a:r>
              <a:rPr lang="ru-RU" sz="6300" smtClean="0">
                <a:solidFill>
                  <a:schemeClr val="bg1"/>
                </a:solidFill>
              </a:rPr>
              <a:t>измерения …</a:t>
            </a:r>
          </a:p>
        </p:txBody>
      </p:sp>
      <p:sp>
        <p:nvSpPr>
          <p:cNvPr id="56323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3399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098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smtClean="0">
                <a:solidFill>
                  <a:schemeClr val="bg1"/>
                </a:solidFill>
              </a:rPr>
              <a:t>Научное </a:t>
            </a:r>
            <a:br>
              <a:rPr lang="ru-RU" sz="6300" smtClean="0">
                <a:solidFill>
                  <a:schemeClr val="bg1"/>
                </a:solidFill>
              </a:rPr>
            </a:br>
            <a:r>
              <a:rPr lang="ru-RU" sz="6300" smtClean="0">
                <a:solidFill>
                  <a:schemeClr val="bg1"/>
                </a:solidFill>
              </a:rPr>
              <a:t>название </a:t>
            </a:r>
            <a:br>
              <a:rPr lang="ru-RU" sz="6300" smtClean="0">
                <a:solidFill>
                  <a:schemeClr val="bg1"/>
                </a:solidFill>
              </a:rPr>
            </a:br>
            <a:r>
              <a:rPr lang="ru-RU" sz="6300" smtClean="0">
                <a:solidFill>
                  <a:schemeClr val="bg1"/>
                </a:solidFill>
              </a:rPr>
              <a:t>градусника.</a:t>
            </a:r>
          </a:p>
        </p:txBody>
      </p:sp>
      <p:sp>
        <p:nvSpPr>
          <p:cNvPr id="57347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3399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6300" smtClean="0">
                <a:solidFill>
                  <a:schemeClr val="bg1"/>
                </a:solidFill>
              </a:rPr>
              <a:t>Назовите прибор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2600" y="1427504"/>
            <a:ext cx="5091112" cy="5129584"/>
          </a:xfrm>
          <a:effectLst>
            <a:softEdge rad="112500"/>
          </a:effectLst>
        </p:spPr>
      </p:pic>
      <p:sp>
        <p:nvSpPr>
          <p:cNvPr id="58372" name="Oval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3399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429000"/>
            <a:ext cx="8229600" cy="1143000"/>
          </a:xfrm>
        </p:spPr>
        <p:txBody>
          <a:bodyPr/>
          <a:lstStyle/>
          <a:p>
            <a:pPr marL="838200" indent="-838200" algn="ctr" eaLnBrk="1" hangingPunct="1">
              <a:defRPr/>
            </a:pPr>
            <a:r>
              <a:rPr lang="ru-RU" sz="6300" dirty="0" smtClean="0">
                <a:solidFill>
                  <a:schemeClr val="bg1"/>
                </a:solidFill>
              </a:rPr>
              <a:t>Прибор, реагирующий на магнитное поле Земли.</a:t>
            </a:r>
            <a:br>
              <a:rPr lang="ru-RU" sz="6300" dirty="0" smtClean="0">
                <a:solidFill>
                  <a:schemeClr val="bg1"/>
                </a:solidFill>
              </a:rPr>
            </a:br>
            <a:r>
              <a:rPr lang="ru-RU" sz="6300" dirty="0" smtClean="0">
                <a:solidFill>
                  <a:schemeClr val="bg1"/>
                </a:solidFill>
              </a:rPr>
              <a:t/>
            </a:r>
            <a:br>
              <a:rPr lang="ru-RU" sz="6300" dirty="0" smtClean="0">
                <a:solidFill>
                  <a:schemeClr val="bg1"/>
                </a:solidFill>
              </a:rPr>
            </a:br>
            <a:r>
              <a:rPr lang="ru-RU" sz="3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38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ru-RU" sz="38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59395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3399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4384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smtClean="0">
                <a:solidFill>
                  <a:schemeClr val="bg1"/>
                </a:solidFill>
              </a:rPr>
              <a:t>Мензурка – </a:t>
            </a:r>
            <a:br>
              <a:rPr lang="ru-RU" sz="6300" smtClean="0">
                <a:solidFill>
                  <a:schemeClr val="bg1"/>
                </a:solidFill>
              </a:rPr>
            </a:br>
            <a:r>
              <a:rPr lang="ru-RU" sz="6300" smtClean="0">
                <a:solidFill>
                  <a:schemeClr val="bg1"/>
                </a:solidFill>
              </a:rPr>
              <a:t>прибор для</a:t>
            </a:r>
            <a:br>
              <a:rPr lang="ru-RU" sz="6300" smtClean="0">
                <a:solidFill>
                  <a:schemeClr val="bg1"/>
                </a:solidFill>
              </a:rPr>
            </a:br>
            <a:r>
              <a:rPr lang="ru-RU" sz="6300" smtClean="0">
                <a:solidFill>
                  <a:schemeClr val="bg1"/>
                </a:solidFill>
              </a:rPr>
              <a:t>    измерения …</a:t>
            </a:r>
            <a:br>
              <a:rPr lang="ru-RU" sz="6300" smtClean="0">
                <a:solidFill>
                  <a:schemeClr val="bg1"/>
                </a:solidFill>
              </a:rPr>
            </a:br>
            <a:endParaRPr lang="ru-RU" sz="6300" smtClean="0">
              <a:solidFill>
                <a:schemeClr val="bg1"/>
              </a:solidFill>
            </a:endParaRPr>
          </a:p>
        </p:txBody>
      </p:sp>
      <p:sp>
        <p:nvSpPr>
          <p:cNvPr id="60419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3399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4"/>
          <p:cNvSpPr>
            <a:spLocks noChangeArrowheads="1"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mtClean="0" sz="6300">
                <a:solidFill>
                  <a:schemeClr val="bg1"/>
                </a:solidFill>
              </a:rPr>
              <a:t>Назовите прибор</a:t>
            </a:r>
          </a:p>
        </p:txBody>
      </p:sp>
      <p:pic>
        <p:nvPicPr>
          <p:cNvPr id="3" name="Объект 2"/>
          <p:cNvPicPr>
            <a:picLocks noChangeAspect="1" noGrp="1"/>
          </p:cNvPicPr>
          <p:nvPr>
            <p:ph idx="1"/>
          </p:nvPr>
        </p:nvPicPr>
        <p:blipFill rotWithShape="1">
          <a:blip r:embed="rId2"/>
          <a:stretch/>
        </p:blipFill>
        <p:spPr>
          <a:xfrm>
            <a:off x="2209800" y="1451185"/>
            <a:ext cx="4267200" cy="5025815"/>
          </a:xfrm>
          <a:effectLst>
            <a:softEdge rad="112500"/>
          </a:effectLst>
        </p:spPr>
      </p:pic>
      <p:sp>
        <p:nvSpPr>
          <p:cNvPr id="61444" name="Oval 5">
            <a:hlinkClick action="ppaction://hlinksldjump" r:id="rId3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339933"/>
          </a:solidFill>
          <a:ln algn="ctr" w="9525">
            <a:solidFill>
              <a:schemeClr val="tx1"/>
            </a:solidFill>
            <a:round/>
            <a:headEnd/>
            <a:tailEnd/>
          </a:ln>
        </p:spPr>
        <p:txBody>
          <a:bodyPr anchor="ctr" wrap="none"/>
          <a:lstStyle>
            <a:lvl1pPr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indent="-285750" marL="742950"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indent="-228600" marL="1143000"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indent="-228600" marL="1600200"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indent="-228600" marL="2057400"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800" b="1" dirty="0" smtClean="0">
                <a:solidFill>
                  <a:schemeClr val="bg1"/>
                </a:solidFill>
              </a:rPr>
              <a:t>3. Какое из этих чисел является наименьшим общим делителем чисел 16 и 24?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000" b="1" smtClean="0">
                <a:solidFill>
                  <a:schemeClr val="bg1"/>
                </a:solidFill>
              </a:rPr>
              <a:t>А. 4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000" b="1" smtClean="0">
                <a:solidFill>
                  <a:schemeClr val="bg1"/>
                </a:solidFill>
              </a:rPr>
              <a:t>Б. 6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000" b="1" smtClean="0">
                <a:solidFill>
                  <a:schemeClr val="bg1"/>
                </a:solidFill>
              </a:rPr>
              <a:t>В. 8 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000" b="1" smtClean="0">
                <a:solidFill>
                  <a:schemeClr val="bg1"/>
                </a:solidFill>
              </a:rPr>
              <a:t>Г.  12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3622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smtClean="0">
                <a:solidFill>
                  <a:schemeClr val="bg1"/>
                </a:solidFill>
              </a:rPr>
              <a:t>Психрометр – прибор для измерения …</a:t>
            </a:r>
          </a:p>
        </p:txBody>
      </p:sp>
      <p:sp>
        <p:nvSpPr>
          <p:cNvPr id="62467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3399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87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209800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6300" dirty="0" smtClean="0">
                <a:solidFill>
                  <a:schemeClr val="bg1"/>
                </a:solidFill>
              </a:rPr>
              <a:t>Измерительный прибор, имеющийся в портфеле каждого учащегося.</a:t>
            </a:r>
            <a: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</a:p>
        </p:txBody>
      </p:sp>
      <p:sp>
        <p:nvSpPr>
          <p:cNvPr id="63491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3399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4"/>
          <p:cNvSpPr>
            <a:spLocks noChangeArrowheads="1" noGrp="1"/>
          </p:cNvSpPr>
          <p:nvPr>
            <p:ph type="title"/>
          </p:nvPr>
        </p:nvSpPr>
        <p:spPr>
          <a:xfrm>
            <a:off x="381000" y="274638"/>
            <a:ext cx="8305800" cy="1143000"/>
          </a:xfrm>
        </p:spPr>
        <p:txBody>
          <a:bodyPr/>
          <a:lstStyle/>
          <a:p>
            <a:pPr algn="ctr" eaLnBrk="1" hangingPunct="1" indent="-838200" marL="838200"/>
            <a:r>
              <a:rPr lang="ru-RU" smtClean="0" sz="6300">
                <a:solidFill>
                  <a:schemeClr val="bg1"/>
                </a:solidFill>
              </a:rPr>
              <a:t>Назовите прибор</a:t>
            </a:r>
          </a:p>
        </p:txBody>
      </p:sp>
      <p:pic>
        <p:nvPicPr>
          <p:cNvPr id="143363" name="Объект 1"/>
          <p:cNvPicPr>
            <a:picLocks noChangeAspect="1" noGrp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3276600" y="1219200"/>
            <a:ext cx="2133601" cy="5029072"/>
          </a:xfrm>
          <a:effectLst>
            <a:softEdge rad="112500"/>
          </a:effectLst>
        </p:spPr>
      </p:pic>
      <p:sp>
        <p:nvSpPr>
          <p:cNvPr id="64516" name="Oval 5">
            <a:hlinkClick action="ppaction://hlinksldjump" r:id="rId3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339933"/>
          </a:solidFill>
          <a:ln algn="ctr" w="9525">
            <a:solidFill>
              <a:schemeClr val="tx1"/>
            </a:solidFill>
            <a:round/>
            <a:headEnd/>
            <a:tailEnd/>
          </a:ln>
        </p:spPr>
        <p:txBody>
          <a:bodyPr anchor="ctr" wrap="none"/>
          <a:lstStyle>
            <a:lvl1pPr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1pPr>
            <a:lvl2pPr indent="-285750" marL="742950"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2pPr>
            <a:lvl3pPr indent="-228600" marL="1143000"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3pPr>
            <a:lvl4pPr indent="-228600" marL="1600200"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4pPr>
            <a:lvl5pPr indent="-228600" marL="2057400"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5pPr>
            <a:lvl6pPr eaLnBrk="0" fontAlgn="base" hangingPunct="0" indent="-228600" marL="251460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6pPr>
            <a:lvl7pPr eaLnBrk="0" fontAlgn="base" hangingPunct="0" indent="-228600" marL="297180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7pPr>
            <a:lvl8pPr eaLnBrk="0" fontAlgn="base" hangingPunct="0" indent="-228600" marL="342900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8pPr>
            <a:lvl9pPr eaLnBrk="0" fontAlgn="base" hangingPunct="0" indent="-228600" marL="388620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charset="0" panose="020B0604020202020204" pitchFamily="34" typeface="Arial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dur="indefinite" id="1" nodeType="tmRoot" restart="never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19050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5700" smtClean="0">
                <a:solidFill>
                  <a:schemeClr val="bg1"/>
                </a:solidFill>
                <a:latin typeface="Arial" panose="020B0604020202020204" pitchFamily="34" charset="0"/>
              </a:rPr>
              <a:t>Устройство для накопления электрических зарядов.</a:t>
            </a:r>
          </a:p>
        </p:txBody>
      </p:sp>
      <p:sp>
        <p:nvSpPr>
          <p:cNvPr id="65539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3399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6300" smtClean="0">
                <a:solidFill>
                  <a:schemeClr val="bg1"/>
                </a:solidFill>
              </a:rPr>
              <a:t>Назовите прибор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906253" y="1825625"/>
            <a:ext cx="3331493" cy="4351338"/>
          </a:xfrm>
          <a:effectLst>
            <a:softEdge rad="112500"/>
          </a:effectLst>
        </p:spPr>
      </p:pic>
      <p:sp>
        <p:nvSpPr>
          <p:cNvPr id="66564" name="Oval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3399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9812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smtClean="0">
                <a:solidFill>
                  <a:schemeClr val="bg1"/>
                </a:solidFill>
              </a:rPr>
              <a:t>С помощью какого механизма Архимед собирался сдвинуть Землю?</a:t>
            </a:r>
          </a:p>
        </p:txBody>
      </p:sp>
      <p:sp>
        <p:nvSpPr>
          <p:cNvPr id="67587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339933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90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438400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6300" dirty="0" smtClean="0">
                <a:solidFill>
                  <a:schemeClr val="bg1"/>
                </a:solidFill>
              </a:rPr>
              <a:t>Оптический </a:t>
            </a:r>
            <a:br>
              <a:rPr lang="ru-RU" sz="6300" dirty="0" smtClean="0">
                <a:solidFill>
                  <a:schemeClr val="bg1"/>
                </a:solidFill>
              </a:rPr>
            </a:br>
            <a:r>
              <a:rPr lang="ru-RU" sz="6300" dirty="0" smtClean="0">
                <a:solidFill>
                  <a:schemeClr val="bg1"/>
                </a:solidFill>
              </a:rPr>
              <a:t>прибор </a:t>
            </a:r>
            <a:br>
              <a:rPr lang="ru-RU" sz="6300" dirty="0" smtClean="0">
                <a:solidFill>
                  <a:schemeClr val="bg1"/>
                </a:solidFill>
              </a:rPr>
            </a:br>
            <a:r>
              <a:rPr lang="ru-RU" sz="6300" dirty="0" smtClean="0">
                <a:solidFill>
                  <a:schemeClr val="bg1"/>
                </a:solidFill>
              </a:rPr>
              <a:t>близорукого.</a:t>
            </a:r>
            <a:br>
              <a:rPr lang="ru-RU" sz="6300" dirty="0" smtClean="0">
                <a:solidFill>
                  <a:schemeClr val="bg1"/>
                </a:solidFill>
              </a:rPr>
            </a:br>
            <a:endParaRPr lang="ru-RU" sz="6300" dirty="0" smtClean="0">
              <a:solidFill>
                <a:schemeClr val="bg1"/>
              </a:solidFill>
            </a:endParaRPr>
          </a:p>
        </p:txBody>
      </p:sp>
      <p:sp>
        <p:nvSpPr>
          <p:cNvPr id="68611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CC33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5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18288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>
                <a:solidFill>
                  <a:schemeClr val="bg1"/>
                </a:solidFill>
              </a:rPr>
              <a:t>Математический знак для обозначения операции сложения.</a:t>
            </a:r>
          </a:p>
        </p:txBody>
      </p:sp>
      <p:sp>
        <p:nvSpPr>
          <p:cNvPr id="69635" name="Oval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609600" y="19812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>
                <a:solidFill>
                  <a:schemeClr val="bg1"/>
                </a:solidFill>
              </a:rPr>
              <a:t>Вторая степень числа.</a:t>
            </a:r>
          </a:p>
        </p:txBody>
      </p:sp>
      <p:sp>
        <p:nvSpPr>
          <p:cNvPr id="70659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2667000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63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Единица телесного угла.</a:t>
            </a:r>
          </a:p>
        </p:txBody>
      </p:sp>
      <p:sp>
        <p:nvSpPr>
          <p:cNvPr id="71683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4. Какой прибор служит для измерения влажности?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idx="1"/>
          </p:nvPr>
        </p:nvSpPr>
        <p:spPr>
          <a:xfrm>
            <a:off x="818348" y="2060898"/>
            <a:ext cx="7511472" cy="4041162"/>
          </a:xfrm>
        </p:spPr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А. термометр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Б. спидометр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В. психрометр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000" b="1" dirty="0" smtClean="0">
                <a:solidFill>
                  <a:schemeClr val="bg1"/>
                </a:solidFill>
              </a:rPr>
              <a:t>Г. вольтметр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endParaRPr lang="ru-RU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509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200400"/>
            <a:ext cx="8229600" cy="1143000"/>
          </a:xfrm>
        </p:spPr>
        <p:txBody>
          <a:bodyPr/>
          <a:lstStyle/>
          <a:p>
            <a:pPr marL="838200" indent="-838200" algn="ctr" eaLnBrk="1" hangingPunct="1">
              <a:defRPr/>
            </a:pPr>
            <a:r>
              <a:rPr lang="ru-RU" sz="6300" dirty="0" smtClean="0">
                <a:solidFill>
                  <a:schemeClr val="bg1"/>
                </a:solidFill>
              </a:rPr>
              <a:t>     Сколько орехов в пустом стакане?</a:t>
            </a:r>
            <a:br>
              <a:rPr lang="ru-RU" sz="6300" dirty="0" smtClean="0">
                <a:solidFill>
                  <a:schemeClr val="bg1"/>
                </a:solidFill>
              </a:rPr>
            </a:br>
            <a: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ru-RU" sz="38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72707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3622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>
                <a:solidFill>
                  <a:schemeClr val="bg1"/>
                </a:solidFill>
              </a:rPr>
              <a:t>Сумма длин всех сторон многоугольника.</a:t>
            </a:r>
          </a:p>
        </p:txBody>
      </p:sp>
      <p:sp>
        <p:nvSpPr>
          <p:cNvPr id="73731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2098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>
                <a:solidFill>
                  <a:schemeClr val="bg1"/>
                </a:solidFill>
              </a:rPr>
              <a:t>Направленный отрезок прямой.</a:t>
            </a:r>
          </a:p>
        </p:txBody>
      </p:sp>
      <p:sp>
        <p:nvSpPr>
          <p:cNvPr id="74755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>
                <a:solidFill>
                  <a:schemeClr val="bg1"/>
                </a:solidFill>
              </a:rPr>
              <a:t>Независимая переменная функции.</a:t>
            </a:r>
          </a:p>
        </p:txBody>
      </p:sp>
      <p:sp>
        <p:nvSpPr>
          <p:cNvPr id="75779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670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>
                <a:solidFill>
                  <a:schemeClr val="bg1"/>
                </a:solidFill>
              </a:rPr>
              <a:t>Утверждение, не требующее доказательств.</a:t>
            </a:r>
          </a:p>
        </p:txBody>
      </p:sp>
      <p:sp>
        <p:nvSpPr>
          <p:cNvPr id="76803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670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>
                <a:solidFill>
                  <a:schemeClr val="bg1"/>
                </a:solidFill>
              </a:rPr>
              <a:t>Совокупность двух и более уравнений.</a:t>
            </a:r>
          </a:p>
        </p:txBody>
      </p:sp>
      <p:sp>
        <p:nvSpPr>
          <p:cNvPr id="77827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>
                <a:solidFill>
                  <a:schemeClr val="bg1"/>
                </a:solidFill>
              </a:rPr>
              <a:t>Форма орбиты вращения планет.</a:t>
            </a:r>
          </a:p>
        </p:txBody>
      </p:sp>
      <p:sp>
        <p:nvSpPr>
          <p:cNvPr id="78851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>
                <a:solidFill>
                  <a:schemeClr val="bg1"/>
                </a:solidFill>
              </a:rPr>
              <a:t>Первая буква латинского алфавита.</a:t>
            </a:r>
          </a:p>
        </p:txBody>
      </p:sp>
      <p:sp>
        <p:nvSpPr>
          <p:cNvPr id="79875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30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590800"/>
            <a:ext cx="8229600" cy="1143000"/>
          </a:xfrm>
        </p:spPr>
        <p:txBody>
          <a:bodyPr/>
          <a:lstStyle/>
          <a:p>
            <a:pPr marL="838200" indent="-838200" algn="ctr" eaLnBrk="1" hangingPunct="1">
              <a:defRPr/>
            </a:pPr>
            <a: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6300" dirty="0" smtClean="0">
                <a:solidFill>
                  <a:schemeClr val="bg1"/>
                </a:solidFill>
              </a:rPr>
              <a:t>На поляне пасутся козы. У них 12 ног. Сколько у коз голов?</a:t>
            </a:r>
            <a: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ru-RU" sz="63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0899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895600"/>
            <a:ext cx="9144000" cy="1143000"/>
          </a:xfrm>
        </p:spPr>
        <p:txBody>
          <a:bodyPr/>
          <a:lstStyle/>
          <a:p>
            <a:pPr algn="ctr" eaLnBrk="1" hangingPunct="1"/>
            <a:r>
              <a:rPr lang="ru-RU" sz="5700" dirty="0" smtClean="0">
                <a:solidFill>
                  <a:schemeClr val="bg1"/>
                </a:solidFill>
              </a:rPr>
              <a:t>В полночь шел дождь. Можно ли ожидать солнечную погоду через двое суток?</a:t>
            </a:r>
          </a:p>
        </p:txBody>
      </p:sp>
      <p:sp>
        <p:nvSpPr>
          <p:cNvPr id="81923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800" b="1" dirty="0" smtClean="0">
                <a:solidFill>
                  <a:schemeClr val="bg1"/>
                </a:solidFill>
              </a:rPr>
              <a:t>5. В каких единицах выражают вес?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818348" y="2060898"/>
            <a:ext cx="7511472" cy="4041162"/>
          </a:xfrm>
        </p:spPr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А. метр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Б. ньютон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В. килограмм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Г. час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endParaRPr lang="ru-RU" sz="4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133600"/>
            <a:ext cx="8229600" cy="1143000"/>
          </a:xfrm>
        </p:spPr>
        <p:txBody>
          <a:bodyPr/>
          <a:lstStyle/>
          <a:p>
            <a:pPr algn="ctr"/>
            <a:r>
              <a:rPr lang="ru-RU" sz="6600" dirty="0" smtClean="0">
                <a:solidFill>
                  <a:schemeClr val="bg1"/>
                </a:solidFill>
              </a:rPr>
              <a:t>У треугольника отрезали три угла. Сколько углов осталось?</a:t>
            </a:r>
          </a:p>
        </p:txBody>
      </p:sp>
      <p:sp>
        <p:nvSpPr>
          <p:cNvPr id="82947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0"/>
            <a:ext cx="8229600" cy="1143000"/>
          </a:xfrm>
        </p:spPr>
        <p:txBody>
          <a:bodyPr/>
          <a:lstStyle/>
          <a:p>
            <a:pPr marL="838200" indent="-838200" algn="ctr" eaLnBrk="1" hangingPunct="1"/>
            <a:r>
              <a:rPr lang="ru-RU" sz="6300" dirty="0" smtClean="0">
                <a:solidFill>
                  <a:schemeClr val="bg1"/>
                </a:solidFill>
              </a:rPr>
              <a:t>Сколько будет, если два десятка умножить на три десятка?</a:t>
            </a:r>
          </a:p>
        </p:txBody>
      </p:sp>
      <p:sp>
        <p:nvSpPr>
          <p:cNvPr id="83971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CC33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6670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/>
              <a:t>Тело, которое имеет постоянное магнитное поле.</a:t>
            </a:r>
          </a:p>
        </p:txBody>
      </p:sp>
      <p:sp>
        <p:nvSpPr>
          <p:cNvPr id="84995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133600"/>
            <a:ext cx="8229600" cy="1143000"/>
          </a:xfrm>
        </p:spPr>
        <p:txBody>
          <a:bodyPr/>
          <a:lstStyle/>
          <a:p>
            <a:pPr marL="838200" indent="-838200" algn="ctr" eaLnBrk="1" hangingPunct="1">
              <a:defRPr/>
            </a:pPr>
            <a: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6300" dirty="0" smtClean="0"/>
              <a:t>Газ, который используется для заполнения рекламных ламп.</a:t>
            </a:r>
            <a:endParaRPr lang="ru-RU" sz="6300" b="1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6019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2098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/>
              <a:t>Низкий детский голос.</a:t>
            </a:r>
          </a:p>
        </p:txBody>
      </p:sp>
      <p:sp>
        <p:nvSpPr>
          <p:cNvPr id="87043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2860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/>
              <a:t>Оптическая система живого организма.</a:t>
            </a:r>
          </a:p>
        </p:txBody>
      </p:sp>
      <p:sp>
        <p:nvSpPr>
          <p:cNvPr id="88067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676400"/>
            <a:ext cx="8229600" cy="2697163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6300" dirty="0" smtClean="0"/>
              <a:t>Конденсация водяного пара на траве.</a:t>
            </a:r>
            <a:r>
              <a:rPr lang="ru-RU" sz="63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63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ru-RU" sz="6300" b="1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89091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438400"/>
            <a:ext cx="8229600" cy="1143000"/>
          </a:xfrm>
        </p:spPr>
        <p:txBody>
          <a:bodyPr/>
          <a:lstStyle/>
          <a:p>
            <a:pPr marL="838200" indent="-838200" algn="ctr" eaLnBrk="1" hangingPunct="1">
              <a:defRPr/>
            </a:pPr>
            <a:r>
              <a:rPr lang="ru-RU" sz="57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57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57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57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57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57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57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57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57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57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6000" dirty="0" smtClean="0"/>
              <a:t>Навес от защиты от солнца или дождя.</a:t>
            </a:r>
            <a:r>
              <a:rPr lang="ru-RU" sz="6000" dirty="0"/>
              <a:t/>
            </a:r>
            <a:br>
              <a:rPr lang="ru-RU" sz="6000" dirty="0"/>
            </a:br>
            <a: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endParaRPr lang="ru-RU" sz="38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90115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1242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/>
              <a:t>Объективная реальность, данная человеку в его ощущениях.</a:t>
            </a:r>
          </a:p>
        </p:txBody>
      </p:sp>
      <p:sp>
        <p:nvSpPr>
          <p:cNvPr id="91139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1336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000" dirty="0" smtClean="0"/>
              <a:t>Точка приложения массы тела.</a:t>
            </a:r>
          </a:p>
        </p:txBody>
      </p:sp>
      <p:sp>
        <p:nvSpPr>
          <p:cNvPr id="92163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6. Какое из приведенных слов означает вещество?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А. тетрадь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Б. ручка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В. алюминий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Г. стакан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2004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/>
              <a:t>Знак для обозначения положительного заряда.</a:t>
            </a:r>
          </a:p>
        </p:txBody>
      </p:sp>
      <p:sp>
        <p:nvSpPr>
          <p:cNvPr id="93187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30480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600" dirty="0" smtClean="0"/>
              <a:t>Двигатель внутреннего сгорания, установленный на автомобиле.</a:t>
            </a:r>
            <a:endParaRPr lang="ru-RU" sz="6300" dirty="0" smtClean="0"/>
          </a:p>
        </p:txBody>
      </p:sp>
      <p:sp>
        <p:nvSpPr>
          <p:cNvPr id="94211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/>
              <a:t>Миллионная часть метра.</a:t>
            </a:r>
          </a:p>
        </p:txBody>
      </p:sp>
      <p:sp>
        <p:nvSpPr>
          <p:cNvPr id="95235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2860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/>
              <a:t>Время, на которое открывается объектив фотоаппарата.</a:t>
            </a:r>
          </a:p>
        </p:txBody>
      </p:sp>
      <p:sp>
        <p:nvSpPr>
          <p:cNvPr id="96259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9718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000" dirty="0" smtClean="0"/>
              <a:t>Прозрачное тело, ограниченное сферическими поверхностями.</a:t>
            </a:r>
            <a:endParaRPr lang="ru-RU" sz="5700" dirty="0" smtClean="0"/>
          </a:p>
        </p:txBody>
      </p:sp>
      <p:sp>
        <p:nvSpPr>
          <p:cNvPr id="97283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chemeClr val="folHlink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143000"/>
            <a:ext cx="7924800" cy="2651990"/>
          </a:xfrm>
          <a:prstGeom prst="rect">
            <a:avLst/>
          </a:prstGeom>
        </p:spPr>
      </p:pic>
      <p:sp>
        <p:nvSpPr>
          <p:cNvPr id="3" name="Oval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CC33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2015482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4384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/>
              <a:t>Прибор </a:t>
            </a:r>
            <a:r>
              <a:rPr lang="ru-RU" sz="6300" dirty="0" smtClean="0">
                <a:latin typeface="Arial" panose="020B0604020202020204" pitchFamily="34" charset="0"/>
              </a:rPr>
              <a:t/>
            </a:r>
            <a:br>
              <a:rPr lang="ru-RU" sz="6300" dirty="0" smtClean="0">
                <a:latin typeface="Arial" panose="020B0604020202020204" pitchFamily="34" charset="0"/>
              </a:rPr>
            </a:br>
            <a:r>
              <a:rPr lang="ru-RU" sz="6300" dirty="0" smtClean="0"/>
              <a:t>для измерения мощности?.</a:t>
            </a:r>
          </a:p>
        </p:txBody>
      </p:sp>
      <p:sp>
        <p:nvSpPr>
          <p:cNvPr id="100355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CC330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362200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6300" dirty="0" smtClean="0">
                <a:solidFill>
                  <a:schemeClr val="bg1"/>
                </a:solidFill>
              </a:rPr>
              <a:t>Эта физическая величина равна отношению массы тела к его объему</a:t>
            </a:r>
            <a:r>
              <a:rPr lang="ru-RU" sz="3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r>
              <a:rPr lang="ru-RU" sz="3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.</a:t>
            </a:r>
          </a:p>
        </p:txBody>
      </p:sp>
      <p:sp>
        <p:nvSpPr>
          <p:cNvPr id="101379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0066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6600" dirty="0" smtClean="0">
                <a:solidFill>
                  <a:schemeClr val="bg1"/>
                </a:solidFill>
              </a:rPr>
              <a:t>Назовите закон</a:t>
            </a:r>
            <a:r>
              <a:rPr lang="ru-RU" sz="6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sz="6600" dirty="0"/>
          </a:p>
        </p:txBody>
      </p:sp>
      <p:graphicFrame>
        <p:nvGraphicFramePr>
          <p:cNvPr id="102403" name="Object 2"/>
          <p:cNvGraphicFramePr>
            <a:graphicFrameLocks noGrp="1" noChangeAspect="1"/>
          </p:cNvGraphicFramePr>
          <p:nvPr>
            <p:ph idx="1"/>
          </p:nvPr>
        </p:nvGraphicFramePr>
        <p:xfrm>
          <a:off x="609600" y="1905000"/>
          <a:ext cx="7643813" cy="4068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0" name="Уравнение" r:id="rId4" imgW="787400" imgH="419100" progId="Equation.3">
                  <p:embed/>
                </p:oleObj>
              </mc:Choice>
              <mc:Fallback>
                <p:oleObj name="Уравнение" r:id="rId4" imgW="787400" imgH="419100" progId="Equation.3">
                  <p:embed/>
                  <p:pic>
                    <p:nvPicPr>
                      <p:cNvPr id="0" name="Object 2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905000"/>
                        <a:ext cx="7643813" cy="406876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bg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41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514600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6300" dirty="0" smtClean="0">
                <a:solidFill>
                  <a:schemeClr val="bg1"/>
                </a:solidFill>
              </a:rPr>
              <a:t>Зависимость силы тока от напряжения на данном участке цепи.</a:t>
            </a:r>
            <a:r>
              <a:rPr lang="ru-RU" sz="3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104451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0066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9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bg1"/>
                </a:solidFill>
              </a:rPr>
              <a:t>7. Что из приведенного является физической величиной?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818348" y="2060898"/>
            <a:ext cx="7511472" cy="4041162"/>
          </a:xfrm>
        </p:spPr>
        <p:txBody>
          <a:bodyPr/>
          <a:lstStyle/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А. движение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Б. взаимодействие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В. снег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r>
              <a:rPr lang="ru-RU" sz="4400" b="1" dirty="0" smtClean="0">
                <a:solidFill>
                  <a:schemeClr val="bg1"/>
                </a:solidFill>
              </a:rPr>
              <a:t>Г. масса</a:t>
            </a:r>
          </a:p>
          <a:p>
            <a:pPr eaLnBrk="1" fontAlgn="auto" hangingPunct="1">
              <a:buFont typeface="Wingdings" panose="05000000000000000000" pitchFamily="2" charset="2"/>
              <a:buNone/>
              <a:defRPr/>
            </a:pPr>
            <a:endParaRPr lang="ru-RU" sz="44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52400" y="457200"/>
            <a:ext cx="8991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5400" dirty="0" smtClean="0">
                <a:solidFill>
                  <a:schemeClr val="bg1"/>
                </a:solidFill>
              </a:rPr>
              <a:t>Что определяют по формуле:</a:t>
            </a:r>
            <a:r>
              <a:rPr lang="ru-RU" sz="3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</a:p>
        </p:txBody>
      </p:sp>
      <p:sp>
        <p:nvSpPr>
          <p:cNvPr id="105475" name="Rectangle 5"/>
          <p:cNvSpPr>
            <a:spLocks noChangeArrowheads="1"/>
          </p:cNvSpPr>
          <p:nvPr/>
        </p:nvSpPr>
        <p:spPr bwMode="auto">
          <a:xfrm>
            <a:off x="990600" y="2814638"/>
            <a:ext cx="7696200" cy="1098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sz="6600" dirty="0">
                <a:solidFill>
                  <a:schemeClr val="bg1"/>
                </a:solidFill>
              </a:rPr>
              <a:t>Q </a:t>
            </a:r>
            <a:r>
              <a:rPr lang="ru-RU" sz="6600" dirty="0">
                <a:solidFill>
                  <a:schemeClr val="bg1"/>
                </a:solidFill>
              </a:rPr>
              <a:t>= </a:t>
            </a:r>
            <a:r>
              <a:rPr lang="en-US" sz="6600" dirty="0" smtClean="0">
                <a:solidFill>
                  <a:schemeClr val="bg1"/>
                </a:solidFill>
              </a:rPr>
              <a:t>Lm</a:t>
            </a:r>
            <a:r>
              <a:rPr lang="ru-RU" sz="6600" dirty="0" smtClean="0">
                <a:solidFill>
                  <a:schemeClr val="bg1"/>
                </a:solidFill>
              </a:rPr>
              <a:t> </a:t>
            </a:r>
            <a:endParaRPr lang="ru-RU" sz="6600" dirty="0">
              <a:solidFill>
                <a:schemeClr val="bg1"/>
              </a:solidFill>
            </a:endParaRPr>
          </a:p>
        </p:txBody>
      </p:sp>
      <p:sp>
        <p:nvSpPr>
          <p:cNvPr id="105476" name="Oval 6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0066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5146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smtClean="0">
                <a:solidFill>
                  <a:schemeClr val="bg1"/>
                </a:solidFill>
              </a:rPr>
              <a:t>Отношение пройденного пути ко времени прохождения.</a:t>
            </a:r>
          </a:p>
        </p:txBody>
      </p:sp>
      <p:sp>
        <p:nvSpPr>
          <p:cNvPr id="106499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0066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5908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dirty="0" smtClean="0">
                <a:solidFill>
                  <a:schemeClr val="bg1"/>
                </a:solidFill>
              </a:rPr>
              <a:t>Произведение </a:t>
            </a:r>
            <a:r>
              <a:rPr lang="ru-RU" sz="6300" dirty="0" smtClean="0">
                <a:solidFill>
                  <a:schemeClr val="bg1"/>
                </a:solidFill>
              </a:rPr>
              <a:t>ускорения</a:t>
            </a:r>
            <a:r>
              <a:rPr lang="ru-RU" sz="6300" dirty="0" smtClean="0">
                <a:solidFill>
                  <a:schemeClr val="bg1"/>
                </a:solidFill>
              </a:rPr>
              <a:t/>
            </a:r>
            <a:br>
              <a:rPr lang="ru-RU" sz="6300" dirty="0" smtClean="0">
                <a:solidFill>
                  <a:schemeClr val="bg1"/>
                </a:solidFill>
              </a:rPr>
            </a:br>
            <a:r>
              <a:rPr lang="ru-RU" sz="6300" dirty="0" smtClean="0">
                <a:solidFill>
                  <a:schemeClr val="bg1"/>
                </a:solidFill>
              </a:rPr>
              <a:t>на массу.</a:t>
            </a:r>
          </a:p>
        </p:txBody>
      </p:sp>
      <p:sp>
        <p:nvSpPr>
          <p:cNvPr id="107523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0066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6200" y="277813"/>
            <a:ext cx="8991600" cy="1139825"/>
          </a:xfrm>
        </p:spPr>
        <p:txBody>
          <a:bodyPr/>
          <a:lstStyle/>
          <a:p>
            <a:pPr algn="ctr">
              <a:defRPr/>
            </a:pPr>
            <a:r>
              <a:rPr lang="ru-RU" sz="4400" dirty="0" smtClean="0">
                <a:solidFill>
                  <a:schemeClr val="bg1"/>
                </a:solidFill>
              </a:rPr>
              <a:t>Для какого соединения </a:t>
            </a:r>
            <a:br>
              <a:rPr lang="ru-RU" sz="4400" dirty="0" smtClean="0">
                <a:solidFill>
                  <a:schemeClr val="bg1"/>
                </a:solidFill>
              </a:rPr>
            </a:br>
            <a:r>
              <a:rPr lang="ru-RU" sz="4400" dirty="0" smtClean="0">
                <a:solidFill>
                  <a:schemeClr val="bg1"/>
                </a:solidFill>
              </a:rPr>
              <a:t>потребителей справедлива формула:</a:t>
            </a:r>
            <a:r>
              <a:rPr lang="ru-RU" sz="36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ru-RU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sz="9600" dirty="0" smtClean="0">
                <a:solidFill>
                  <a:schemeClr val="bg1"/>
                </a:solidFill>
              </a:rPr>
              <a:t>R=R</a:t>
            </a:r>
            <a:r>
              <a:rPr lang="en-US" sz="1800" dirty="0" smtClean="0">
                <a:solidFill>
                  <a:schemeClr val="bg1"/>
                </a:solidFill>
              </a:rPr>
              <a:t>1</a:t>
            </a:r>
            <a:r>
              <a:rPr lang="en-US" sz="9600" dirty="0" smtClean="0">
                <a:solidFill>
                  <a:schemeClr val="bg1"/>
                </a:solidFill>
              </a:rPr>
              <a:t>+R</a:t>
            </a:r>
            <a:r>
              <a:rPr lang="en-US" sz="1800" dirty="0" smtClean="0">
                <a:solidFill>
                  <a:schemeClr val="bg1"/>
                </a:solidFill>
              </a:rPr>
              <a:t>2</a:t>
            </a:r>
            <a:endParaRPr lang="ru-RU" sz="1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2860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smtClean="0">
                <a:solidFill>
                  <a:schemeClr val="bg1"/>
                </a:solidFill>
              </a:rPr>
              <a:t>Как </a:t>
            </a:r>
            <a:br>
              <a:rPr lang="ru-RU" sz="6300" smtClean="0">
                <a:solidFill>
                  <a:schemeClr val="bg1"/>
                </a:solidFill>
              </a:rPr>
            </a:br>
            <a:r>
              <a:rPr lang="ru-RU" sz="6300" smtClean="0">
                <a:solidFill>
                  <a:schemeClr val="bg1"/>
                </a:solidFill>
              </a:rPr>
              <a:t>определить давление </a:t>
            </a:r>
            <a:br>
              <a:rPr lang="ru-RU" sz="6300" smtClean="0">
                <a:solidFill>
                  <a:schemeClr val="bg1"/>
                </a:solidFill>
              </a:rPr>
            </a:br>
            <a:r>
              <a:rPr lang="ru-RU" sz="6300" smtClean="0">
                <a:solidFill>
                  <a:schemeClr val="bg1"/>
                </a:solidFill>
              </a:rPr>
              <a:t>твердого тела ?</a:t>
            </a:r>
          </a:p>
        </p:txBody>
      </p:sp>
      <p:sp>
        <p:nvSpPr>
          <p:cNvPr id="109571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0066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9050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smtClean="0">
                <a:solidFill>
                  <a:schemeClr val="bg1"/>
                </a:solidFill>
              </a:rPr>
              <a:t>Формула определения механической работы.</a:t>
            </a:r>
          </a:p>
        </p:txBody>
      </p:sp>
      <p:sp>
        <p:nvSpPr>
          <p:cNvPr id="110595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0066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58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1371600"/>
            <a:ext cx="8229600" cy="1139825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4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4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4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4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4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4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/>
            </a:r>
            <a:br>
              <a:rPr lang="ru-RU" sz="46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</a:br>
            <a:r>
              <a:rPr lang="ru-RU" sz="6600" dirty="0">
                <a:solidFill>
                  <a:schemeClr val="bg1"/>
                </a:solidFill>
              </a:rPr>
              <a:t>Эта физическая величина равна отношению массы тела к его </a:t>
            </a:r>
            <a:r>
              <a:rPr lang="ru-RU" sz="6600" dirty="0" smtClean="0">
                <a:solidFill>
                  <a:schemeClr val="bg1"/>
                </a:solidFill>
              </a:rPr>
              <a:t>объему. </a:t>
            </a:r>
            <a:r>
              <a:rPr lang="ru-RU" sz="6600" dirty="0">
                <a:solidFill>
                  <a:schemeClr val="bg1"/>
                </a:solidFill>
              </a:rPr>
              <a:t/>
            </a:r>
            <a:br>
              <a:rPr lang="ru-RU" sz="6600" dirty="0">
                <a:solidFill>
                  <a:schemeClr val="bg1"/>
                </a:solidFill>
              </a:rPr>
            </a:br>
            <a:endParaRPr lang="ru-RU" sz="3800" dirty="0" smtClean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11619" name="Rectangle 6"/>
          <p:cNvSpPr>
            <a:spLocks noChangeArrowheads="1"/>
          </p:cNvSpPr>
          <p:nvPr/>
        </p:nvSpPr>
        <p:spPr bwMode="auto">
          <a:xfrm>
            <a:off x="0" y="32194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  <p:sp>
        <p:nvSpPr>
          <p:cNvPr id="111620" name="Oval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0066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0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362200"/>
            <a:ext cx="8229600" cy="11430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Для какого устройства  справедлива формула:</a:t>
            </a:r>
            <a:r>
              <a:rPr 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7200" dirty="0" smtClean="0">
                <a:solidFill>
                  <a:schemeClr val="bg1"/>
                </a:solidFill>
              </a:rPr>
              <a:t> </a:t>
            </a:r>
            <a:r>
              <a:rPr lang="en-US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F 1 • d 1 = F 2 • d 2</a:t>
            </a:r>
            <a:r>
              <a:rPr lang="en-US" sz="63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endParaRPr lang="ru-RU" sz="63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12643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0066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8194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smtClean="0">
                <a:solidFill>
                  <a:schemeClr val="bg1"/>
                </a:solidFill>
              </a:rPr>
              <a:t>Как называется величина, равная отношению работы ко времени ?</a:t>
            </a:r>
          </a:p>
        </p:txBody>
      </p:sp>
      <p:sp>
        <p:nvSpPr>
          <p:cNvPr id="113667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0066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6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133600"/>
            <a:ext cx="8229600" cy="1143000"/>
          </a:xfrm>
        </p:spPr>
        <p:txBody>
          <a:bodyPr/>
          <a:lstStyle/>
          <a:p>
            <a:pPr algn="ctr" eaLnBrk="1" hangingPunct="1"/>
            <a:r>
              <a:rPr lang="ru-RU" sz="6300" smtClean="0">
                <a:solidFill>
                  <a:schemeClr val="bg1"/>
                </a:solidFill>
              </a:rPr>
              <a:t>Отношение полезной </a:t>
            </a:r>
            <a:br>
              <a:rPr lang="ru-RU" sz="6300" smtClean="0">
                <a:solidFill>
                  <a:schemeClr val="bg1"/>
                </a:solidFill>
              </a:rPr>
            </a:br>
            <a:r>
              <a:rPr lang="ru-RU" sz="6300" smtClean="0">
                <a:solidFill>
                  <a:schemeClr val="bg1"/>
                </a:solidFill>
              </a:rPr>
              <a:t>работы к полной </a:t>
            </a:r>
            <a:br>
              <a:rPr lang="ru-RU" sz="6300" smtClean="0">
                <a:solidFill>
                  <a:schemeClr val="bg1"/>
                </a:solidFill>
              </a:rPr>
            </a:br>
            <a:r>
              <a:rPr lang="ru-RU" sz="6300" smtClean="0">
                <a:solidFill>
                  <a:schemeClr val="bg1"/>
                </a:solidFill>
              </a:rPr>
              <a:t>работе ?</a:t>
            </a:r>
          </a:p>
        </p:txBody>
      </p:sp>
      <p:sp>
        <p:nvSpPr>
          <p:cNvPr id="114691" name="Oval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8153400" y="6477000"/>
            <a:ext cx="381000" cy="228600"/>
          </a:xfrm>
          <a:prstGeom prst="ellipse">
            <a:avLst/>
          </a:prstGeom>
          <a:solidFill>
            <a:srgbClr val="006699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ru-RU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Сетка">
  <a:themeElements>
    <a:clrScheme name="Сетка">
      <a:dk1>
        <a:sysClr val="windowText" lastClr="000000"/>
      </a:dk1>
      <a:lt1>
        <a:sysClr val="window" lastClr="FFFFFF"/>
      </a:lt1>
      <a:dk2>
        <a:srgbClr val="363D46"/>
      </a:dk2>
      <a:lt2>
        <a:srgbClr val="EBEBEB"/>
      </a:lt2>
      <a:accent1>
        <a:srgbClr val="6F6F6F"/>
      </a:accent1>
      <a:accent2>
        <a:srgbClr val="BFBFA5"/>
      </a:accent2>
      <a:accent3>
        <a:srgbClr val="DCD084"/>
      </a:accent3>
      <a:accent4>
        <a:srgbClr val="E7BF5F"/>
      </a:accent4>
      <a:accent5>
        <a:srgbClr val="E9A039"/>
      </a:accent5>
      <a:accent6>
        <a:srgbClr val="CF7133"/>
      </a:accent6>
      <a:hlink>
        <a:srgbClr val="F28943"/>
      </a:hlink>
      <a:folHlink>
        <a:srgbClr val="F1B76C"/>
      </a:folHlink>
    </a:clrScheme>
    <a:fontScheme name="Сетка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Сетка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84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3500000">
              <a:srgbClr val="000000">
                <a:alpha val="5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25400" h="25400" prst="slope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28000"/>
                <a:satMod val="94000"/>
                <a:lumMod val="20000"/>
              </a:schemeClr>
              <a:schemeClr val="phClr">
                <a:tint val="94000"/>
                <a:shade val="84000"/>
                <a:satMod val="148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sh" id="{789EC3FE-34FD-429C-9918-760025E6C145}" vid="{B8BE45C0-8141-4D58-8C71-A009BC26FBBB}"/>
    </a:ext>
  </a:ext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2729</TotalTime>
  <Words>857</Words>
  <Application>Microsoft Office PowerPoint</Application>
  <PresentationFormat>Экран (4:3)</PresentationFormat>
  <Paragraphs>207</Paragraphs>
  <Slides>103</Slides>
  <Notes>1</Notes>
  <HiddenSlides>0</HiddenSlides>
  <MMClips>3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103</vt:i4>
      </vt:variant>
    </vt:vector>
  </HeadingPairs>
  <TitlesOfParts>
    <vt:vector size="113" baseType="lpstr">
      <vt:lpstr>Arial</vt:lpstr>
      <vt:lpstr>Calibri</vt:lpstr>
      <vt:lpstr>Calibri Light</vt:lpstr>
      <vt:lpstr>Century Gothic</vt:lpstr>
      <vt:lpstr>Times New Roman</vt:lpstr>
      <vt:lpstr>Wingdings</vt:lpstr>
      <vt:lpstr>Оформление по умолчанию</vt:lpstr>
      <vt:lpstr>Тема Office</vt:lpstr>
      <vt:lpstr>Сетка</vt:lpstr>
      <vt:lpstr>Уравнение</vt:lpstr>
      <vt:lpstr>Презентация PowerPoint</vt:lpstr>
      <vt:lpstr>Первый            раунд</vt:lpstr>
      <vt:lpstr>1. Как называется график изобарного процесса? </vt:lpstr>
      <vt:lpstr>2. Орбита какой из этих планет находится ближе всех к солнцу?</vt:lpstr>
      <vt:lpstr>3. Какое из этих чисел является наименьшим общим делителем чисел 16 и 24?</vt:lpstr>
      <vt:lpstr>4. Какой прибор служит для измерения влажности?</vt:lpstr>
      <vt:lpstr>5. В каких единицах выражают вес?</vt:lpstr>
      <vt:lpstr>6. Какое из приведенных слов означает вещество?</vt:lpstr>
      <vt:lpstr>7. Что из приведенного является физической величиной?</vt:lpstr>
      <vt:lpstr>8. Кто является  изобретателем телефона?</vt:lpstr>
      <vt:lpstr>9. Какая из единиц массы самая меньшая?</vt:lpstr>
      <vt:lpstr>10. Какой из материалов имеет наименьшую плотность при нормальных условиях?</vt:lpstr>
      <vt:lpstr>11. Назовите наименьшую единицу времени.</vt:lpstr>
      <vt:lpstr>12. Назовите самую меньшую кратную приставку.</vt:lpstr>
      <vt:lpstr>13. Назовите единицу массы тела.</vt:lpstr>
      <vt:lpstr>14. Какое из приведенных слов не является явлением?</vt:lpstr>
      <vt:lpstr>15. Какую часть от МПа составляет один Па?</vt:lpstr>
      <vt:lpstr>16. Если плотность тела меньше плотности жидкости, то тело:</vt:lpstr>
      <vt:lpstr>17. При резкой остановке автобуса человек, стоящий в нем отклонится:</vt:lpstr>
      <vt:lpstr>18. Какую часть от квадратного м составляет квадратный мм? </vt:lpstr>
      <vt:lpstr>Вы  ответили на 18 основных вопросов</vt:lpstr>
      <vt:lpstr>Вы успешно  закончили  первый раунд!</vt:lpstr>
      <vt:lpstr>Презентация PowerPoint</vt:lpstr>
      <vt:lpstr>Презентация PowerPoint</vt:lpstr>
      <vt:lpstr>Второй  раунд</vt:lpstr>
      <vt:lpstr>Презентация PowerPoint</vt:lpstr>
      <vt:lpstr>Какое из тел менее инертно: стол или стул?</vt:lpstr>
      <vt:lpstr>В каких единицах имеряется плотность пуха?</vt:lpstr>
      <vt:lpstr>За счет какой энергии летит камушек при стрельбе с помощью резинки?</vt:lpstr>
      <vt:lpstr>    Самая легкая в мире древесина?  </vt:lpstr>
      <vt:lpstr>     Когда килограммовая гиря имеет большую массу: летом или зимой? </vt:lpstr>
      <vt:lpstr> Как называется движение при котором скорость меняется на одну и ту же величину за равные промежутки времени?   </vt:lpstr>
      <vt:lpstr>Как называется тело, размерами, которого в данных условиях можно пренебречь ? </vt:lpstr>
      <vt:lpstr>Прибор для измерения массы?</vt:lpstr>
      <vt:lpstr> Линия, по которой двигалось тело?</vt:lpstr>
      <vt:lpstr>Наибольшее отклонение колеблющейся величины от ее среднего значения?</vt:lpstr>
      <vt:lpstr>Волна, у которой колебания происходят вдоль направления движения волны?  </vt:lpstr>
      <vt:lpstr> Движение тела, возникающее при отделении от него с какой-либо скоростью,некоторой его части? </vt:lpstr>
      <vt:lpstr>Физическая величина, равная работе, выполненной в единицу времени?</vt:lpstr>
      <vt:lpstr>Величина, характеризующая способность тела (системы) выполнить работу?</vt:lpstr>
      <vt:lpstr>Буква греческого алфавита, которой обозначается коэффициент трения.</vt:lpstr>
      <vt:lpstr>Назовите прибор</vt:lpstr>
      <vt:lpstr>Синоним слова силомер? </vt:lpstr>
      <vt:lpstr>Спидометр - прибор  для  измерения …</vt:lpstr>
      <vt:lpstr>Научное  название  градусника.</vt:lpstr>
      <vt:lpstr>Назовите прибор</vt:lpstr>
      <vt:lpstr>Прибор, реагирующий на магнитное поле Земли.   </vt:lpstr>
      <vt:lpstr>Мензурка –  прибор для     измерения … </vt:lpstr>
      <vt:lpstr>Назовите прибор</vt:lpstr>
      <vt:lpstr>Психрометр – прибор для измерения …</vt:lpstr>
      <vt:lpstr>Измерительный прибор, имеющийся в портфеле каждого учащегося. </vt:lpstr>
      <vt:lpstr>Назовите прибор</vt:lpstr>
      <vt:lpstr>Устройство для накопления электрических зарядов.</vt:lpstr>
      <vt:lpstr>Назовите прибор</vt:lpstr>
      <vt:lpstr>С помощью какого механизма Архимед собирался сдвинуть Землю?</vt:lpstr>
      <vt:lpstr> Оптический  прибор  близорукого. </vt:lpstr>
      <vt:lpstr>Математический знак для обозначения операции сложения.</vt:lpstr>
      <vt:lpstr>Вторая степень числа.</vt:lpstr>
      <vt:lpstr>Единица телесного угла.</vt:lpstr>
      <vt:lpstr>     Сколько орехов в пустом стакане?  </vt:lpstr>
      <vt:lpstr>Сумма длин всех сторон многоугольника.</vt:lpstr>
      <vt:lpstr>Направленный отрезок прямой.</vt:lpstr>
      <vt:lpstr>Независимая переменная функции.</vt:lpstr>
      <vt:lpstr>Утверждение, не требующее доказательств.</vt:lpstr>
      <vt:lpstr>Совокупность двух и более уравнений.</vt:lpstr>
      <vt:lpstr>Форма орбиты вращения планет.</vt:lpstr>
      <vt:lpstr>Первая буква латинского алфавита.</vt:lpstr>
      <vt:lpstr>  На поляне пасутся козы. У них 12 ног. Сколько у коз голов?  </vt:lpstr>
      <vt:lpstr>В полночь шел дождь. Можно ли ожидать солнечную погоду через двое суток?</vt:lpstr>
      <vt:lpstr>У треугольника отрезали три угла. Сколько углов осталось?</vt:lpstr>
      <vt:lpstr>Сколько будет, если два десятка умножить на три десятка?</vt:lpstr>
      <vt:lpstr>Тело, которое имеет постоянное магнитное поле.</vt:lpstr>
      <vt:lpstr> Газ, который используется для заполнения рекламных ламп.</vt:lpstr>
      <vt:lpstr>Низкий детский голос.</vt:lpstr>
      <vt:lpstr>Оптическая система живого организма.</vt:lpstr>
      <vt:lpstr>  Конденсация водяного пара на траве. </vt:lpstr>
      <vt:lpstr>     Навес от защиты от солнца или дождя.     </vt:lpstr>
      <vt:lpstr>Объективная реальность, данная человеку в его ощущениях.</vt:lpstr>
      <vt:lpstr>Точка приложения массы тела.</vt:lpstr>
      <vt:lpstr>Знак для обозначения положительного заряда.</vt:lpstr>
      <vt:lpstr>Двигатель внутреннего сгорания, установленный на автомобиле.</vt:lpstr>
      <vt:lpstr>Миллионная часть метра.</vt:lpstr>
      <vt:lpstr>Время, на которое открывается объектив фотоаппарата.</vt:lpstr>
      <vt:lpstr>Прозрачное тело, ограниченное сферическими поверхностями.</vt:lpstr>
      <vt:lpstr>Презентация PowerPoint</vt:lpstr>
      <vt:lpstr>Прибор  для измерения мощности?.</vt:lpstr>
      <vt:lpstr>Эта физическая величина равна отношению массы тела к его объему .</vt:lpstr>
      <vt:lpstr>Назовите закон </vt:lpstr>
      <vt:lpstr>Зависимость силы тока от напряжения на данном участке цепи. </vt:lpstr>
      <vt:lpstr>Что определяют по формуле: </vt:lpstr>
      <vt:lpstr>Отношение пройденного пути ко времени прохождения.</vt:lpstr>
      <vt:lpstr>Произведение ускорения на массу.</vt:lpstr>
      <vt:lpstr>Для какого соединения  потребителей справедлива формула: </vt:lpstr>
      <vt:lpstr>Как  определить давление  твердого тела ?</vt:lpstr>
      <vt:lpstr>Формула определения механической работы.</vt:lpstr>
      <vt:lpstr>    Эта физическая величина равна отношению массы тела к его объему.  </vt:lpstr>
      <vt:lpstr>Для какого устройства  справедлива формула:  F 1 • d 1 = F 2 • d 2 </vt:lpstr>
      <vt:lpstr>Как называется величина, равная отношению работы ко времени ?</vt:lpstr>
      <vt:lpstr>Отношение полезной  работы к полной  работе ?</vt:lpstr>
      <vt:lpstr> Что определяют по формуле: </vt:lpstr>
      <vt:lpstr> Из формулы  выразите G </vt:lpstr>
      <vt:lpstr>Второй  раунд  окончен</vt:lpstr>
      <vt:lpstr>ИГРА ОКОНЧЕНА!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ОКСАНА</dc:creator>
  <cp:lastModifiedBy>Оксана Рожніва</cp:lastModifiedBy>
  <cp:revision>151</cp:revision>
  <cp:lastPrinted>1601-01-01T00:00:00Z</cp:lastPrinted>
  <dcterms:created xsi:type="dcterms:W3CDTF">1601-01-01T00:00:00Z</dcterms:created>
  <dcterms:modified xsi:type="dcterms:W3CDTF">2014-05-21T13:58:07Z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6175416</vt:lpwstr>
  </property>
  <property fmtid="{D5CDD505-2E9C-101B-9397-08002B2CF9AE}" name="NXPowerLiteVersion" pid="3">
    <vt:lpwstr>D4.1.4</vt:lpwstr>
  </property>
  <property fmtid="{D5CDD505-2E9C-101B-9397-08002B2CF9AE}" name="Version" pid="4">
    <vt:i4>1</vt:i4>
  </property>
</Properties>
</file>