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9" r:id="rId3"/>
    <p:sldId id="259" r:id="rId4"/>
    <p:sldId id="262" r:id="rId5"/>
    <p:sldId id="257" r:id="rId6"/>
    <p:sldId id="263" r:id="rId7"/>
    <p:sldId id="264" r:id="rId8"/>
    <p:sldId id="265" r:id="rId9"/>
    <p:sldId id="269" r:id="rId10"/>
    <p:sldId id="270" r:id="rId11"/>
    <p:sldId id="281" r:id="rId12"/>
    <p:sldId id="267" r:id="rId13"/>
    <p:sldId id="268" r:id="rId14"/>
    <p:sldId id="290" r:id="rId15"/>
    <p:sldId id="271" r:id="rId16"/>
    <p:sldId id="285" r:id="rId17"/>
    <p:sldId id="286" r:id="rId18"/>
    <p:sldId id="272" r:id="rId19"/>
    <p:sldId id="288" r:id="rId20"/>
    <p:sldId id="266" r:id="rId21"/>
    <p:sldId id="274" r:id="rId22"/>
    <p:sldId id="287" r:id="rId23"/>
    <p:sldId id="25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9886D-A23D-4013-BF2A-C447442A132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5EDE0-FF27-41E4-BCCA-371020EFA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9.jpeg" Type="http://schemas.openxmlformats.org/officeDocument/2006/relationships/image"/><Relationship Id="rId4" Target="../media/image1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643182"/>
            <a:ext cx="3314700" cy="1381125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id="24583" name="Picture 7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3214710" cy="242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4" name="Picture 8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071942"/>
            <a:ext cx="28574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5" name="Picture 9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071678"/>
            <a:ext cx="2928926" cy="22050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rrowheads="1" noChangeAspect="1"/>
          </p:cNvPicPr>
          <p:nvPr/>
        </p:nvPicPr>
        <p:blipFill>
          <a:blip r:embed="rId6"/>
          <a:srcRect b="111"/>
          <a:stretch>
            <a:fillRect/>
          </a:stretch>
        </p:blipFill>
        <p:spPr bwMode="auto">
          <a:xfrm>
            <a:off x="3428992" y="285728"/>
            <a:ext cx="2571753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611231"/>
            <a:ext cx="9144000" cy="224676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На тяжелых работах, на работах с вредными и опасными условиями труда, на работах с особенными природными географическими и геологическими условиями и условиями повышенного риска для здоровья устанавливается повышенная оплата труда.</a:t>
            </a:r>
          </a:p>
          <a:p>
            <a:pPr algn="ctr"/>
            <a:r>
              <a:rPr lang="ru-RU" sz="2000" b="1" dirty="0" smtClean="0">
                <a:latin typeface="Arial Black" pitchFamily="34" charset="0"/>
              </a:rPr>
              <a:t> Перечень этих работ определяется Кабинетом Министров Украины (ст. 100 КЗоТ Украины);</a:t>
            </a:r>
            <a:endParaRPr lang="ru-RU" sz="2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91" y="0"/>
            <a:ext cx="91557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b="10"/>
          <a:stretch>
            <a:fillRect/>
          </a:stretch>
        </p:blipFill>
        <p:spPr bwMode="auto">
          <a:xfrm>
            <a:off x="1571604" y="0"/>
            <a:ext cx="56436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18" y="642918"/>
            <a:ext cx="1904982" cy="142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rrowheads="1" noChangeAspect="1"/>
          </p:cNvPicPr>
          <p:nvPr/>
        </p:nvPicPr>
        <p:blipFill>
          <a:blip r:embed="rId4"/>
          <a:srcRect r="21983"/>
          <a:stretch>
            <a:fillRect/>
          </a:stretch>
        </p:blipFill>
        <p:spPr bwMode="auto">
          <a:xfrm>
            <a:off x="7315930" y="5500702"/>
            <a:ext cx="1828070" cy="9763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r:embed="rId4"/>
          <a:srcRect l="81944"/>
          <a:stretch>
            <a:fillRect/>
          </a:stretch>
        </p:blipFill>
        <p:spPr bwMode="auto">
          <a:xfrm>
            <a:off x="214282" y="1714488"/>
            <a:ext cx="1171560" cy="2703524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1905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3071810"/>
            <a:ext cx="135729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Потребительская корзина украинца: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одна мужская рубашка на 12 лет  и 20 гривен в месяц на детсад  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67335"/>
            <a:ext cx="5500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6215082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 Украине минимальная зарплата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в 2013 – 1 218 UAH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91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6211669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 Украине Стоимость жизни в месяц оценивается в 3 912 UAH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r="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0014" cy="703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rrowheads="1" noChangeAspect="1"/>
          </p:cNvPicPr>
          <p:nvPr/>
        </p:nvPicPr>
        <p:blipFill>
          <a:blip r:embed="rId2"/>
          <a:srcRect b="1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r:embed="rId3"/>
          <a:srcRect b="154"/>
          <a:stretch>
            <a:fillRect/>
          </a:stretch>
        </p:blipFill>
        <p:spPr bwMode="auto">
          <a:xfrm>
            <a:off x="6643702" y="214290"/>
            <a:ext cx="2227325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/>
          <p:cNvSpPr/>
          <p:nvPr/>
        </p:nvSpPr>
        <p:spPr>
          <a:xfrm>
            <a:off x="3071802" y="2357430"/>
            <a:ext cx="5143536" cy="192882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000">
                <a:solidFill>
                  <a:schemeClr val="tx1"/>
                </a:solidFill>
                <a:latin charset="0" pitchFamily="34" typeface="Arial Black"/>
              </a:rPr>
              <a:t>Заработная</a:t>
            </a:r>
          </a:p>
          <a:p>
            <a:pPr algn="ctr"/>
            <a:r>
              <a:rPr dirty="0" lang="ru-RU" smtClean="0" sz="4000">
                <a:solidFill>
                  <a:schemeClr val="tx1"/>
                </a:solidFill>
                <a:latin charset="0" pitchFamily="34" typeface="Arial Black"/>
              </a:rPr>
              <a:t> плата</a:t>
            </a:r>
            <a:endParaRPr dirty="0" lang="ru-RU" sz="4000">
              <a:solidFill>
                <a:schemeClr val="tx1"/>
              </a:solidFill>
              <a:latin charset="0" pitchFamily="34" typeface="Arial Black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876"/>
            <a:ext cx="242889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868" y="3929066"/>
            <a:ext cx="4947188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dirty="0" lang="ru-RU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Николай </a:t>
            </a:r>
            <a:r>
              <a:rPr dirty="0" lang="ru-RU" smtClean="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Азаров – Премьер-министр</a:t>
            </a:r>
          </a:p>
          <a:p>
            <a:pPr algn="ctr"/>
            <a:r>
              <a:rPr dirty="0" lang="ru-RU" smtClean="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Украины </a:t>
            </a:r>
            <a:endParaRPr dirty="0" lang="ru-RU">
              <a:solidFill>
                <a:schemeClr val="accent6">
                  <a:lumMod val="50000"/>
                </a:schemeClr>
              </a:solidFill>
              <a:latin charset="0" pitchFamily="34" typeface="Arial Black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500430" y="5000636"/>
            <a:ext cx="4714908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2400" u="none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charset="0" pitchFamily="34" typeface="Arial Black"/>
                <a:ea charset="0" pitchFamily="34" typeface="Calibri"/>
                <a:cs charset="0" pitchFamily="18" typeface="Times New Roman"/>
              </a:rPr>
              <a:t>За день USD     245.00</a:t>
            </a:r>
            <a:endParaRPr b="0" baseline="0" cap="none" dirty="0" i="0" kumimoji="0" lang="ru-RU" normalizeH="0" smtClean="0" strike="noStrike" sz="2400" u="none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charset="0" pitchFamily="34" typeface="Arial Black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2400" u="none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charset="0" pitchFamily="34" typeface="Arial Black"/>
                <a:ea charset="0" pitchFamily="34" typeface="Calibri"/>
                <a:cs charset="0" pitchFamily="18" typeface="Times New Roman"/>
              </a:rPr>
              <a:t>За месяц USD   5,105.00</a:t>
            </a:r>
            <a:endParaRPr b="0" baseline="0" cap="none" dirty="0" i="0" kumimoji="0" lang="ru-RU" normalizeH="0" smtClean="0" strike="noStrike" sz="2400" u="none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charset="0" pitchFamily="34" typeface="Arial Black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2400" u="none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charset="0" pitchFamily="34" typeface="Arial Black"/>
                <a:ea charset="0" pitchFamily="34" typeface="Calibri"/>
                <a:cs charset="0" pitchFamily="18" typeface="Times New Roman"/>
              </a:rPr>
              <a:t>За год  USD       61,254.00</a:t>
            </a:r>
            <a:endParaRPr b="0" baseline="0" cap="none" dirty="0" i="0" kumimoji="0" lang="ru-RU" normalizeH="0" smtClean="0" strike="noStrike" sz="2400" u="none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charset="0" pitchFamily="34" typeface="Arial Black"/>
              <a:cs charset="0" pitchFamily="34"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214290"/>
            <a:ext cx="2172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en-US" smtClean="0" sz="2400">
                <a:latin charset="0" pitchFamily="34" typeface="Arial Black"/>
              </a:rPr>
              <a:t>VIP-</a:t>
            </a:r>
            <a:r>
              <a:rPr b="1" dirty="0" lang="ru-RU" smtClean="0" sz="2400">
                <a:latin charset="0" pitchFamily="34" typeface="Arial Black"/>
              </a:rPr>
              <a:t>доходы</a:t>
            </a:r>
            <a:endParaRPr b="1" dirty="0" lang="ru-RU" sz="2400">
              <a:latin charset="0" pitchFamily="34" typeface="Arial Black"/>
            </a:endParaRPr>
          </a:p>
        </p:txBody>
      </p:sp>
      <p:pic>
        <p:nvPicPr>
          <p:cNvPr id="6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85720" y="214290"/>
            <a:ext cx="2536048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714744" y="928670"/>
            <a:ext cx="4357718" cy="707886"/>
          </a:xfrm>
          <a:prstGeom prst="rect">
            <a:avLst/>
          </a:prstGeom>
          <a:solidFill>
            <a:srgbClr val="FFFF00"/>
          </a:solidFill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0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Янукович В.Ф. – Президент  Украины</a:t>
            </a:r>
            <a:endParaRPr b="1" dirty="0" lang="ru-RU" sz="2000">
              <a:solidFill>
                <a:schemeClr val="accent6">
                  <a:lumMod val="50000"/>
                </a:schemeClr>
              </a:solidFill>
              <a:latin charset="0" pitchFamily="34" typeface="Arial Black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1785926"/>
            <a:ext cx="3740126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b="1" dirty="0" lang="ru-RU" smtClean="0" sz="20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За год: </a:t>
            </a:r>
            <a:r>
              <a:rPr b="1" dirty="0" lang="en-US" smtClean="0" sz="20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USD 2,550,771.00</a:t>
            </a:r>
            <a:endParaRPr b="1" dirty="0" lang="ru-RU" sz="2000">
              <a:solidFill>
                <a:schemeClr val="accent6">
                  <a:lumMod val="50000"/>
                </a:schemeClr>
              </a:solidFill>
              <a:latin charset="0" pitchFamily="34" typeface="Arial Black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6182" y="2357430"/>
            <a:ext cx="3908442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b="1" dirty="0" lang="ru-RU" smtClean="0" sz="20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За месяц: </a:t>
            </a:r>
            <a:r>
              <a:rPr b="1" dirty="0" lang="en-US" smtClean="0" sz="20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USD 212,564.00</a:t>
            </a:r>
            <a:endParaRPr b="1" dirty="0" lang="ru-RU" sz="2000">
              <a:solidFill>
                <a:schemeClr val="accent6">
                  <a:lumMod val="50000"/>
                </a:schemeClr>
              </a:solidFill>
              <a:latin charset="0" pitchFamily="34" typeface="Arial Black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86182" y="2786058"/>
            <a:ext cx="392909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b="1" dirty="0" lang="ru-RU" smtClean="0" sz="20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За день: </a:t>
            </a:r>
            <a:r>
              <a:rPr b="1" dirty="0" lang="en-US" smtClean="0" sz="2000">
                <a:solidFill>
                  <a:schemeClr val="accent6">
                    <a:lumMod val="50000"/>
                  </a:schemeClr>
                </a:solidFill>
                <a:latin charset="0" pitchFamily="34" typeface="Arial Black"/>
              </a:rPr>
              <a:t>USD 10,203.00</a:t>
            </a:r>
            <a:endParaRPr b="1" dirty="0" lang="ru-RU" sz="2000">
              <a:solidFill>
                <a:schemeClr val="accent6">
                  <a:lumMod val="50000"/>
                </a:schemeClr>
              </a:solidFill>
              <a:latin charset="0" pitchFamily="34" typeface="Arial Black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913" y="0"/>
            <a:ext cx="93098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143" y="0"/>
            <a:ext cx="92322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357554" y="214290"/>
            <a:ext cx="5786446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…Каждый имеет право на… заработную плату не ниже той, которая определена законом…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6286520"/>
            <a:ext cx="3886000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ст. 43 Конституции Украины</a:t>
            </a:r>
            <a:endParaRPr lang="ru-RU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Право на своевременное получение вознаграждения за труд защищается законом.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        ст. 43 Конституции Украины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357826"/>
            <a:ext cx="9144000" cy="19389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Вопросы оплаты труда регулируются 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статьями 94–117 Кодекса законов о труде Украины и 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Законом Украины "Об оплате труда" 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от 24.03.1995 г. № 108/95-ВР.</a:t>
            </a:r>
            <a:endParaRPr lang="ru-RU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51" y="0"/>
            <a:ext cx="93940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226784"/>
            <a:ext cx="9429784" cy="163121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Заработная плата выплачивается работникам регулярно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в рабочие дни в сроки, установленные коллективным договором, но не реже двух раз в месяц через промежуток времени, не превышающий шестнадцати календарных дней (ст. 115 КЗоТ Украины).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-214346" y="0"/>
            <a:ext cx="9358346" cy="23083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размер заработной платы зависит от сложности и условий выполняемой работы, профессионально-деловых качеств работника, результатов его работы и хозяйственной деятельности предприятия, учреждения, организации и максимальным размером не ограничивается (ст. 94 КЗоТ Украины</a:t>
            </a:r>
            <a:r>
              <a:rPr lang="ru-RU" sz="2400" dirty="0" smtClean="0">
                <a:latin typeface="Arial Black" pitchFamily="34" charset="0"/>
              </a:rPr>
              <a:t>);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226784"/>
            <a:ext cx="9144000" cy="163121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Минимальная заработная плата — это законодательно установленный размер заработной платы за простую, неквалифицированную работу, ниже которого не может вестись оплата за выполненную работником месячную, почасовую норму работы (объем работ) (ст.95 КЗоТ Украины)</a:t>
            </a:r>
            <a:endParaRPr lang="ru-RU" sz="2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99927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формы и системы оплаты труда устанавливаются предприятиями (учреждениями) самостоятельно в коллективном договоре с соблюдением норм и гарантий, предусмотренных законодательством, генеральным и отраслевыми (региональными) соглашениями</a:t>
            </a:r>
          </a:p>
          <a:p>
            <a:pPr algn="ctr"/>
            <a:r>
              <a:rPr lang="ru-RU" sz="2000" b="1" dirty="0" smtClean="0">
                <a:latin typeface="Arial Black" pitchFamily="34" charset="0"/>
              </a:rPr>
              <a:t> (ст. 97 КЗоТ Украины)</a:t>
            </a:r>
            <a:endParaRPr lang="ru-RU" sz="2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348</Words>
  <Application>Microsoft Office PowerPoint</Application>
  <PresentationFormat>Экран (4:3)</PresentationFormat>
  <Paragraphs>35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26</cp:revision>
  <dcterms:created xsi:type="dcterms:W3CDTF">2013-11-03T17:59:53Z</dcterms:created>
  <dcterms:modified xsi:type="dcterms:W3CDTF">2013-11-05T06:26:20Z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586924</vt:lpwstr>
  </property>
  <property fmtid="{D5CDD505-2E9C-101B-9397-08002B2CF9AE}" name="NXPowerLiteVersion" pid="3">
    <vt:lpwstr>D4.1.4</vt:lpwstr>
  </property>
</Properties>
</file>