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+xml" PartName="/ppt/slides/slide56.xml"/>
  <Override ContentType="application/vnd.openxmlformats-officedocument.presentationml.slide+xml" PartName="/ppt/slides/slide58.xml"/>
  <Override ContentType="application/vnd.openxmlformats-officedocument.presentationml.slide+xml" PartName="/ppt/slides/slide6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+xml" PartName="/ppt/slides/slide6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presentationml.slide+xml" PartName="/ppt/slides/slide6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slide+xml" PartName="/ppt/slides/slide59.xml"/>
  <Override ContentType="application/vnd.openxmlformats-officedocument.presentationml.slide+xml" PartName="/ppt/slides/slide6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+xml" PartName="/ppt/slides/slide66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6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presentationml.slide+xml" PartName="/ppt/slides/slide6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320" r:id="rId6"/>
    <p:sldId id="321" r:id="rId7"/>
    <p:sldId id="322" r:id="rId8"/>
    <p:sldId id="260" r:id="rId9"/>
    <p:sldId id="261" r:id="rId10"/>
    <p:sldId id="262" r:id="rId11"/>
    <p:sldId id="263" r:id="rId12"/>
    <p:sldId id="266" r:id="rId13"/>
    <p:sldId id="267" r:id="rId14"/>
    <p:sldId id="268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94" r:id="rId37"/>
    <p:sldId id="295" r:id="rId38"/>
    <p:sldId id="296" r:id="rId39"/>
    <p:sldId id="297" r:id="rId40"/>
    <p:sldId id="298" r:id="rId41"/>
    <p:sldId id="299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84" r:id="rId50"/>
    <p:sldId id="285" r:id="rId51"/>
    <p:sldId id="286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5FEF3-6764-44A2-859B-C4A730B7BE24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ADB2C-B227-4314-A678-E6D554397A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9BEA2-B055-4F50-B3C2-3027EE728169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0394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uk.wikipedia.org/wiki/%D0%86%D1%82%D0%B0%D0%BB%D1%96%D0%B9%D1%81%D1%8C%D0%BA%D0%B0_%D0%BC%D0%BE%D0%B2%D0%B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37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9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2" Target="../media/image4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46.jpeg" Type="http://schemas.openxmlformats.org/officeDocument/2006/relationships/image"/><Relationship Id="rId4" Target="../media/image45.jpeg" Type="http://schemas.openxmlformats.org/officeDocument/2006/relationships/image"/></Relationships>
</file>

<file path=ppt/slides/_rels/slide32.xml.rels><?xml version="1.0" encoding="UTF-8" standalone="yes" ?><Relationships xmlns="http://schemas.openxmlformats.org/package/2006/relationships"><Relationship Id="rId2" Target="../media/image4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3.xml.rels><?xml version="1.0" encoding="UTF-8" standalone="yes" ?><Relationships xmlns="http://schemas.openxmlformats.org/package/2006/relationships"><Relationship Id="rId2" Target="../media/image4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4.xml.rels><?xml version="1.0" encoding="UTF-8" standalone="yes" ?><Relationships xmlns="http://schemas.openxmlformats.org/package/2006/relationships"><Relationship Id="rId2" Target="../media/image4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5.xml.rels><?xml version="1.0" encoding="UTF-8" standalone="yes" ?><Relationships xmlns="http://schemas.openxmlformats.org/package/2006/relationships"><Relationship Id="rId2" Target="../media/image5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 ?><Relationships xmlns="http://schemas.openxmlformats.org/package/2006/relationships"><Relationship Id="rId2" Target="../media/image5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2" Target="../media/image5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1.xml.rels><?xml version="1.0" encoding="UTF-8" standalone="yes" ?><Relationships xmlns="http://schemas.openxmlformats.org/package/2006/relationships"><Relationship Id="rId3" Target="../media/image54.jpeg" Type="http://schemas.openxmlformats.org/officeDocument/2006/relationships/image"/><Relationship Id="rId2" Target="../media/image5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7.jpeg" Type="http://schemas.openxmlformats.org/officeDocument/2006/relationships/image"/><Relationship Id="rId5" Target="../media/image56.jpeg" Type="http://schemas.openxmlformats.org/officeDocument/2006/relationships/image"/><Relationship Id="rId4" Target="../media/image55.jpeg" Type="http://schemas.openxmlformats.org/officeDocument/2006/relationships/image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hyperlink" Target="http://www.desktop.myweb.ru/preview.phtml?type=d&amp;d_id=14222&amp;ca_id=595&amp;format=800x600" TargetMode="External"/><Relationship Id="rId4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2.xml.rels><?xml version="1.0" encoding="UTF-8" standalone="yes" ?><Relationships xmlns="http://schemas.openxmlformats.org/package/2006/relationships"><Relationship Id="rId2" Target="../media/image9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53.xml.rels><?xml version="1.0" encoding="UTF-8" standalone="yes" ?><Relationships xmlns="http://schemas.openxmlformats.org/package/2006/relationships"><Relationship Id="rId3" Target="../media/image97.jpeg" Type="http://schemas.openxmlformats.org/officeDocument/2006/relationships/image"/><Relationship Id="rId2" Target="../media/image9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4.xml.rels><?xml version="1.0" encoding="UTF-8" standalone="yes" ?><Relationships xmlns="http://schemas.openxmlformats.org/package/2006/relationships"><Relationship Id="rId3" Target="../media/image99.jpeg" Type="http://schemas.openxmlformats.org/officeDocument/2006/relationships/image"/><Relationship Id="rId2" Target="../media/image9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 ?><Relationships xmlns="http://schemas.openxmlformats.org/package/2006/relationships"><Relationship Id="rId3" Target="../media/image103.jpeg" Type="http://schemas.openxmlformats.org/officeDocument/2006/relationships/image"/><Relationship Id="rId2" Target="../media/image10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05.jpeg" Type="http://schemas.openxmlformats.org/officeDocument/2006/relationships/image"/><Relationship Id="rId4" Target="../media/image104.jpeg" Type="http://schemas.openxmlformats.org/officeDocument/2006/relationships/image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 ?><Relationships xmlns="http://schemas.openxmlformats.org/package/2006/relationships"><Relationship Id="rId3" Target="../media/image108.jpeg" Type="http://schemas.openxmlformats.org/officeDocument/2006/relationships/image"/><Relationship Id="rId2" Target="../media/image10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 ?><Relationships xmlns="http://schemas.openxmlformats.org/package/2006/relationships"><Relationship Id="rId3" Target="../media/image110.jpeg" Type="http://schemas.openxmlformats.org/officeDocument/2006/relationships/image"/><Relationship Id="rId2" Target="../media/image10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1.xml.rels><?xml version="1.0" encoding="UTF-8" standalone="yes" ?><Relationships xmlns="http://schemas.openxmlformats.org/package/2006/relationships"><Relationship Id="rId3" Target="../media/image112.jpeg" Type="http://schemas.openxmlformats.org/officeDocument/2006/relationships/image"/><Relationship Id="rId2" Target="../media/image1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2.xml.rels><?xml version="1.0" encoding="UTF-8" standalone="yes" ?><Relationships xmlns="http://schemas.openxmlformats.org/package/2006/relationships"><Relationship Id="rId3" Target="../media/image114.jpeg" Type="http://schemas.openxmlformats.org/officeDocument/2006/relationships/image"/><Relationship Id="rId2" Target="../media/image11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15.jpeg" Type="http://schemas.openxmlformats.org/officeDocument/2006/relationships/image"/></Relationships>
</file>

<file path=ppt/slides/_rels/slide63.xml.rels><?xml version="1.0" encoding="UTF-8" standalone="yes" ?><Relationships xmlns="http://schemas.openxmlformats.org/package/2006/relationships"><Relationship Id="rId3" Target="../media/image117.jpeg" Type="http://schemas.openxmlformats.org/officeDocument/2006/relationships/image"/><Relationship Id="rId2" Target="../media/image116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19.jpeg" Type="http://schemas.openxmlformats.org/officeDocument/2006/relationships/image"/><Relationship Id="rId4" Target="../media/image118.jpeg" Type="http://schemas.openxmlformats.org/officeDocument/2006/relationships/image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65.xml.rels><?xml version="1.0" encoding="UTF-8" standalone="yes" ?><Relationships xmlns="http://schemas.openxmlformats.org/package/2006/relationships"><Relationship Id="rId2" Target="../media/image1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6.xml.rels><?xml version="1.0" encoding="UTF-8" standalone="yes" ?><Relationships xmlns="http://schemas.openxmlformats.org/package/2006/relationships"><Relationship Id="rId2" Target="../media/image1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7.xml.rels><?xml version="1.0" encoding="UTF-8" standalone="yes" ?><Relationships xmlns="http://schemas.openxmlformats.org/package/2006/relationships"><Relationship Id="rId2" Target="../media/image1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8.xml.rels><?xml version="1.0" encoding="UTF-8" standalone="yes" ?><Relationships xmlns="http://schemas.openxmlformats.org/package/2006/relationships"><Relationship Id="rId2" Target="../media/image1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k.wikipedia.org/wiki/%D0%90%D0%BF%D0%B5%D0%BD%D0%BD%D1%96%D0%BD%D1%81%D1%8C%D0%BA%D0%B8%D0%B9_%D0%BF%D1%96%D0%B2%D0%BE%D1%81%D1%82%D1%80%D1%96%D0%B2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st.fl.ru/users/saakoff/upload/f_5083b6c02e8a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t.fl.ru/users/saakoff/upload/f_5083b6c02e8a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6" descr="C:\Documents and Settings\Учень\Рабочий стол\f_5083b6c02e8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627862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50" y="4714884"/>
            <a:ext cx="8929750" cy="2646878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7A94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ІТ</a:t>
            </a:r>
            <a:r>
              <a:rPr lang="uk-UA" sz="1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</a:t>
            </a:r>
            <a:r>
              <a:rPr lang="uk-UA" sz="1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ІЯ</a:t>
            </a:r>
            <a:endParaRPr lang="ru-RU" sz="1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7" descr="C:\Documents and Settings\Учень\Рабочий стол\Италия\Emblem_of_Italy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0"/>
            <a:ext cx="2286016" cy="258185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42976" y="428604"/>
            <a:ext cx="77867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dirty="0" smtClean="0">
                <a:solidFill>
                  <a:srgbClr val="FF0000"/>
                </a:solidFill>
              </a:rPr>
              <a:t>Економіко-географічна характеристика</a:t>
            </a:r>
            <a:endParaRPr lang="ru-RU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88640"/>
            <a:ext cx="885698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70C0"/>
                </a:solidFill>
              </a:rPr>
              <a:t>Густота </a:t>
            </a:r>
            <a:r>
              <a:rPr lang="ru-RU" sz="4000" b="1" i="1" dirty="0" smtClean="0">
                <a:solidFill>
                  <a:srgbClr val="0070C0"/>
                </a:solidFill>
              </a:rPr>
              <a:t>населення </a:t>
            </a:r>
            <a:endParaRPr lang="ru-RU" sz="4000" b="1" i="1" dirty="0">
              <a:solidFill>
                <a:srgbClr val="0070C0"/>
              </a:solidFill>
            </a:endParaRPr>
          </a:p>
          <a:p>
            <a:r>
              <a:rPr lang="ru-RU" sz="2000" dirty="0"/>
              <a:t>Населення </a:t>
            </a:r>
            <a:r>
              <a:rPr lang="ru-RU" sz="2000" dirty="0" err="1"/>
              <a:t>Італії</a:t>
            </a:r>
            <a:r>
              <a:rPr lang="ru-RU" sz="2000" dirty="0"/>
              <a:t> </a:t>
            </a:r>
            <a:r>
              <a:rPr lang="ru-RU" sz="2000" dirty="0" err="1"/>
              <a:t>дуже</a:t>
            </a:r>
            <a:r>
              <a:rPr lang="ru-RU" sz="2000" dirty="0"/>
              <a:t> </a:t>
            </a:r>
            <a:r>
              <a:rPr lang="ru-RU" sz="2000" dirty="0" err="1"/>
              <a:t>нерівномірно</a:t>
            </a:r>
            <a:r>
              <a:rPr lang="ru-RU" sz="2000" dirty="0"/>
              <a:t> </a:t>
            </a:r>
            <a:r>
              <a:rPr lang="ru-RU" sz="2000" dirty="0" err="1"/>
              <a:t>розподілене</a:t>
            </a:r>
            <a:r>
              <a:rPr lang="ru-RU" sz="2000" dirty="0"/>
              <a:t> по </a:t>
            </a:r>
            <a:r>
              <a:rPr lang="ru-RU" sz="2000" dirty="0" err="1"/>
              <a:t>країні</a:t>
            </a:r>
            <a:r>
              <a:rPr lang="ru-RU" sz="2000" dirty="0"/>
              <a:t>, </a:t>
            </a:r>
            <a:r>
              <a:rPr lang="ru-RU" sz="2000" dirty="0" err="1"/>
              <a:t>середня</a:t>
            </a:r>
            <a:r>
              <a:rPr lang="ru-RU" sz="2000" dirty="0"/>
              <a:t> </a:t>
            </a:r>
            <a:r>
              <a:rPr lang="ru-RU" sz="2000" dirty="0" err="1"/>
              <a:t>щільність</a:t>
            </a:r>
            <a:r>
              <a:rPr lang="ru-RU" sz="2000" dirty="0"/>
              <a:t> </a:t>
            </a:r>
            <a:r>
              <a:rPr lang="ru-RU" sz="2000" dirty="0" err="1"/>
              <a:t>його</a:t>
            </a:r>
            <a:r>
              <a:rPr lang="ru-RU" sz="2000" dirty="0"/>
              <a:t> — 189 </a:t>
            </a:r>
            <a:r>
              <a:rPr lang="ru-RU" sz="2000" dirty="0" err="1"/>
              <a:t>чоловік</a:t>
            </a:r>
            <a:r>
              <a:rPr lang="ru-RU" sz="2000" dirty="0"/>
              <a:t> на 1 км². </a:t>
            </a:r>
            <a:r>
              <a:rPr lang="ru-RU" sz="2000" dirty="0" err="1"/>
              <a:t>Найбільш</a:t>
            </a:r>
            <a:r>
              <a:rPr lang="ru-RU" sz="2000" dirty="0"/>
              <a:t> </a:t>
            </a:r>
            <a:r>
              <a:rPr lang="ru-RU" sz="2000" dirty="0" err="1"/>
              <a:t>густонаселені</a:t>
            </a:r>
            <a:r>
              <a:rPr lang="ru-RU" sz="2000" dirty="0"/>
              <a:t> </a:t>
            </a:r>
            <a:r>
              <a:rPr lang="ru-RU" sz="2000" dirty="0" err="1"/>
              <a:t>області</a:t>
            </a:r>
            <a:r>
              <a:rPr lang="ru-RU" sz="2000" dirty="0"/>
              <a:t> </a:t>
            </a:r>
            <a:r>
              <a:rPr lang="ru-RU" sz="2000" dirty="0" err="1"/>
              <a:t>Італії</a:t>
            </a:r>
            <a:r>
              <a:rPr lang="ru-RU" sz="2000" dirty="0"/>
              <a:t> — </a:t>
            </a:r>
            <a:r>
              <a:rPr lang="ru-RU" sz="2000" dirty="0" err="1"/>
              <a:t>рівнини</a:t>
            </a:r>
            <a:r>
              <a:rPr lang="ru-RU" sz="2000" dirty="0"/>
              <a:t> </a:t>
            </a:r>
            <a:r>
              <a:rPr lang="ru-RU" sz="2000" dirty="0" err="1"/>
              <a:t>Кампанії</a:t>
            </a:r>
            <a:r>
              <a:rPr lang="ru-RU" sz="2000" dirty="0"/>
              <a:t>, </a:t>
            </a:r>
            <a:r>
              <a:rPr lang="ru-RU" sz="2000" dirty="0" err="1"/>
              <a:t>Ломбардії</a:t>
            </a:r>
            <a:r>
              <a:rPr lang="ru-RU" sz="2000" dirty="0"/>
              <a:t> і </a:t>
            </a:r>
            <a:r>
              <a:rPr lang="ru-RU" sz="2000" dirty="0" err="1"/>
              <a:t>Лігурії</a:t>
            </a:r>
            <a:r>
              <a:rPr lang="ru-RU" sz="2000" dirty="0"/>
              <a:t>, де на один  км² </a:t>
            </a:r>
            <a:r>
              <a:rPr lang="ru-RU" sz="2000" dirty="0" err="1"/>
              <a:t>припадає</a:t>
            </a:r>
            <a:r>
              <a:rPr lang="ru-RU" sz="2000" dirty="0"/>
              <a:t> </a:t>
            </a:r>
            <a:r>
              <a:rPr lang="ru-RU" sz="2000" dirty="0" err="1"/>
              <a:t>понад</a:t>
            </a:r>
            <a:r>
              <a:rPr lang="ru-RU" sz="2000" dirty="0"/>
              <a:t> 300 </a:t>
            </a:r>
            <a:r>
              <a:rPr lang="ru-RU" sz="2000" dirty="0" err="1"/>
              <a:t>жителів</a:t>
            </a:r>
            <a:r>
              <a:rPr lang="ru-RU" sz="2000" dirty="0"/>
              <a:t>. Це </a:t>
            </a:r>
            <a:r>
              <a:rPr lang="ru-RU" sz="2000" dirty="0" err="1"/>
              <a:t>пояснюється</a:t>
            </a:r>
            <a:r>
              <a:rPr lang="ru-RU" sz="2000" dirty="0"/>
              <a:t> </a:t>
            </a:r>
            <a:r>
              <a:rPr lang="ru-RU" sz="2000" dirty="0" err="1"/>
              <a:t>сприятливими</a:t>
            </a:r>
            <a:r>
              <a:rPr lang="ru-RU" sz="2000" dirty="0"/>
              <a:t> </a:t>
            </a:r>
            <a:r>
              <a:rPr lang="ru-RU" sz="2000" dirty="0" err="1"/>
              <a:t>умовами</a:t>
            </a:r>
            <a:r>
              <a:rPr lang="ru-RU" sz="2000" dirty="0"/>
              <a:t> для </a:t>
            </a:r>
            <a:r>
              <a:rPr lang="ru-RU" sz="2000" dirty="0" err="1"/>
              <a:t>розвитку</a:t>
            </a:r>
            <a:r>
              <a:rPr lang="ru-RU" sz="2000" dirty="0"/>
              <a:t> тут </a:t>
            </a:r>
            <a:r>
              <a:rPr lang="ru-RU" sz="2000" dirty="0" err="1"/>
              <a:t>інтенсивного</a:t>
            </a:r>
            <a:r>
              <a:rPr lang="ru-RU" sz="2000" dirty="0"/>
              <a:t> </a:t>
            </a:r>
            <a:r>
              <a:rPr lang="ru-RU" sz="2000" dirty="0" err="1"/>
              <a:t>землеробства</a:t>
            </a:r>
            <a:r>
              <a:rPr lang="ru-RU" sz="2000" dirty="0"/>
              <a:t>, </a:t>
            </a:r>
            <a:r>
              <a:rPr lang="ru-RU" sz="2000" dirty="0" err="1"/>
              <a:t>різноманітної</a:t>
            </a:r>
            <a:r>
              <a:rPr lang="ru-RU" sz="2000" dirty="0"/>
              <a:t> </a:t>
            </a:r>
            <a:r>
              <a:rPr lang="ru-RU" sz="2000" dirty="0" err="1"/>
              <a:t>промисловості</a:t>
            </a:r>
            <a:r>
              <a:rPr lang="ru-RU" sz="2000" dirty="0"/>
              <a:t>, </a:t>
            </a:r>
            <a:r>
              <a:rPr lang="ru-RU" sz="2000" dirty="0" err="1"/>
              <a:t>портової</a:t>
            </a:r>
            <a:r>
              <a:rPr lang="ru-RU" sz="2000" dirty="0"/>
              <a:t> </a:t>
            </a:r>
            <a:r>
              <a:rPr lang="ru-RU" sz="2000" dirty="0" err="1"/>
              <a:t>діяльності</a:t>
            </a:r>
            <a:r>
              <a:rPr lang="ru-RU" sz="2000" dirty="0"/>
              <a:t> і туризму. Особливою </a:t>
            </a:r>
            <a:r>
              <a:rPr lang="ru-RU" sz="2000" dirty="0" err="1"/>
              <a:t>скупченістю</a:t>
            </a:r>
            <a:r>
              <a:rPr lang="ru-RU" sz="2000" dirty="0"/>
              <a:t> населення </a:t>
            </a:r>
            <a:r>
              <a:rPr lang="ru-RU" sz="2000" dirty="0" err="1"/>
              <a:t>відрізняється</a:t>
            </a:r>
            <a:r>
              <a:rPr lang="ru-RU" sz="2000" dirty="0"/>
              <a:t> </a:t>
            </a:r>
            <a:r>
              <a:rPr lang="ru-RU" sz="2000" dirty="0" err="1"/>
              <a:t>провінція</a:t>
            </a:r>
            <a:r>
              <a:rPr lang="ru-RU" sz="2000" dirty="0"/>
              <a:t> Неаполь в </a:t>
            </a:r>
            <a:r>
              <a:rPr lang="ru-RU" sz="2000" dirty="0" err="1"/>
              <a:t>Кампанії</a:t>
            </a:r>
            <a:r>
              <a:rPr lang="ru-RU" sz="2000" dirty="0"/>
              <a:t>, де на 1 км² </a:t>
            </a:r>
            <a:r>
              <a:rPr lang="ru-RU" sz="2000" dirty="0" err="1"/>
              <a:t>сконцентровано</a:t>
            </a:r>
            <a:r>
              <a:rPr lang="ru-RU" sz="2000" dirty="0"/>
              <a:t> 2531 </a:t>
            </a:r>
            <a:r>
              <a:rPr lang="ru-RU" sz="2000" dirty="0" err="1"/>
              <a:t>людина</a:t>
            </a:r>
            <a:r>
              <a:rPr lang="ru-RU" sz="2000" dirty="0"/>
              <a:t>. </a:t>
            </a:r>
            <a:r>
              <a:rPr lang="ru-RU" sz="2000" dirty="0" err="1"/>
              <a:t>Гірські</a:t>
            </a:r>
            <a:r>
              <a:rPr lang="ru-RU" sz="2000" dirty="0"/>
              <a:t> ж </a:t>
            </a:r>
            <a:r>
              <a:rPr lang="ru-RU" sz="2000" dirty="0" err="1"/>
              <a:t>райони</a:t>
            </a:r>
            <a:r>
              <a:rPr lang="ru-RU" sz="2000" dirty="0"/>
              <a:t> </a:t>
            </a:r>
            <a:r>
              <a:rPr lang="ru-RU" sz="2000" dirty="0" err="1"/>
              <a:t>населені</a:t>
            </a:r>
            <a:r>
              <a:rPr lang="ru-RU" sz="2000" dirty="0"/>
              <a:t> </a:t>
            </a:r>
            <a:r>
              <a:rPr lang="ru-RU" sz="2000" dirty="0" err="1"/>
              <a:t>набагато</a:t>
            </a:r>
            <a:r>
              <a:rPr lang="ru-RU" sz="2000" dirty="0"/>
              <a:t> </a:t>
            </a:r>
            <a:r>
              <a:rPr lang="ru-RU" sz="2000" dirty="0" err="1"/>
              <a:t>рідше</a:t>
            </a:r>
            <a:r>
              <a:rPr lang="ru-RU" sz="2000" dirty="0"/>
              <a:t>. Тут </a:t>
            </a:r>
            <a:r>
              <a:rPr lang="ru-RU" sz="2000" dirty="0" err="1"/>
              <a:t>щільність</a:t>
            </a:r>
            <a:r>
              <a:rPr lang="ru-RU" sz="2000" dirty="0"/>
              <a:t> населення </a:t>
            </a:r>
            <a:r>
              <a:rPr lang="ru-RU" sz="2000" dirty="0" err="1"/>
              <a:t>падає</a:t>
            </a:r>
            <a:r>
              <a:rPr lang="ru-RU" sz="2000" dirty="0"/>
              <a:t> до 35 </a:t>
            </a:r>
            <a:r>
              <a:rPr lang="ru-RU" sz="2000" dirty="0" err="1"/>
              <a:t>чоловік</a:t>
            </a:r>
            <a:r>
              <a:rPr lang="ru-RU" sz="2000" dirty="0"/>
              <a:t> на 1 км² у </a:t>
            </a:r>
            <a:r>
              <a:rPr lang="ru-RU" sz="2000" dirty="0" err="1"/>
              <a:t>посушливих</a:t>
            </a:r>
            <a:r>
              <a:rPr lang="ru-RU" sz="2000" dirty="0"/>
              <a:t> і </a:t>
            </a:r>
            <a:r>
              <a:rPr lang="ru-RU" sz="2000" dirty="0" err="1"/>
              <a:t>економічно</a:t>
            </a:r>
            <a:r>
              <a:rPr lang="ru-RU" sz="2000" dirty="0"/>
              <a:t> </a:t>
            </a:r>
            <a:r>
              <a:rPr lang="ru-RU" sz="2000" dirty="0" err="1"/>
              <a:t>слаборозвинених</a:t>
            </a:r>
            <a:r>
              <a:rPr lang="ru-RU" sz="2000" dirty="0"/>
              <a:t> областях </a:t>
            </a:r>
            <a:r>
              <a:rPr lang="ru-RU" sz="2000" dirty="0" err="1"/>
              <a:t>Сардінії</a:t>
            </a:r>
            <a:r>
              <a:rPr lang="ru-RU" sz="2000" dirty="0"/>
              <a:t> і </a:t>
            </a:r>
            <a:r>
              <a:rPr lang="ru-RU" sz="2000" dirty="0" err="1"/>
              <a:t>Базілікате</a:t>
            </a:r>
            <a:r>
              <a:rPr lang="ru-RU" sz="2000" dirty="0"/>
              <a:t> </a:t>
            </a:r>
            <a:r>
              <a:rPr lang="ru-RU" sz="2000" dirty="0" err="1"/>
              <a:t>щільність</a:t>
            </a:r>
            <a:r>
              <a:rPr lang="ru-RU" sz="2000" dirty="0"/>
              <a:t> </a:t>
            </a:r>
            <a:r>
              <a:rPr lang="ru-RU" sz="2000" dirty="0" err="1"/>
              <a:t>населенія</a:t>
            </a:r>
            <a:r>
              <a:rPr lang="ru-RU" sz="2000" dirty="0"/>
              <a:t>- 60 </a:t>
            </a:r>
            <a:r>
              <a:rPr lang="ru-RU" sz="2000" dirty="0" err="1"/>
              <a:t>чоловік</a:t>
            </a:r>
            <a:r>
              <a:rPr lang="ru-RU" sz="2000" dirty="0"/>
              <a:t> на 1 км². </a:t>
            </a:r>
            <a:r>
              <a:rPr lang="ru-RU" sz="2000" dirty="0" err="1"/>
              <a:t>Містами-мільйонерами</a:t>
            </a:r>
            <a:r>
              <a:rPr lang="ru-RU" sz="2000" dirty="0"/>
              <a:t> є Рим, </a:t>
            </a:r>
            <a:r>
              <a:rPr lang="ru-RU" sz="2000" dirty="0" err="1"/>
              <a:t>Мілан</a:t>
            </a:r>
            <a:r>
              <a:rPr lang="ru-RU" sz="2000" dirty="0"/>
              <a:t>, Неаполь і </a:t>
            </a:r>
            <a:r>
              <a:rPr lang="ru-RU" sz="2000" dirty="0" err="1"/>
              <a:t>Турін</a:t>
            </a:r>
            <a:r>
              <a:rPr lang="ru-RU" sz="2000" dirty="0"/>
              <a:t>. </a:t>
            </a:r>
            <a:r>
              <a:rPr lang="ru-RU" sz="2000" dirty="0" err="1"/>
              <a:t>Міста</a:t>
            </a:r>
            <a:r>
              <a:rPr lang="ru-RU" sz="2000" dirty="0"/>
              <a:t>, як правило, </a:t>
            </a:r>
            <a:r>
              <a:rPr lang="ru-RU" sz="2000" dirty="0" err="1"/>
              <a:t>давні</a:t>
            </a:r>
            <a:r>
              <a:rPr lang="ru-RU" sz="2000" dirty="0"/>
              <a:t>, </a:t>
            </a:r>
            <a:r>
              <a:rPr lang="ru-RU" sz="2000" dirty="0" err="1"/>
              <a:t>багато</a:t>
            </a:r>
            <a:r>
              <a:rPr lang="ru-RU" sz="2000" dirty="0"/>
              <a:t> з них </a:t>
            </a:r>
            <a:r>
              <a:rPr lang="ru-RU" sz="2000" dirty="0" err="1"/>
              <a:t>існують</a:t>
            </a:r>
            <a:r>
              <a:rPr lang="ru-RU" sz="2000" dirty="0"/>
              <a:t> </a:t>
            </a:r>
            <a:r>
              <a:rPr lang="ru-RU" sz="2000" dirty="0" err="1"/>
              <a:t>більше</a:t>
            </a:r>
            <a:r>
              <a:rPr lang="ru-RU" sz="2000" dirty="0"/>
              <a:t> </a:t>
            </a:r>
            <a:r>
              <a:rPr lang="ru-RU" sz="2000" dirty="0" err="1"/>
              <a:t>двох</a:t>
            </a:r>
            <a:r>
              <a:rPr lang="ru-RU" sz="2000" dirty="0"/>
              <a:t> </a:t>
            </a:r>
            <a:r>
              <a:rPr lang="ru-RU" sz="2000" dirty="0" err="1"/>
              <a:t>тисячоліть</a:t>
            </a:r>
            <a:r>
              <a:rPr lang="ru-RU" sz="2000" dirty="0" smtClean="0"/>
              <a:t>.</a:t>
            </a:r>
            <a:endParaRPr lang="uk-UA" sz="2000" dirty="0" smtClean="0"/>
          </a:p>
          <a:p>
            <a:endParaRPr lang="ru-RU" dirty="0"/>
          </a:p>
          <a:p>
            <a:pPr algn="ctr"/>
            <a:r>
              <a:rPr lang="ru-RU" sz="4000" b="1" i="1" dirty="0" err="1" smtClean="0">
                <a:solidFill>
                  <a:srgbClr val="0070C0"/>
                </a:solidFill>
              </a:rPr>
              <a:t>Урбанізація</a:t>
            </a:r>
            <a:endParaRPr lang="ru-RU" sz="4000" b="1" i="1" dirty="0">
              <a:solidFill>
                <a:srgbClr val="0070C0"/>
              </a:solidFill>
            </a:endParaRPr>
          </a:p>
          <a:p>
            <a:r>
              <a:rPr lang="ru-RU" sz="2000" dirty="0" err="1"/>
              <a:t>Міське</a:t>
            </a:r>
            <a:r>
              <a:rPr lang="ru-RU" sz="2000" dirty="0"/>
              <a:t> населення становить 67%. У </a:t>
            </a:r>
            <a:r>
              <a:rPr lang="ru-RU" sz="2000" dirty="0" err="1"/>
              <a:t>сільській</a:t>
            </a:r>
            <a:r>
              <a:rPr lang="ru-RU" sz="2000" dirty="0"/>
              <a:t> </a:t>
            </a:r>
            <a:r>
              <a:rPr lang="ru-RU" sz="2000" dirty="0" err="1"/>
              <a:t>місцевості</a:t>
            </a:r>
            <a:r>
              <a:rPr lang="ru-RU" sz="2000" dirty="0"/>
              <a:t> </a:t>
            </a:r>
            <a:r>
              <a:rPr lang="ru-RU" sz="2000" dirty="0" err="1"/>
              <a:t>переважають</a:t>
            </a:r>
            <a:r>
              <a:rPr lang="ru-RU" sz="2000" dirty="0"/>
              <a:t> села, на </a:t>
            </a:r>
            <a:r>
              <a:rPr lang="ru-RU" sz="2000" dirty="0" err="1"/>
              <a:t>Півночі</a:t>
            </a:r>
            <a:r>
              <a:rPr lang="ru-RU" sz="2000" dirty="0"/>
              <a:t> — </a:t>
            </a:r>
            <a:r>
              <a:rPr lang="ru-RU" sz="2000" dirty="0" err="1"/>
              <a:t>хутори</a:t>
            </a:r>
            <a:r>
              <a:rPr lang="ru-RU" sz="2000" dirty="0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46365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70C0"/>
                </a:solidFill>
              </a:rPr>
              <a:t>Етнічний склад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496" y="620688"/>
            <a:ext cx="907300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На </a:t>
            </a:r>
            <a:r>
              <a:rPr lang="ru-RU" sz="2000" dirty="0" err="1"/>
              <a:t>території</a:t>
            </a:r>
            <a:r>
              <a:rPr lang="ru-RU" sz="2000" dirty="0"/>
              <a:t> </a:t>
            </a:r>
            <a:r>
              <a:rPr lang="ru-RU" sz="2000" dirty="0" err="1"/>
              <a:t>Італії</a:t>
            </a:r>
            <a:r>
              <a:rPr lang="ru-RU" sz="2000" dirty="0"/>
              <a:t> </a:t>
            </a:r>
            <a:r>
              <a:rPr lang="ru-RU" sz="2000" dirty="0" err="1"/>
              <a:t>проживають</a:t>
            </a:r>
            <a:r>
              <a:rPr lang="ru-RU" sz="2000" dirty="0"/>
              <a:t> італійці, </a:t>
            </a:r>
            <a:r>
              <a:rPr lang="ru-RU" sz="2000" dirty="0" err="1"/>
              <a:t>німці</a:t>
            </a:r>
            <a:r>
              <a:rPr lang="ru-RU" sz="2000" dirty="0"/>
              <a:t> 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err="1"/>
              <a:t>французи</a:t>
            </a:r>
            <a:r>
              <a:rPr lang="ru-RU" sz="2000" dirty="0"/>
              <a:t> 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err="1" smtClean="0"/>
              <a:t>словенці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В </a:t>
            </a:r>
            <a:r>
              <a:rPr lang="ru-RU" sz="2000" dirty="0" err="1"/>
              <a:t>багатьох</a:t>
            </a:r>
            <a:r>
              <a:rPr lang="ru-RU" sz="2000" dirty="0"/>
              <a:t> </a:t>
            </a:r>
            <a:r>
              <a:rPr lang="ru-RU" sz="2000" dirty="0" err="1"/>
              <a:t>італійців</a:t>
            </a:r>
            <a:r>
              <a:rPr lang="ru-RU" sz="2000" dirty="0"/>
              <a:t> не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знайти</a:t>
            </a:r>
            <a:r>
              <a:rPr lang="ru-RU" sz="2000" dirty="0"/>
              <a:t> </a:t>
            </a:r>
            <a:r>
              <a:rPr lang="ru-RU" sz="2000" dirty="0" err="1"/>
              <a:t>спільних</a:t>
            </a:r>
            <a:r>
              <a:rPr lang="ru-RU" sz="2000" dirty="0"/>
              <a:t> </a:t>
            </a:r>
            <a:r>
              <a:rPr lang="ru-RU" sz="2000" dirty="0" err="1"/>
              <a:t>фізичних</a:t>
            </a:r>
            <a:r>
              <a:rPr lang="ru-RU" sz="2000" dirty="0"/>
              <a:t> </a:t>
            </a:r>
            <a:r>
              <a:rPr lang="ru-RU" sz="2000" dirty="0" err="1"/>
              <a:t>особливостей</a:t>
            </a:r>
            <a:r>
              <a:rPr lang="ru-RU" sz="2000" dirty="0"/>
              <a:t>. Це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пояснити</a:t>
            </a:r>
            <a:r>
              <a:rPr lang="ru-RU" sz="2000" dirty="0"/>
              <a:t> великим </a:t>
            </a:r>
            <a:r>
              <a:rPr lang="ru-RU" sz="2000" dirty="0" err="1"/>
              <a:t>впливом</a:t>
            </a:r>
            <a:r>
              <a:rPr lang="ru-RU" sz="2000" dirty="0"/>
              <a:t> людей </a:t>
            </a:r>
            <a:r>
              <a:rPr lang="ru-RU" sz="2000" dirty="0" err="1"/>
              <a:t>різних</a:t>
            </a:r>
            <a:r>
              <a:rPr lang="ru-RU" sz="2000" dirty="0"/>
              <a:t> </a:t>
            </a:r>
            <a:r>
              <a:rPr lang="ru-RU" sz="2000" dirty="0" err="1"/>
              <a:t>національностей</a:t>
            </a:r>
            <a:r>
              <a:rPr lang="ru-RU" sz="2000" dirty="0"/>
              <a:t> в </a:t>
            </a:r>
            <a:r>
              <a:rPr lang="ru-RU" sz="2000" dirty="0" err="1"/>
              <a:t>минулому</a:t>
            </a:r>
            <a:r>
              <a:rPr lang="ru-RU" sz="2000" dirty="0" smtClean="0"/>
              <a:t>.</a:t>
            </a:r>
          </a:p>
          <a:p>
            <a:pPr algn="ctr"/>
            <a:r>
              <a:rPr lang="ru-RU" sz="1500" dirty="0"/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14612" y="1571612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0070C0"/>
                </a:solidFill>
              </a:rPr>
              <a:t>Мова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85992"/>
            <a:ext cx="9144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/>
              <a:t>Офіційною</a:t>
            </a:r>
            <a:r>
              <a:rPr lang="ru-RU" sz="2000" dirty="0"/>
              <a:t> </a:t>
            </a:r>
            <a:r>
              <a:rPr lang="ru-RU" sz="2000" dirty="0" err="1"/>
              <a:t>мовою</a:t>
            </a:r>
            <a:r>
              <a:rPr lang="ru-RU" sz="2000" dirty="0"/>
              <a:t> країни є </a:t>
            </a:r>
            <a:r>
              <a:rPr lang="ru-RU" sz="2000" dirty="0" err="1"/>
              <a:t>італійська</a:t>
            </a:r>
            <a:r>
              <a:rPr lang="ru-RU" sz="2000" dirty="0"/>
              <a:t>. </a:t>
            </a:r>
            <a:r>
              <a:rPr lang="ru-RU" sz="2000" dirty="0" err="1"/>
              <a:t>Англійську</a:t>
            </a:r>
            <a:r>
              <a:rPr lang="ru-RU" sz="2000" dirty="0"/>
              <a:t> і </a:t>
            </a:r>
            <a:r>
              <a:rPr lang="ru-RU" sz="2000" dirty="0" err="1"/>
              <a:t>французьку</a:t>
            </a:r>
            <a:r>
              <a:rPr lang="ru-RU" sz="2000" dirty="0"/>
              <a:t> </a:t>
            </a:r>
            <a:r>
              <a:rPr lang="ru-RU" sz="2000" dirty="0" err="1"/>
              <a:t>розуміють</a:t>
            </a:r>
            <a:r>
              <a:rPr lang="ru-RU" sz="2000" dirty="0"/>
              <a:t> </a:t>
            </a:r>
            <a:r>
              <a:rPr lang="ru-RU" sz="2000" dirty="0" err="1"/>
              <a:t>майже</a:t>
            </a:r>
            <a:r>
              <a:rPr lang="ru-RU" sz="2000" dirty="0"/>
              <a:t> </a:t>
            </a:r>
            <a:r>
              <a:rPr lang="ru-RU" sz="2000" dirty="0" err="1"/>
              <a:t>скрізь</a:t>
            </a:r>
            <a:r>
              <a:rPr lang="ru-RU" sz="2000" dirty="0"/>
              <a:t> у </a:t>
            </a:r>
            <a:r>
              <a:rPr lang="ru-RU" sz="2000" dirty="0" err="1"/>
              <a:t>готелях</a:t>
            </a:r>
            <a:r>
              <a:rPr lang="ru-RU" sz="2000" dirty="0"/>
              <a:t>, ресторанах, у </a:t>
            </a:r>
            <a:r>
              <a:rPr lang="ru-RU" sz="2000" dirty="0" err="1"/>
              <a:t>туристичних</a:t>
            </a:r>
            <a:r>
              <a:rPr lang="ru-RU" sz="2000" dirty="0"/>
              <a:t> бюро. </a:t>
            </a:r>
            <a:r>
              <a:rPr lang="ru-RU" sz="2000" dirty="0" err="1"/>
              <a:t>Німецьку</a:t>
            </a:r>
            <a:r>
              <a:rPr lang="ru-RU" sz="2000" dirty="0"/>
              <a:t> — у першу </a:t>
            </a:r>
            <a:r>
              <a:rPr lang="ru-RU" sz="2000" dirty="0" err="1"/>
              <a:t>чергу</a:t>
            </a:r>
            <a:r>
              <a:rPr lang="ru-RU" sz="2000" dirty="0"/>
              <a:t> в </a:t>
            </a:r>
            <a:r>
              <a:rPr lang="ru-RU" sz="2000" dirty="0" err="1"/>
              <a:t>курортних</a:t>
            </a:r>
            <a:r>
              <a:rPr lang="ru-RU" sz="2000" dirty="0"/>
              <a:t> зонах на </a:t>
            </a:r>
            <a:r>
              <a:rPr lang="ru-RU" sz="2000" dirty="0" err="1"/>
              <a:t>півночі</a:t>
            </a:r>
            <a:r>
              <a:rPr lang="ru-RU" sz="2000" dirty="0"/>
              <a:t>. </a:t>
            </a:r>
            <a:r>
              <a:rPr lang="ru-RU" sz="2000" dirty="0" err="1"/>
              <a:t>Літературна</a:t>
            </a:r>
            <a:r>
              <a:rPr lang="ru-RU" sz="2000" dirty="0"/>
              <a:t> </a:t>
            </a:r>
            <a:r>
              <a:rPr lang="ru-RU" sz="2000" dirty="0" err="1" smtClean="0"/>
              <a:t>італаська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мова</a:t>
            </a:r>
            <a:r>
              <a:rPr lang="ru-RU" sz="2000" dirty="0" smtClean="0">
                <a:hlinkClick r:id="rId2" tooltip="Італійська мова"/>
              </a:rPr>
              <a:t> </a:t>
            </a:r>
            <a:r>
              <a:rPr lang="ru-RU" sz="2000" dirty="0" err="1" smtClean="0"/>
              <a:t>існує</a:t>
            </a:r>
            <a:r>
              <a:rPr lang="ru-RU" sz="2000" dirty="0" smtClean="0"/>
              <a:t> </a:t>
            </a:r>
            <a:r>
              <a:rPr lang="ru-RU" sz="2000" dirty="0" err="1"/>
              <a:t>тільки</a:t>
            </a:r>
            <a:r>
              <a:rPr lang="ru-RU" sz="2000" dirty="0"/>
              <a:t> з </a:t>
            </a:r>
            <a:r>
              <a:rPr lang="ru-RU" sz="2000" dirty="0" err="1"/>
              <a:t>часів</a:t>
            </a:r>
            <a:r>
              <a:rPr lang="ru-RU" sz="2000" dirty="0"/>
              <a:t> </a:t>
            </a:r>
            <a:r>
              <a:rPr lang="ru-RU" sz="2000" dirty="0" err="1"/>
              <a:t>об'єднання</a:t>
            </a:r>
            <a:r>
              <a:rPr lang="ru-RU" sz="2000" dirty="0"/>
              <a:t> </a:t>
            </a:r>
            <a:r>
              <a:rPr lang="ru-RU" sz="2000" dirty="0" err="1"/>
              <a:t>Італії</a:t>
            </a:r>
            <a:r>
              <a:rPr lang="ru-RU" sz="2000" dirty="0"/>
              <a:t> в 1860 р. Італійці </a:t>
            </a:r>
            <a:r>
              <a:rPr lang="ru-RU" sz="2000" dirty="0" err="1"/>
              <a:t>повільно</a:t>
            </a:r>
            <a:r>
              <a:rPr lang="ru-RU" sz="2000" dirty="0"/>
              <a:t> </a:t>
            </a:r>
            <a:r>
              <a:rPr lang="ru-RU" sz="2000" dirty="0" err="1"/>
              <a:t>приймали</a:t>
            </a:r>
            <a:r>
              <a:rPr lang="ru-RU" sz="2000" dirty="0"/>
              <a:t> </a:t>
            </a:r>
            <a:r>
              <a:rPr lang="ru-RU" sz="2000" dirty="0" err="1"/>
              <a:t>літературну</a:t>
            </a:r>
            <a:r>
              <a:rPr lang="ru-RU" sz="2000" dirty="0"/>
              <a:t> </a:t>
            </a:r>
            <a:r>
              <a:rPr lang="ru-RU" sz="2000" dirty="0" err="1"/>
              <a:t>мову</a:t>
            </a:r>
            <a:r>
              <a:rPr lang="ru-RU" sz="2000" dirty="0"/>
              <a:t>, </a:t>
            </a:r>
            <a:r>
              <a:rPr lang="ru-RU" sz="2000" dirty="0" err="1"/>
              <a:t>говорячи</a:t>
            </a:r>
            <a:r>
              <a:rPr lang="ru-RU" sz="2000" dirty="0"/>
              <a:t> </a:t>
            </a:r>
            <a:r>
              <a:rPr lang="ru-RU" sz="2000" dirty="0" err="1"/>
              <a:t>переважно</a:t>
            </a:r>
            <a:r>
              <a:rPr lang="ru-RU" sz="2000" dirty="0"/>
              <a:t> </a:t>
            </a:r>
            <a:r>
              <a:rPr lang="ru-RU" sz="2000" dirty="0" err="1"/>
              <a:t>регіональними</a:t>
            </a:r>
            <a:r>
              <a:rPr lang="ru-RU" sz="2000" dirty="0"/>
              <a:t> </a:t>
            </a:r>
            <a:r>
              <a:rPr lang="ru-RU" sz="2000" dirty="0" err="1"/>
              <a:t>діалектами</a:t>
            </a:r>
            <a:r>
              <a:rPr lang="ru-RU" sz="2000" dirty="0"/>
              <a:t>. </a:t>
            </a:r>
            <a:r>
              <a:rPr lang="ru-RU" sz="2000" dirty="0" err="1" smtClean="0"/>
              <a:t>Остаточне</a:t>
            </a:r>
            <a:r>
              <a:rPr lang="ru-RU" sz="2000" dirty="0" smtClean="0"/>
              <a:t> </a:t>
            </a:r>
            <a:r>
              <a:rPr lang="ru-RU" sz="2000" dirty="0" err="1"/>
              <a:t>прийняття</a:t>
            </a:r>
            <a:r>
              <a:rPr lang="ru-RU" sz="2000" dirty="0"/>
              <a:t> </a:t>
            </a:r>
            <a:r>
              <a:rPr lang="ru-RU" sz="2000" dirty="0" err="1"/>
              <a:t>італійської</a:t>
            </a:r>
            <a:r>
              <a:rPr lang="ru-RU" sz="2000" dirty="0"/>
              <a:t> </a:t>
            </a:r>
            <a:r>
              <a:rPr lang="ru-RU" sz="2000" dirty="0" err="1"/>
              <a:t>мови</a:t>
            </a:r>
            <a:r>
              <a:rPr lang="ru-RU" sz="2000" dirty="0"/>
              <a:t> </a:t>
            </a:r>
            <a:r>
              <a:rPr lang="ru-RU" sz="2000" dirty="0" err="1"/>
              <a:t>завдячує</a:t>
            </a:r>
            <a:r>
              <a:rPr lang="ru-RU" sz="2000" dirty="0"/>
              <a:t> в основному приходу </a:t>
            </a:r>
            <a:r>
              <a:rPr lang="ru-RU" sz="2000" dirty="0" err="1"/>
              <a:t>телебачення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з'явилося</a:t>
            </a:r>
            <a:r>
              <a:rPr lang="ru-RU" sz="2000" dirty="0"/>
              <a:t> </a:t>
            </a:r>
            <a:r>
              <a:rPr lang="ru-RU" sz="2000" dirty="0" err="1"/>
              <a:t>майже</a:t>
            </a:r>
            <a:r>
              <a:rPr lang="ru-RU" sz="2000" dirty="0"/>
              <a:t> в кожному </a:t>
            </a:r>
            <a:r>
              <a:rPr lang="ru-RU" sz="2000" dirty="0" err="1"/>
              <a:t>домі</a:t>
            </a:r>
            <a:r>
              <a:rPr lang="ru-RU" sz="2000" dirty="0"/>
              <a:t>. </a:t>
            </a:r>
            <a:r>
              <a:rPr lang="ru-RU" sz="2000" dirty="0" err="1"/>
              <a:t>Еміграція</a:t>
            </a:r>
            <a:r>
              <a:rPr lang="ru-RU" sz="2000" dirty="0"/>
              <a:t> </a:t>
            </a:r>
            <a:r>
              <a:rPr lang="en-US" sz="2000" dirty="0"/>
              <a:t>XIX–XX </a:t>
            </a:r>
            <a:r>
              <a:rPr lang="ru-RU" sz="2000" dirty="0" err="1"/>
              <a:t>століть</a:t>
            </a:r>
            <a:r>
              <a:rPr lang="ru-RU" sz="2000" dirty="0"/>
              <a:t> </a:t>
            </a:r>
            <a:r>
              <a:rPr lang="ru-RU" sz="2000" dirty="0" err="1"/>
              <a:t>також</a:t>
            </a:r>
            <a:r>
              <a:rPr lang="ru-RU" sz="2000" dirty="0"/>
              <a:t> </a:t>
            </a:r>
            <a:r>
              <a:rPr lang="ru-RU" sz="2000" dirty="0" err="1"/>
              <a:t>зіграла</a:t>
            </a:r>
            <a:r>
              <a:rPr lang="ru-RU" sz="2000" dirty="0"/>
              <a:t> </a:t>
            </a:r>
            <a:r>
              <a:rPr lang="ru-RU" sz="2000" dirty="0" err="1"/>
              <a:t>вагому</a:t>
            </a:r>
            <a:r>
              <a:rPr lang="ru-RU" sz="2000" dirty="0"/>
              <a:t> роль </a:t>
            </a:r>
            <a:r>
              <a:rPr lang="ru-RU" sz="2000" dirty="0" err="1" smtClean="0"/>
              <a:t>поширенн</a:t>
            </a:r>
            <a:r>
              <a:rPr lang="uk-UA" sz="2000" dirty="0" smtClean="0"/>
              <a:t>і</a:t>
            </a:r>
            <a:r>
              <a:rPr lang="ru-RU" sz="2000" dirty="0" smtClean="0"/>
              <a:t> </a:t>
            </a:r>
            <a:r>
              <a:rPr lang="ru-RU" sz="2000" dirty="0" err="1"/>
              <a:t>літературної</a:t>
            </a:r>
            <a:r>
              <a:rPr lang="ru-RU" sz="2000" dirty="0"/>
              <a:t> </a:t>
            </a:r>
            <a:r>
              <a:rPr lang="ru-RU" sz="2000" dirty="0" err="1"/>
              <a:t>мови</a:t>
            </a:r>
            <a:r>
              <a:rPr lang="ru-RU" sz="2000" dirty="0"/>
              <a:t>: </a:t>
            </a:r>
            <a:r>
              <a:rPr lang="ru-RU" sz="2000" dirty="0" err="1"/>
              <a:t>багато</a:t>
            </a:r>
            <a:r>
              <a:rPr lang="ru-RU" sz="2000" dirty="0"/>
              <a:t> </a:t>
            </a:r>
            <a:r>
              <a:rPr lang="ru-RU" sz="2000" dirty="0" err="1"/>
              <a:t>місцевих</a:t>
            </a:r>
            <a:r>
              <a:rPr lang="ru-RU" sz="2000" dirty="0"/>
              <a:t> </a:t>
            </a:r>
            <a:r>
              <a:rPr lang="ru-RU" sz="2000" dirty="0" err="1"/>
              <a:t>діалектів</a:t>
            </a:r>
            <a:r>
              <a:rPr lang="ru-RU" sz="2000" dirty="0"/>
              <a:t> не </a:t>
            </a:r>
            <a:r>
              <a:rPr lang="ru-RU" sz="2000" dirty="0" err="1"/>
              <a:t>мали</a:t>
            </a:r>
            <a:r>
              <a:rPr lang="ru-RU" sz="2000" dirty="0"/>
              <a:t> </a:t>
            </a:r>
            <a:r>
              <a:rPr lang="ru-RU" sz="2000" dirty="0" err="1"/>
              <a:t>письмової</a:t>
            </a:r>
            <a:r>
              <a:rPr lang="ru-RU" sz="2000" dirty="0"/>
              <a:t> </a:t>
            </a:r>
            <a:r>
              <a:rPr lang="ru-RU" sz="2000" dirty="0" err="1"/>
              <a:t>форми</a:t>
            </a:r>
            <a:r>
              <a:rPr lang="ru-RU" sz="2000" dirty="0"/>
              <a:t>, </a:t>
            </a:r>
            <a:r>
              <a:rPr lang="ru-RU" sz="2000" dirty="0" err="1"/>
              <a:t>зобов'язуючи</a:t>
            </a:r>
            <a:r>
              <a:rPr lang="ru-RU" sz="2000" dirty="0"/>
              <a:t> </a:t>
            </a:r>
            <a:r>
              <a:rPr lang="ru-RU" sz="2000" dirty="0" err="1"/>
              <a:t>італійців</a:t>
            </a:r>
            <a:r>
              <a:rPr lang="ru-RU" sz="2000" dirty="0"/>
              <a:t> </a:t>
            </a:r>
            <a:r>
              <a:rPr lang="ru-RU" sz="2000" dirty="0" err="1" smtClean="0"/>
              <a:t>вчити</a:t>
            </a:r>
            <a:r>
              <a:rPr lang="ru-RU" sz="2000" dirty="0" smtClean="0"/>
              <a:t> </a:t>
            </a:r>
            <a:r>
              <a:rPr lang="ru-RU" sz="2000" dirty="0" err="1" smtClean="0"/>
              <a:t>італійську</a:t>
            </a:r>
            <a:r>
              <a:rPr lang="ru-RU" sz="2000" dirty="0" smtClean="0"/>
              <a:t> </a:t>
            </a:r>
            <a:r>
              <a:rPr lang="ru-RU" sz="2000" dirty="0" err="1" smtClean="0"/>
              <a:t>мову</a:t>
            </a:r>
            <a:r>
              <a:rPr lang="ru-RU" sz="2000" dirty="0" smtClean="0"/>
              <a:t>, </a:t>
            </a:r>
            <a:r>
              <a:rPr lang="ru-RU" sz="2000" dirty="0" err="1"/>
              <a:t>аби</a:t>
            </a:r>
            <a:r>
              <a:rPr lang="ru-RU" sz="2000" dirty="0"/>
              <a:t> </a:t>
            </a:r>
            <a:r>
              <a:rPr lang="ru-RU" sz="2000" dirty="0" err="1"/>
              <a:t>мати</a:t>
            </a:r>
            <a:r>
              <a:rPr lang="ru-RU" sz="2000" dirty="0"/>
              <a:t> </a:t>
            </a:r>
            <a:r>
              <a:rPr lang="ru-RU" sz="2000" dirty="0" err="1"/>
              <a:t>можливість</a:t>
            </a:r>
            <a:r>
              <a:rPr lang="ru-RU" sz="2000" dirty="0"/>
              <a:t> </a:t>
            </a:r>
            <a:r>
              <a:rPr lang="ru-RU" sz="2000" dirty="0" err="1"/>
              <a:t>писати</a:t>
            </a:r>
            <a:r>
              <a:rPr lang="ru-RU" sz="2000" dirty="0"/>
              <a:t> </a:t>
            </a:r>
            <a:r>
              <a:rPr lang="ru-RU" sz="2000" dirty="0" err="1"/>
              <a:t>своїм</a:t>
            </a:r>
            <a:r>
              <a:rPr lang="ru-RU" sz="2000" dirty="0"/>
              <a:t> родичам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 err="1"/>
              <a:t>Досить</a:t>
            </a:r>
            <a:r>
              <a:rPr lang="ru-RU" sz="2000" dirty="0"/>
              <a:t> </a:t>
            </a:r>
            <a:r>
              <a:rPr lang="ru-RU" sz="2000" dirty="0" err="1"/>
              <a:t>значні</a:t>
            </a:r>
            <a:r>
              <a:rPr lang="ru-RU" sz="2000" dirty="0"/>
              <a:t> </a:t>
            </a:r>
            <a:r>
              <a:rPr lang="ru-RU" sz="2000" dirty="0" err="1"/>
              <a:t>мовні</a:t>
            </a:r>
            <a:r>
              <a:rPr lang="ru-RU" sz="2000" dirty="0"/>
              <a:t> </a:t>
            </a:r>
            <a:r>
              <a:rPr lang="ru-RU" sz="2000" dirty="0" err="1"/>
              <a:t>меншини</a:t>
            </a:r>
            <a:r>
              <a:rPr lang="ru-RU" sz="2000" dirty="0"/>
              <a:t> </a:t>
            </a:r>
            <a:r>
              <a:rPr lang="ru-RU" sz="2000" dirty="0" err="1"/>
              <a:t>розмовляють</a:t>
            </a:r>
            <a:r>
              <a:rPr lang="ru-RU" sz="2000" dirty="0"/>
              <a:t> </a:t>
            </a:r>
            <a:r>
              <a:rPr lang="ru-RU" sz="2000" dirty="0" err="1"/>
              <a:t>фріуланською</a:t>
            </a:r>
            <a:r>
              <a:rPr lang="ru-RU" sz="2000" dirty="0"/>
              <a:t>, </a:t>
            </a:r>
            <a:r>
              <a:rPr lang="ru-RU" sz="2000" dirty="0" err="1"/>
              <a:t>ладинською</a:t>
            </a:r>
            <a:r>
              <a:rPr lang="ru-RU" sz="2000" dirty="0"/>
              <a:t>, </a:t>
            </a:r>
            <a:r>
              <a:rPr lang="ru-RU" sz="2000" dirty="0" err="1"/>
              <a:t>сардською</a:t>
            </a:r>
            <a:r>
              <a:rPr lang="ru-RU" sz="2000" dirty="0"/>
              <a:t> та </a:t>
            </a:r>
            <a:r>
              <a:rPr lang="ru-RU" sz="2000" dirty="0" err="1"/>
              <a:t>німецькою</a:t>
            </a:r>
            <a:r>
              <a:rPr lang="ru-RU" sz="2000" dirty="0"/>
              <a:t> </a:t>
            </a:r>
            <a:r>
              <a:rPr lang="ru-RU" sz="2000" dirty="0" err="1"/>
              <a:t>мовами</a:t>
            </a:r>
            <a:r>
              <a:rPr lang="ru-RU" sz="2000" dirty="0"/>
              <a:t>. </a:t>
            </a:r>
            <a:r>
              <a:rPr lang="ru-RU" sz="2000" dirty="0" err="1"/>
              <a:t>Крім</a:t>
            </a:r>
            <a:r>
              <a:rPr lang="ru-RU" sz="2000" dirty="0"/>
              <a:t> того, є </a:t>
            </a:r>
            <a:r>
              <a:rPr lang="ru-RU" sz="2000" dirty="0" err="1"/>
              <a:t>компактні</a:t>
            </a:r>
            <a:r>
              <a:rPr lang="ru-RU" sz="2000" dirty="0"/>
              <a:t> </a:t>
            </a:r>
            <a:r>
              <a:rPr lang="ru-RU" sz="2000" dirty="0" err="1"/>
              <a:t>осередки</a:t>
            </a:r>
            <a:r>
              <a:rPr lang="ru-RU" sz="2000" dirty="0"/>
              <a:t> </a:t>
            </a:r>
            <a:r>
              <a:rPr lang="ru-RU" sz="2000" dirty="0" err="1"/>
              <a:t>поширення</a:t>
            </a:r>
            <a:r>
              <a:rPr lang="ru-RU" sz="2000" dirty="0"/>
              <a:t> таких </a:t>
            </a:r>
            <a:r>
              <a:rPr lang="ru-RU" sz="2000" dirty="0" err="1"/>
              <a:t>мов</a:t>
            </a:r>
            <a:r>
              <a:rPr lang="ru-RU" sz="2000" dirty="0"/>
              <a:t>, як франко-</a:t>
            </a:r>
            <a:r>
              <a:rPr lang="ru-RU" sz="2000" dirty="0" err="1"/>
              <a:t>провансальська</a:t>
            </a:r>
            <a:r>
              <a:rPr lang="ru-RU" sz="2000" dirty="0"/>
              <a:t>, </a:t>
            </a:r>
            <a:r>
              <a:rPr lang="ru-RU" sz="2000" dirty="0" err="1"/>
              <a:t>грецька</a:t>
            </a:r>
            <a:r>
              <a:rPr lang="ru-RU" sz="1600" dirty="0"/>
              <a:t>, </a:t>
            </a:r>
            <a:r>
              <a:rPr lang="ru-RU" sz="1600" dirty="0" err="1"/>
              <a:t>албанська</a:t>
            </a:r>
            <a:r>
              <a:rPr lang="ru-RU" sz="1600" dirty="0"/>
              <a:t> й </a:t>
            </a:r>
            <a:r>
              <a:rPr lang="ru-RU" sz="1600" dirty="0" err="1"/>
              <a:t>каталанська</a:t>
            </a:r>
            <a:r>
              <a:rPr lang="ru-RU" sz="1600" dirty="0"/>
              <a:t>.</a:t>
            </a:r>
          </a:p>
        </p:txBody>
      </p:sp>
      <p:pic>
        <p:nvPicPr>
          <p:cNvPr id="8" name="Picture 2" descr="Итальянцы (Народы мира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4742" y="2143116"/>
            <a:ext cx="2381235" cy="1785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214290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i="1" dirty="0" smtClean="0">
                <a:solidFill>
                  <a:srgbClr val="0070C0"/>
                </a:solidFill>
              </a:rPr>
              <a:t>Релігія Італії</a:t>
            </a:r>
            <a:endParaRPr lang="ru-RU" sz="7200" b="1" i="1" dirty="0">
              <a:solidFill>
                <a:srgbClr val="0070C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3116"/>
            <a:ext cx="5738842" cy="430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149173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7224" y="332656"/>
            <a:ext cx="6883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i="1" dirty="0" smtClean="0">
                <a:solidFill>
                  <a:srgbClr val="0070C0"/>
                </a:solidFill>
              </a:rPr>
              <a:t>Християнство</a:t>
            </a:r>
            <a:endParaRPr lang="ru-RU" sz="7200" b="1" i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Пасха на Readmas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9799"/>
            <a:ext cx="6191250" cy="4648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429123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404664"/>
            <a:ext cx="6264696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ru-RU" sz="7200">
                <a:solidFill>
                  <a:srgbClr val="0070C0"/>
                </a:solidFill>
              </a:rPr>
              <a:t>Католицизм </a:t>
            </a:r>
          </a:p>
        </p:txBody>
      </p:sp>
      <p:pic>
        <p:nvPicPr>
          <p:cNvPr descr="Изменился ли католицизм. - РКН" id="307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00166" y="2285968"/>
            <a:ext cx="5857916" cy="457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5514237"/>
      </p:ext>
    </p:extLst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taly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412" y="-749967"/>
            <a:ext cx="10657183" cy="76079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41277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</a:t>
            </a:r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айбільші міста </a:t>
            </a:r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Італії</a:t>
            </a:r>
          </a:p>
        </p:txBody>
      </p:sp>
    </p:spTree>
    <p:extLst>
      <p:ext uri="{BB962C8B-B14F-4D97-AF65-F5344CB8AC3E}">
        <p14:creationId xmlns="" xmlns:p14="http://schemas.microsoft.com/office/powerpoint/2010/main" val="2519180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1365" y="428604"/>
            <a:ext cx="5184576" cy="161464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>
                <a:gd name="adj" fmla="val 74141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/>
                <a:solidFill>
                  <a:srgbClr val="F30D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Рим</a:t>
            </a:r>
            <a:endParaRPr lang="ru-RU" sz="6600" b="1" cap="none" spc="0" dirty="0">
              <a:ln/>
              <a:solidFill>
                <a:srgbClr val="F30D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071678"/>
            <a:ext cx="835292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Рим — столиця Італії, адміністративний центр провінції Рим та області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Лаціо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Населення становить понад 2,76 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млн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осіб, це найбільша за територією і кількістю жителів комуна країни. Міська агломерація нараховує до 3,7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млн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жителів і є другою за величиною в Італії після Мілана.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Рим називають «містом на семи пагорбах». Це пов'язано з тим, що спочатку поселення було на пагорбі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Палатин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згодом були заселені сусідні пагорби —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Капітолій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і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Квіринал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Дещо пізніше поселення з'явилися на останніх 4 пагорбах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Целій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Авентін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Есквілін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і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Вімінал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Рим визначний спортивний центр. У 1960 році в місті проводилися XVII Літні Олімпійські ігри. У Римі популярні футбол, баскетбол, волейбол, існує багато спортивних клубів. Найвизначніші футбольні клуби Риму: «Рома» та «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Лаціо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виступають у Серії А. Домашньою ареною для них є «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Стадіо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Олімпіко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Рим відомий величезною кількістю фонтанів, палаців та мостів та університетів.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Найвизначніші місця Риму: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Римський Форум (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Forum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Romanum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), економічний, політичний і релігійний центр древнього Риму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Колізей (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Colosseum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), давньоримський амфітеатр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Пантеон (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Pantheon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), давньоримська святиня всіх богів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9563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Admin-13\Desktop\Новая папка\рим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57686" cy="3471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C:\Users\Admin-13\Desktop\Новая папка\рим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4786314" cy="350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C:\Users\Admin-13\Desktop\Новая папка\рим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357686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 descr="C:\Users\Admin-13\Desktop\Новая папка\рим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429000"/>
            <a:ext cx="479391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214414" y="2500306"/>
            <a:ext cx="619268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Я – Рим!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3290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1365" y="428604"/>
            <a:ext cx="5184576" cy="161464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>
                <a:gd name="adj" fmla="val 74141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/>
                <a:solidFill>
                  <a:srgbClr val="F30D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Піза</a:t>
            </a:r>
            <a:endParaRPr lang="ru-RU" sz="6600" b="1" cap="none" spc="0" dirty="0">
              <a:ln/>
              <a:solidFill>
                <a:srgbClr val="F30D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071678"/>
            <a:ext cx="835292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Піза — місто та муніципалітет в Італії, у регіоні Тоскана, столиця провінції Піза, відоме завдяки падаючій Пізанській вежі, розташованої в цьому місті. Піза знаходиться на правому березі гирла ріки Арно, при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Ліґурійському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морі.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Піза розташована на відстані близько 270 км на північний захід від Рима, 70 км на захід від Флоренції.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Населення — 86 263 особи (за даними 2012 р.). Покровитель —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San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Ranieri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Протягом довгого періоду Піза була морською республікою з чисельним флотом. Сила Пізи як морської держави досягла апогею в 11 столітті коли вона набула традиційної слави, як одна з чотирьох головних морських республік Італії.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Багато пізанських або тосканських страв відрізняються ароматами і гостротою.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Найпоширеніші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пізанські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страви -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білий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суп з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квасолі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Сан-Мікеле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суп з жаб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пізанський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суп.</a:t>
            </a:r>
          </a:p>
          <a:p>
            <a:pPr lvl="0"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Соборний комплекс на Пьяцца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деї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Міраколі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(«Площа чудес») розташований в стороні від сучасного центру міста і включає в себе наступні пам'ятники: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Пізанский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собор. 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Пізанська вежа.   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Баптистерій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Сан-Джованні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Кладовище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Кампо-Санто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2934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Admin-13\Desktop\Новая папка\піза2.jpg" id="819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929058" y="0"/>
            <a:ext cx="5214942" cy="346814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Admin-13\Desktop\Новая папка\піза1.jpg" id="8193" name="Picture 1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4571999" cy="3429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Admin-13\Desktop\Новая папка\піза3.jpg" id="8195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Admin-13\Desktop\Новая папка\піза4.JPG" id="8196" name="Picture 4"/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214414" y="2500306"/>
            <a:ext cx="6192687" cy="1323439"/>
          </a:xfrm>
          <a:prstGeom prst="rect">
            <a:avLst/>
          </a:prstGeom>
          <a:noFill/>
        </p:spPr>
        <p:txBody>
          <a:bodyPr bIns="45720" lIns="91440" rIns="91440" tIns="45720" wrap="square">
            <a:prstTxWarp prst="textChevronInverted">
              <a:avLst/>
            </a:prstTxWarp>
            <a:spAutoFit/>
          </a:bodyPr>
          <a:lstStyle/>
          <a:p>
            <a:pPr algn="ctr"/>
            <a:r>
              <a:rPr b="1" cap="none" dirty="0" lang="ru-RU" smtClean="0" spc="0" sz="8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Я – </a:t>
            </a:r>
            <a:r>
              <a:rPr b="1" cap="none" dirty="0" err="1" lang="ru-RU" smtClean="0" spc="0" sz="8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Піза</a:t>
            </a:r>
            <a:r>
              <a:rPr b="1" cap="none" dirty="0" lang="ru-RU" smtClean="0" spc="0" sz="8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!</a:t>
            </a:r>
            <a:endParaRPr b="1" cap="none" dirty="0" lang="ru-RU" spc="0" sz="8000">
              <a:ln cmpd="sng" w="31550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charset="0" pitchFamily="66"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445170"/>
      </p:ext>
    </p:extLst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ТАЛИЯ (Italia, Italy) - География - Туристическое Агентство ''Балтийская Нег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3640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4088" y="332656"/>
            <a:ext cx="3779912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err="1" smtClean="0">
                <a:solidFill>
                  <a:srgbClr val="0070C0"/>
                </a:solidFill>
              </a:rPr>
              <a:t>Офіційна</a:t>
            </a:r>
            <a:r>
              <a:rPr lang="ru-RU" sz="1900" b="1" dirty="0" smtClean="0">
                <a:solidFill>
                  <a:srgbClr val="0070C0"/>
                </a:solidFill>
              </a:rPr>
              <a:t> </a:t>
            </a:r>
            <a:r>
              <a:rPr lang="ru-RU" sz="1900" b="1" dirty="0" err="1" smtClean="0">
                <a:solidFill>
                  <a:srgbClr val="0070C0"/>
                </a:solidFill>
              </a:rPr>
              <a:t>назва</a:t>
            </a:r>
            <a:r>
              <a:rPr lang="ru-RU" sz="1900" dirty="0" smtClean="0">
                <a:solidFill>
                  <a:srgbClr val="0070C0"/>
                </a:solidFill>
              </a:rPr>
              <a:t>: </a:t>
            </a:r>
            <a:r>
              <a:rPr lang="ru-RU" sz="1900" dirty="0" err="1" smtClean="0"/>
              <a:t>Італійська</a:t>
            </a:r>
            <a:r>
              <a:rPr lang="ru-RU" sz="1900" dirty="0" smtClean="0"/>
              <a:t> </a:t>
            </a:r>
            <a:r>
              <a:rPr lang="ru-RU" sz="1900" dirty="0" err="1" smtClean="0"/>
              <a:t>Республіка</a:t>
            </a:r>
            <a:endParaRPr lang="ru-RU" sz="1900" dirty="0" smtClean="0"/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Площа</a:t>
            </a:r>
            <a:r>
              <a:rPr lang="ru-RU" sz="1900" b="1" i="1" dirty="0" smtClean="0">
                <a:solidFill>
                  <a:srgbClr val="0070C0"/>
                </a:solidFill>
              </a:rPr>
              <a:t>: </a:t>
            </a:r>
            <a:r>
              <a:rPr lang="ru-RU" sz="1900" dirty="0" smtClean="0"/>
              <a:t>301,2 тис. км2</a:t>
            </a:r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Населення</a:t>
            </a:r>
            <a:r>
              <a:rPr lang="ru-RU" sz="1900" dirty="0" smtClean="0">
                <a:solidFill>
                  <a:srgbClr val="0070C0"/>
                </a:solidFill>
              </a:rPr>
              <a:t>:</a:t>
            </a:r>
            <a:r>
              <a:rPr lang="ru-RU" sz="1900" dirty="0" smtClean="0"/>
              <a:t> 60,2 млн. </a:t>
            </a:r>
            <a:r>
              <a:rPr lang="ru-RU" sz="1900" dirty="0" err="1" smtClean="0"/>
              <a:t>чол</a:t>
            </a:r>
            <a:r>
              <a:rPr lang="ru-RU" sz="1900" dirty="0" smtClean="0"/>
              <a:t>.</a:t>
            </a:r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Столиця</a:t>
            </a:r>
            <a:r>
              <a:rPr lang="ru-RU" sz="1900" dirty="0" smtClean="0">
                <a:solidFill>
                  <a:srgbClr val="0070C0"/>
                </a:solidFill>
              </a:rPr>
              <a:t>:</a:t>
            </a:r>
            <a:r>
              <a:rPr lang="ru-RU" sz="1900" dirty="0" smtClean="0"/>
              <a:t> Рим</a:t>
            </a:r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Державний</a:t>
            </a:r>
            <a:r>
              <a:rPr lang="ru-RU" sz="1900" b="1" dirty="0" smtClean="0">
                <a:solidFill>
                  <a:srgbClr val="0070C0"/>
                </a:solidFill>
              </a:rPr>
              <a:t> </a:t>
            </a:r>
            <a:r>
              <a:rPr lang="ru-RU" sz="1900" b="1" dirty="0" err="1" smtClean="0">
                <a:solidFill>
                  <a:srgbClr val="0070C0"/>
                </a:solidFill>
              </a:rPr>
              <a:t>устрій</a:t>
            </a:r>
            <a:r>
              <a:rPr lang="ru-RU" sz="1900" dirty="0" smtClean="0">
                <a:solidFill>
                  <a:srgbClr val="0070C0"/>
                </a:solidFill>
              </a:rPr>
              <a:t>: </a:t>
            </a:r>
            <a:r>
              <a:rPr lang="ru-RU" sz="1900" dirty="0" err="1" smtClean="0"/>
              <a:t>унітарна</a:t>
            </a:r>
            <a:r>
              <a:rPr lang="ru-RU" sz="1900" dirty="0" smtClean="0"/>
              <a:t> </a:t>
            </a:r>
            <a:r>
              <a:rPr lang="ru-RU" sz="1900" dirty="0" err="1" smtClean="0"/>
              <a:t>республіка</a:t>
            </a:r>
            <a:endParaRPr lang="ru-RU" sz="1900" dirty="0" smtClean="0"/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Законодавчій</a:t>
            </a:r>
            <a:r>
              <a:rPr lang="ru-RU" sz="1900" b="1" dirty="0" smtClean="0">
                <a:solidFill>
                  <a:srgbClr val="0070C0"/>
                </a:solidFill>
              </a:rPr>
              <a:t> орган</a:t>
            </a:r>
            <a:r>
              <a:rPr lang="ru-RU" sz="1900" dirty="0" smtClean="0">
                <a:solidFill>
                  <a:srgbClr val="0070C0"/>
                </a:solidFill>
              </a:rPr>
              <a:t>: </a:t>
            </a:r>
            <a:r>
              <a:rPr lang="ru-RU" sz="1900" dirty="0" err="1" smtClean="0"/>
              <a:t>двопалатний</a:t>
            </a:r>
            <a:r>
              <a:rPr lang="ru-RU" sz="1900" dirty="0" smtClean="0"/>
              <a:t> парламент (палата </a:t>
            </a:r>
            <a:r>
              <a:rPr lang="ru-RU" sz="1900" dirty="0" err="1" smtClean="0"/>
              <a:t>депутатів</a:t>
            </a:r>
            <a:r>
              <a:rPr lang="ru-RU" sz="1900" dirty="0" smtClean="0"/>
              <a:t> </a:t>
            </a:r>
            <a:r>
              <a:rPr lang="ru-RU" sz="1900" dirty="0" err="1" smtClean="0"/>
              <a:t>і</a:t>
            </a:r>
            <a:r>
              <a:rPr lang="ru-RU" sz="1900" dirty="0" smtClean="0"/>
              <a:t> сенат)</a:t>
            </a:r>
          </a:p>
          <a:p>
            <a:r>
              <a:rPr lang="ru-RU" sz="1900" b="1" dirty="0" smtClean="0">
                <a:solidFill>
                  <a:srgbClr val="0070C0"/>
                </a:solidFill>
              </a:rPr>
              <a:t>Глава </a:t>
            </a:r>
            <a:r>
              <a:rPr lang="ru-RU" sz="1900" b="1" dirty="0" err="1" smtClean="0">
                <a:solidFill>
                  <a:srgbClr val="0070C0"/>
                </a:solidFill>
              </a:rPr>
              <a:t>держави</a:t>
            </a:r>
            <a:r>
              <a:rPr lang="ru-RU" sz="1900" dirty="0" smtClean="0">
                <a:solidFill>
                  <a:srgbClr val="0070C0"/>
                </a:solidFill>
              </a:rPr>
              <a:t>: </a:t>
            </a:r>
            <a:r>
              <a:rPr lang="ru-RU" sz="1900" dirty="0" smtClean="0"/>
              <a:t>президент</a:t>
            </a:r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Адміністративний</a:t>
            </a:r>
            <a:r>
              <a:rPr lang="ru-RU" sz="1900" b="1" dirty="0" smtClean="0">
                <a:solidFill>
                  <a:srgbClr val="0070C0"/>
                </a:solidFill>
              </a:rPr>
              <a:t> </a:t>
            </a:r>
            <a:r>
              <a:rPr lang="ru-RU" sz="1900" b="1" dirty="0" err="1" smtClean="0">
                <a:solidFill>
                  <a:srgbClr val="0070C0"/>
                </a:solidFill>
              </a:rPr>
              <a:t>устрій</a:t>
            </a:r>
            <a:r>
              <a:rPr lang="ru-RU" sz="1900" dirty="0" smtClean="0">
                <a:solidFill>
                  <a:srgbClr val="0070C0"/>
                </a:solidFill>
              </a:rPr>
              <a:t>: </a:t>
            </a:r>
            <a:r>
              <a:rPr lang="ru-RU" sz="1900" dirty="0" smtClean="0"/>
              <a:t>20 областей, </a:t>
            </a:r>
            <a:r>
              <a:rPr lang="ru-RU" sz="1900" dirty="0" err="1" smtClean="0"/>
              <a:t>які</a:t>
            </a:r>
            <a:r>
              <a:rPr lang="ru-RU" sz="1900" dirty="0" smtClean="0"/>
              <a:t> </a:t>
            </a:r>
            <a:r>
              <a:rPr lang="ru-RU" sz="1900" dirty="0" err="1" smtClean="0"/>
              <a:t>складаються</a:t>
            </a:r>
            <a:r>
              <a:rPr lang="ru-RU" sz="1900" dirty="0" smtClean="0"/>
              <a:t> </a:t>
            </a:r>
            <a:r>
              <a:rPr lang="ru-RU" sz="1900" dirty="0" err="1" smtClean="0"/>
              <a:t>з</a:t>
            </a:r>
            <a:r>
              <a:rPr lang="ru-RU" sz="1900" dirty="0" smtClean="0"/>
              <a:t> 103 </a:t>
            </a:r>
            <a:r>
              <a:rPr lang="ru-RU" sz="1900" dirty="0" err="1" smtClean="0"/>
              <a:t>провінцій</a:t>
            </a:r>
            <a:endParaRPr lang="ru-RU" sz="1900" dirty="0" smtClean="0"/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Поширені</a:t>
            </a:r>
            <a:r>
              <a:rPr lang="ru-RU" sz="1900" b="1" dirty="0" smtClean="0">
                <a:solidFill>
                  <a:srgbClr val="0070C0"/>
                </a:solidFill>
              </a:rPr>
              <a:t> </a:t>
            </a:r>
            <a:r>
              <a:rPr lang="ru-RU" sz="1900" b="1" dirty="0" err="1" smtClean="0">
                <a:solidFill>
                  <a:srgbClr val="0070C0"/>
                </a:solidFill>
              </a:rPr>
              <a:t>релігії</a:t>
            </a:r>
            <a:r>
              <a:rPr lang="ru-RU" sz="1900" dirty="0" smtClean="0">
                <a:solidFill>
                  <a:srgbClr val="0070C0"/>
                </a:solidFill>
              </a:rPr>
              <a:t>: </a:t>
            </a:r>
            <a:r>
              <a:rPr lang="ru-RU" sz="1900" dirty="0" err="1" smtClean="0"/>
              <a:t>християнство</a:t>
            </a:r>
            <a:r>
              <a:rPr lang="ru-RU" sz="1900" dirty="0" smtClean="0"/>
              <a:t> (католики)</a:t>
            </a:r>
          </a:p>
          <a:p>
            <a:r>
              <a:rPr lang="ru-RU" sz="1900" b="1" dirty="0" smtClean="0">
                <a:solidFill>
                  <a:srgbClr val="0070C0"/>
                </a:solidFill>
              </a:rPr>
              <a:t>Член:</a:t>
            </a:r>
            <a:r>
              <a:rPr lang="ru-RU" sz="1900" dirty="0" smtClean="0">
                <a:solidFill>
                  <a:srgbClr val="0070C0"/>
                </a:solidFill>
              </a:rPr>
              <a:t> </a:t>
            </a:r>
            <a:r>
              <a:rPr lang="ru-RU" sz="1900" dirty="0" smtClean="0"/>
              <a:t>ООН (1957), НАТО (1949), ЄС</a:t>
            </a:r>
          </a:p>
          <a:p>
            <a:r>
              <a:rPr lang="ru-RU" sz="1900" b="1" dirty="0" err="1" smtClean="0">
                <a:solidFill>
                  <a:srgbClr val="0070C0"/>
                </a:solidFill>
              </a:rPr>
              <a:t>Державне</a:t>
            </a:r>
            <a:r>
              <a:rPr lang="ru-RU" sz="1900" b="1" dirty="0" smtClean="0">
                <a:solidFill>
                  <a:srgbClr val="0070C0"/>
                </a:solidFill>
              </a:rPr>
              <a:t> свято</a:t>
            </a:r>
            <a:r>
              <a:rPr lang="ru-RU" sz="1900" dirty="0" smtClean="0">
                <a:solidFill>
                  <a:srgbClr val="0070C0"/>
                </a:solidFill>
              </a:rPr>
              <a:t>: </a:t>
            </a:r>
            <a:r>
              <a:rPr lang="ru-RU" sz="1900" dirty="0" smtClean="0"/>
              <a:t>День </a:t>
            </a:r>
            <a:r>
              <a:rPr lang="ru-RU" sz="1900" dirty="0" err="1" smtClean="0"/>
              <a:t>проголошення</a:t>
            </a:r>
            <a:r>
              <a:rPr lang="ru-RU" sz="1900" dirty="0" smtClean="0"/>
              <a:t> </a:t>
            </a:r>
            <a:r>
              <a:rPr lang="ru-RU" sz="1900" dirty="0" err="1" smtClean="0"/>
              <a:t>Республіки</a:t>
            </a:r>
            <a:r>
              <a:rPr lang="ru-RU" sz="1900" dirty="0" smtClean="0"/>
              <a:t> (перша </a:t>
            </a:r>
            <a:r>
              <a:rPr lang="ru-RU" sz="1900" dirty="0" err="1" smtClean="0"/>
              <a:t>неділя</a:t>
            </a:r>
            <a:r>
              <a:rPr lang="ru-RU" sz="1900" dirty="0" smtClean="0"/>
              <a:t> </a:t>
            </a:r>
            <a:r>
              <a:rPr lang="ru-RU" sz="1900" dirty="0" err="1" smtClean="0"/>
              <a:t>червня</a:t>
            </a:r>
            <a:r>
              <a:rPr lang="ru-RU" sz="1900" dirty="0" smtClean="0"/>
              <a:t>)</a:t>
            </a:r>
          </a:p>
          <a:p>
            <a:r>
              <a:rPr lang="ru-RU" sz="1900" b="1" dirty="0" err="1" smtClean="0">
                <a:solidFill>
                  <a:schemeClr val="accent1"/>
                </a:solidFill>
              </a:rPr>
              <a:t>Оф</a:t>
            </a:r>
            <a:r>
              <a:rPr lang="uk-UA" sz="1900" b="1" dirty="0" err="1" smtClean="0">
                <a:solidFill>
                  <a:schemeClr val="accent1"/>
                </a:solidFill>
              </a:rPr>
              <a:t>іційна</a:t>
            </a:r>
            <a:r>
              <a:rPr lang="uk-UA" sz="1900" b="1" dirty="0" smtClean="0">
                <a:solidFill>
                  <a:schemeClr val="accent1"/>
                </a:solidFill>
              </a:rPr>
              <a:t> мова</a:t>
            </a:r>
            <a:r>
              <a:rPr lang="uk-UA" sz="1900" dirty="0" smtClean="0"/>
              <a:t>: італійська</a:t>
            </a:r>
            <a:endParaRPr lang="ru-RU" sz="1900" dirty="0" smtClean="0"/>
          </a:p>
          <a:p>
            <a:r>
              <a:rPr lang="uk-UA" sz="1900" b="1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Грошова одиниця</a:t>
            </a:r>
            <a:r>
              <a:rPr lang="uk-UA" sz="1900" b="1" i="1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:</a:t>
            </a:r>
            <a:r>
              <a:rPr lang="uk-UA" sz="1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євро</a:t>
            </a:r>
          </a:p>
          <a:p>
            <a:endParaRPr lang="ru-RU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1365" y="500042"/>
            <a:ext cx="5184576" cy="154320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>
                <a:gd name="adj" fmla="val 74141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/>
                <a:solidFill>
                  <a:srgbClr val="F30D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Венеція</a:t>
            </a:r>
            <a:endParaRPr lang="ru-RU" sz="6600" b="1" cap="none" spc="0" dirty="0">
              <a:ln/>
              <a:solidFill>
                <a:srgbClr val="F30D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143116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Венеція—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місто та муніципалітет на Пн.-Сх. Італії, столиця регіону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Венето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Венеція відома як значний туристичний центр.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Населення — 259 263 особи (за даними 2012 р.).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Місто розташоване на 117 невеликих островах у Венеціанській лагуні Адріатичного моря, на відстані близько 400 км на північ від Рима.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Місто відіграло значну роль в історії симфонічної та оперної музики; батьківщина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Антоніо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Вівальді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За результатами опитування, що провів журнал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Forbes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серед фахівців у 2010 році, Венеція потрапила до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дванадцятки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найкрасивіших міст світу.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Визначні місця: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П'яцца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Сан-Марко — центральна площа.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Сан-Мікеле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 — острів мертвих. 1807 року за розпорядженням Наполеона I був перетворений на кладовище. На острові поховано багато видатних людей, серед них: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Сєрґєй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Дягілєв, Ігор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Стравінскій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Іосіф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Бродскій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Езра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Паунд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та ін.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Гранд-канал — головна вулиця Венеції. Для пішоходів недоступна.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800100" lvl="1" indent="-342900" algn="just">
              <a:buFont typeface="+mj-lt"/>
              <a:buAutoNum type="arabicPeriod"/>
            </a:pP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Музей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Пеґґі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uk-UA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Ґуґґенгайм</a:t>
            </a:r>
            <a:r>
              <a:rPr lang="uk-UA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 — художній музей. Один із найвідоміших і найскандальніших у світі.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2866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Admin-13\Desktop\Новая папка\2.jpg" id="614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4286248" y="0"/>
            <a:ext cx="4857752" cy="321468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Admin-13\Desktop\Новая папка\1.jpg" id="6145" name="Picture 1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-1" y="-1"/>
            <a:ext cx="4572001" cy="321468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Admin-13\Desktop\Новая папка\3.jpg" id="6147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0" y="3189600"/>
            <a:ext cx="4585500" cy="36684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Admin-13\Desktop\Новая папка\4.jpg" id="6148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572000" y="3214686"/>
            <a:ext cx="4572000" cy="364331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2500306"/>
            <a:ext cx="6192687" cy="1323439"/>
          </a:xfrm>
          <a:prstGeom prst="rect">
            <a:avLst/>
          </a:prstGeom>
          <a:noFill/>
        </p:spPr>
        <p:txBody>
          <a:bodyPr bIns="45720" lIns="91440" rIns="91440" tIns="45720" wrap="square">
            <a:prstTxWarp prst="textChevronInverted">
              <a:avLst/>
            </a:prstTxWarp>
            <a:spAutoFit/>
          </a:bodyPr>
          <a:lstStyle/>
          <a:p>
            <a:pPr algn="ctr"/>
            <a:r>
              <a:rPr b="1" cap="none" dirty="0" lang="ru-RU" smtClean="0" spc="0" sz="8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Я – </a:t>
            </a:r>
            <a:r>
              <a:rPr b="1" cap="none" dirty="0" err="1" lang="ru-RU" smtClean="0" spc="0" sz="8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Венеція</a:t>
            </a:r>
            <a:r>
              <a:rPr b="1" cap="none" dirty="0" lang="ru-RU" smtClean="0" spc="0" sz="8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!</a:t>
            </a:r>
            <a:endParaRPr b="1" cap="none" dirty="0" lang="ru-RU" spc="0" sz="8000">
              <a:ln cmpd="sng" w="31550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charset="0" pitchFamily="66"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1843627"/>
      </p:ext>
    </p:extLst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1365" y="620688"/>
            <a:ext cx="5184576" cy="142255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>
                <a:gd name="adj" fmla="val 74141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/>
                <a:solidFill>
                  <a:srgbClr val="F30D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Мілан</a:t>
            </a:r>
            <a:endParaRPr lang="ru-RU" sz="6600" b="1" cap="none" spc="0" dirty="0">
              <a:ln/>
              <a:solidFill>
                <a:srgbClr val="F30D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76872"/>
            <a:ext cx="83529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Адміністративний центр провінції Мілан у області Ломбардія. Знаходиться на відстані близько 480 км на північний захід від Риму.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Населення — 1 262 101 особа (за даними 2012 р.)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Мілан — значний фінансовий, промисловий, науковий і культурний центр Італії. Тут діє єдина в країні Італійська фондова біржа.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Поблизу Мілана розміщені два міжнародних аеропорти — Лінате та Мальпенса.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2015 Мілан буде господарем «Ехро-2015». Тема виставки — «Нагодувати планету. Енергія для життя».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Мілан є однією зі столиць моди. У місті діють світові центри моди Джорджо Армані, Роберто Каваллі,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Versace.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Мілан є головним центром міжнародного туризму.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Мілані є найбільша телевізійна студія в Європі.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3238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Desktop\3764_milano_piazza_del_duomo.jpg" id="2050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582" y="0"/>
            <a:ext cx="4497885" cy="30963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User\Desktop\44fc5c974fe4406784afa346f6c3bb5d.jpg" id="2051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5303" y="-1"/>
            <a:ext cx="4675478" cy="312160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User\Desktop\251.jpg" id="2052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7126" y="3096345"/>
            <a:ext cx="4675478" cy="376165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User\Desktop\slide_2_81890438_10.jpg" id="2053" name="Picture 5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7"/>
          <a:stretch/>
        </p:blipFill>
        <p:spPr bwMode="auto">
          <a:xfrm>
            <a:off x="-22583" y="3121609"/>
            <a:ext cx="4547751" cy="375879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78959" y="2434624"/>
            <a:ext cx="6192687" cy="1323439"/>
          </a:xfrm>
          <a:prstGeom prst="rect">
            <a:avLst/>
          </a:prstGeom>
          <a:noFill/>
        </p:spPr>
        <p:txBody>
          <a:bodyPr bIns="45720" lIns="91440" rIns="91440" tIns="45720" wrap="square">
            <a:prstTxWarp prst="textChevronInverted">
              <a:avLst/>
            </a:prstTxWarp>
            <a:spAutoFit/>
          </a:bodyPr>
          <a:lstStyle/>
          <a:p>
            <a:pPr algn="ctr"/>
            <a:r>
              <a:rPr b="1" cap="none" dirty="0" lang="ru-RU" smtClean="0" spc="0" sz="8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Я – Мілан!</a:t>
            </a:r>
            <a:endParaRPr b="1" cap="none" dirty="0" lang="ru-RU" spc="0" sz="8000">
              <a:ln cmpd="sng" w="31550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charset="0" pitchFamily="66" typeface="Comic Sans MS"/>
            </a:endParaRPr>
          </a:p>
        </p:txBody>
      </p:sp>
      <p:pic>
        <p:nvPicPr>
          <p:cNvPr descr="C:\Users\User\Desktop\ac-milan-old-1-alt.png" id="2054" name="Picture 6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9325" y="2063712"/>
            <a:ext cx="1942306" cy="194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7762729"/>
      </p:ext>
    </p:extLst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1365" y="260648"/>
            <a:ext cx="5184576" cy="142255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>
                <a:gd name="adj" fmla="val 74141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/>
                <a:solidFill>
                  <a:srgbClr val="F30D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Неаполь</a:t>
            </a:r>
            <a:endParaRPr lang="ru-RU" sz="6600" b="1" cap="none" spc="0" dirty="0">
              <a:ln/>
              <a:solidFill>
                <a:srgbClr val="F30D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724657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Неаполь —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місто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в Італії, центр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регіону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Кампанія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Неаполь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розташований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на відстані близько 190 км на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.-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від Риму.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Населення — 959 052 особи (за даними 2012 р.).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Займає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третє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місце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за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кількістю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жителів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Покровитель —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Святий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Януарій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Краса Неаполя в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XVIII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ст.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увійшла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в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приказку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Крилата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фраза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побачити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Неаполь і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померти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вперше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промовлена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тут.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Тут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розташовані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Національний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археологічний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музей Неаполя - музей,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що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містить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числі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інших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артефактів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)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знахідки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з Помпей і Геркуланума і скандально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знаменитий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Секретний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кабінет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pPr marL="800100" lvl="1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Театр Сан-Карло -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найбільший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(за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розмірами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) в Італії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оперний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театр.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У 1995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році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історичний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центр Неаполя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був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включений в Список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Всесвітньої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спадщини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ЮНЕСКО.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Неаполь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вважається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батьківщиною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піци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Класичними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вважаються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два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види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неаполітанської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піци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-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Маринара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і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Маргеріта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Місто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є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домашнім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 для футбольного клубу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Наполі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дворазового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переможця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Серії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А,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п'ятикратного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володаря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Кубка Італії і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переможця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Кубка УЄФА 1988-1989.</a:t>
            </a:r>
          </a:p>
        </p:txBody>
      </p:sp>
    </p:spTree>
    <p:extLst>
      <p:ext uri="{BB962C8B-B14F-4D97-AF65-F5344CB8AC3E}">
        <p14:creationId xmlns="" xmlns:p14="http://schemas.microsoft.com/office/powerpoint/2010/main" val="28883431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1466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08"/>
            <a:ext cx="4498442" cy="3075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neapol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692" y="-6708"/>
            <a:ext cx="4641307" cy="3075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a4236872-6cb2-4fa2-a2a3-8c6fb3a1122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1"/>
            <a:ext cx="4498442" cy="3789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castlenuovonaplesital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442" y="3068962"/>
            <a:ext cx="4645558" cy="3789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0714" y="2136146"/>
            <a:ext cx="717611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Я – Неаполь</a:t>
            </a:r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!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8" name="Picture 6" descr="C:\Users\User\Desktop\Napoli-2000px-forza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824" y="2131864"/>
            <a:ext cx="1657176" cy="1657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76436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786058"/>
            <a:ext cx="7772400" cy="1470025"/>
          </a:xfrm>
        </p:spPr>
        <p:txBody>
          <a:bodyPr>
            <a:noAutofit/>
          </a:bodyPr>
          <a:lstStyle/>
          <a:p>
            <a:r>
              <a:rPr lang="uk-UA" sz="4800" dirty="0" smtClean="0">
                <a:solidFill>
                  <a:srgbClr val="0070C0"/>
                </a:solidFill>
              </a:rPr>
              <a:t>Природні умови і ресурси Італії</a:t>
            </a:r>
            <a:endParaRPr lang="ru-RU" sz="4800" dirty="0">
              <a:solidFill>
                <a:srgbClr val="0070C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27" y="269724"/>
            <a:ext cx="3520343" cy="244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9724"/>
            <a:ext cx="3530615" cy="244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471" y="4255689"/>
            <a:ext cx="3520343" cy="244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377624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857232"/>
            <a:ext cx="4038600" cy="4525963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 err="1" smtClean="0"/>
              <a:t>Італія</a:t>
            </a:r>
            <a:r>
              <a:rPr lang="ru-RU" dirty="0" smtClean="0"/>
              <a:t>, в </a:t>
            </a:r>
            <a:r>
              <a:rPr lang="ru-RU" dirty="0" err="1" smtClean="0"/>
              <a:t>цілому</a:t>
            </a:r>
            <a:r>
              <a:rPr lang="ru-RU" dirty="0" smtClean="0"/>
              <a:t>,—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гірська</a:t>
            </a:r>
            <a:r>
              <a:rPr lang="ru-RU" dirty="0" smtClean="0"/>
              <a:t> </a:t>
            </a:r>
            <a:r>
              <a:rPr lang="ru-RU" dirty="0" err="1" smtClean="0"/>
              <a:t>країна</a:t>
            </a:r>
            <a:r>
              <a:rPr lang="ru-RU" dirty="0" smtClean="0"/>
              <a:t>, </a:t>
            </a:r>
            <a:r>
              <a:rPr lang="ru-RU" dirty="0" err="1" smtClean="0"/>
              <a:t>більше</a:t>
            </a:r>
            <a:r>
              <a:rPr lang="ru-RU" dirty="0" smtClean="0"/>
              <a:t> 3/4 </a:t>
            </a:r>
            <a:r>
              <a:rPr lang="ru-RU" dirty="0" err="1" smtClean="0"/>
              <a:t>території</a:t>
            </a:r>
            <a:r>
              <a:rPr lang="ru-RU" dirty="0" smtClean="0"/>
              <a:t>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займають</a:t>
            </a:r>
            <a:r>
              <a:rPr lang="ru-RU" dirty="0" smtClean="0"/>
              <a:t> гори,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виключне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у </a:t>
            </a:r>
            <a:r>
              <a:rPr lang="ru-RU" dirty="0" err="1" smtClean="0"/>
              <a:t>формуванні</a:t>
            </a:r>
            <a:r>
              <a:rPr lang="ru-RU" dirty="0" smtClean="0"/>
              <a:t> </a:t>
            </a:r>
            <a:r>
              <a:rPr lang="ru-RU" dirty="0" err="1" smtClean="0"/>
              <a:t>клімату</a:t>
            </a:r>
            <a:r>
              <a:rPr lang="ru-RU" dirty="0" smtClean="0"/>
              <a:t> </a:t>
            </a:r>
            <a:r>
              <a:rPr lang="ru-RU" dirty="0" err="1" smtClean="0"/>
              <a:t>Італії</a:t>
            </a:r>
            <a:r>
              <a:rPr lang="ru-RU" dirty="0" smtClean="0"/>
              <a:t>, </a:t>
            </a:r>
            <a:r>
              <a:rPr lang="ru-RU" dirty="0" err="1" smtClean="0"/>
              <a:t>оскільки</a:t>
            </a:r>
            <a:r>
              <a:rPr lang="ru-RU" dirty="0" smtClean="0"/>
              <a:t> є природною </a:t>
            </a:r>
            <a:r>
              <a:rPr lang="ru-RU" dirty="0" err="1" smtClean="0"/>
              <a:t>перешкодою</a:t>
            </a:r>
            <a:r>
              <a:rPr lang="ru-RU" dirty="0" smtClean="0"/>
              <a:t> для </a:t>
            </a:r>
            <a:r>
              <a:rPr lang="ru-RU" dirty="0" err="1" smtClean="0"/>
              <a:t>проникнення</a:t>
            </a:r>
            <a:r>
              <a:rPr lang="ru-RU" dirty="0" smtClean="0"/>
              <a:t> </a:t>
            </a:r>
            <a:r>
              <a:rPr lang="ru-RU" dirty="0" err="1" smtClean="0"/>
              <a:t>вологих</a:t>
            </a:r>
            <a:r>
              <a:rPr lang="ru-RU" dirty="0" smtClean="0"/>
              <a:t> </a:t>
            </a:r>
            <a:r>
              <a:rPr lang="ru-RU" dirty="0" err="1" smtClean="0"/>
              <a:t>повітряних</a:t>
            </a:r>
            <a:r>
              <a:rPr lang="ru-RU" dirty="0" smtClean="0"/>
              <a:t> </a:t>
            </a:r>
            <a:r>
              <a:rPr lang="ru-RU" dirty="0" err="1" smtClean="0"/>
              <a:t>мас</a:t>
            </a:r>
            <a:r>
              <a:rPr lang="ru-RU" dirty="0" smtClean="0"/>
              <a:t> з </a:t>
            </a:r>
            <a:r>
              <a:rPr lang="ru-RU" dirty="0" err="1" smtClean="0"/>
              <a:t>півночі</a:t>
            </a:r>
            <a:r>
              <a:rPr lang="ru-RU" dirty="0" smtClean="0"/>
              <a:t> материка. </a:t>
            </a:r>
            <a:r>
              <a:rPr lang="ru-RU" dirty="0" err="1" smtClean="0"/>
              <a:t>Господарський</a:t>
            </a:r>
            <a:r>
              <a:rPr lang="ru-RU" dirty="0" smtClean="0"/>
              <a:t> </a:t>
            </a:r>
            <a:r>
              <a:rPr lang="ru-RU" dirty="0" err="1" smtClean="0"/>
              <a:t>розвиток</a:t>
            </a:r>
            <a:r>
              <a:rPr lang="ru-RU" dirty="0" smtClean="0"/>
              <a:t> </a:t>
            </a:r>
            <a:r>
              <a:rPr lang="ru-RU" dirty="0" err="1" smtClean="0"/>
              <a:t>країни</a:t>
            </a:r>
            <a:r>
              <a:rPr lang="ru-RU" dirty="0" smtClean="0"/>
              <a:t> </a:t>
            </a:r>
            <a:r>
              <a:rPr lang="ru-RU" dirty="0" err="1" smtClean="0"/>
              <a:t>ускладнює</a:t>
            </a:r>
            <a:r>
              <a:rPr lang="ru-RU" dirty="0" smtClean="0"/>
              <a:t> </a:t>
            </a:r>
            <a:r>
              <a:rPr lang="ru-RU" dirty="0" err="1" smtClean="0"/>
              <a:t>високий</a:t>
            </a:r>
            <a:r>
              <a:rPr lang="ru-RU" dirty="0" smtClean="0"/>
              <a:t> </a:t>
            </a:r>
            <a:r>
              <a:rPr lang="ru-RU" dirty="0" err="1" smtClean="0"/>
              <a:t>рівень</a:t>
            </a:r>
            <a:r>
              <a:rPr lang="ru-RU" dirty="0" smtClean="0"/>
              <a:t> </a:t>
            </a:r>
            <a:r>
              <a:rPr lang="ru-RU" dirty="0" err="1" smtClean="0"/>
              <a:t>сейсмічності</a:t>
            </a:r>
            <a:r>
              <a:rPr lang="ru-RU" dirty="0" smtClean="0"/>
              <a:t> </a:t>
            </a:r>
            <a:r>
              <a:rPr lang="ru-RU" dirty="0" err="1" smtClean="0"/>
              <a:t>території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1857364"/>
            <a:ext cx="4824536" cy="423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410537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/>
              <a:t>В </a:t>
            </a:r>
            <a:r>
              <a:rPr lang="ru-RU" dirty="0" err="1"/>
              <a:t>орографії</a:t>
            </a:r>
            <a:r>
              <a:rPr lang="ru-RU" dirty="0"/>
              <a:t> </a:t>
            </a:r>
            <a:r>
              <a:rPr lang="ru-RU" dirty="0" err="1"/>
              <a:t>Апеннінського</a:t>
            </a:r>
            <a:r>
              <a:rPr lang="ru-RU" dirty="0"/>
              <a:t> </a:t>
            </a:r>
            <a:r>
              <a:rPr lang="ru-RU" dirty="0" err="1"/>
              <a:t>півострову</a:t>
            </a:r>
            <a:r>
              <a:rPr lang="ru-RU" dirty="0"/>
              <a:t> </a:t>
            </a:r>
            <a:r>
              <a:rPr lang="ru-RU" dirty="0" err="1"/>
              <a:t>домінують</a:t>
            </a:r>
            <a:r>
              <a:rPr lang="ru-RU" dirty="0"/>
              <a:t> гори </a:t>
            </a:r>
            <a:r>
              <a:rPr lang="ru-RU" dirty="0" err="1"/>
              <a:t>альпійської</a:t>
            </a:r>
            <a:r>
              <a:rPr lang="ru-RU" dirty="0"/>
              <a:t> </a:t>
            </a:r>
            <a:r>
              <a:rPr lang="ru-RU" dirty="0" err="1"/>
              <a:t>складчастості</a:t>
            </a:r>
            <a:r>
              <a:rPr lang="ru-RU" dirty="0"/>
              <a:t> – </a:t>
            </a:r>
            <a:r>
              <a:rPr lang="ru-RU" dirty="0" err="1"/>
              <a:t>Апенніни</a:t>
            </a:r>
            <a:r>
              <a:rPr lang="ru-RU" dirty="0"/>
              <a:t> (</a:t>
            </a:r>
            <a:r>
              <a:rPr lang="ru-RU" dirty="0" err="1"/>
              <a:t>типові</a:t>
            </a:r>
            <a:r>
              <a:rPr lang="ru-RU" dirty="0"/>
              <a:t> </a:t>
            </a:r>
            <a:r>
              <a:rPr lang="ru-RU" dirty="0" err="1"/>
              <a:t>висоти</a:t>
            </a:r>
            <a:r>
              <a:rPr lang="ru-RU" dirty="0"/>
              <a:t> 1200 – 1800 м, </a:t>
            </a:r>
            <a:r>
              <a:rPr lang="ru-RU" dirty="0" err="1"/>
              <a:t>найвища</a:t>
            </a:r>
            <a:r>
              <a:rPr lang="ru-RU" dirty="0"/>
              <a:t> – г. </a:t>
            </a:r>
            <a:r>
              <a:rPr lang="ru-RU" dirty="0" err="1"/>
              <a:t>Корно</a:t>
            </a:r>
            <a:r>
              <a:rPr lang="ru-RU" dirty="0"/>
              <a:t> 2914 м), на </a:t>
            </a:r>
            <a:r>
              <a:rPr lang="ru-RU" dirty="0" err="1"/>
              <a:t>півночі</a:t>
            </a:r>
            <a:r>
              <a:rPr lang="ru-RU" dirty="0"/>
              <a:t> вони через </a:t>
            </a:r>
            <a:r>
              <a:rPr lang="ru-RU" dirty="0" err="1"/>
              <a:t>Приморські</a:t>
            </a:r>
            <a:r>
              <a:rPr lang="ru-RU" dirty="0"/>
              <a:t> </a:t>
            </a:r>
            <a:r>
              <a:rPr lang="ru-RU" dirty="0" err="1"/>
              <a:t>Альпи</a:t>
            </a:r>
            <a:r>
              <a:rPr lang="ru-RU" dirty="0"/>
              <a:t> </a:t>
            </a:r>
            <a:r>
              <a:rPr lang="ru-RU" dirty="0" err="1"/>
              <a:t>з’єднуються</a:t>
            </a:r>
            <a:r>
              <a:rPr lang="ru-RU" dirty="0"/>
              <a:t> з </a:t>
            </a:r>
            <a:r>
              <a:rPr lang="ru-RU" dirty="0" err="1"/>
              <a:t>Італійськими</a:t>
            </a:r>
            <a:r>
              <a:rPr lang="ru-RU" dirty="0"/>
              <a:t> Альпами, по </a:t>
            </a:r>
            <a:r>
              <a:rPr lang="ru-RU" dirty="0" err="1"/>
              <a:t>яким</a:t>
            </a:r>
            <a:r>
              <a:rPr lang="ru-RU" dirty="0"/>
              <a:t> і проходить </a:t>
            </a:r>
            <a:r>
              <a:rPr lang="ru-RU" dirty="0" err="1"/>
              <a:t>державний</a:t>
            </a:r>
            <a:r>
              <a:rPr lang="ru-RU" dirty="0"/>
              <a:t> кордон (</a:t>
            </a:r>
            <a:r>
              <a:rPr lang="ru-RU" dirty="0" err="1"/>
              <a:t>саме</a:t>
            </a:r>
            <a:r>
              <a:rPr lang="ru-RU" dirty="0"/>
              <a:t> на </a:t>
            </a:r>
            <a:r>
              <a:rPr lang="ru-RU" dirty="0" err="1"/>
              <a:t>кордоні</a:t>
            </a:r>
            <a:r>
              <a:rPr lang="ru-RU" dirty="0"/>
              <a:t> </a:t>
            </a:r>
            <a:r>
              <a:rPr lang="ru-RU" dirty="0" err="1"/>
              <a:t>Італії</a:t>
            </a:r>
            <a:r>
              <a:rPr lang="ru-RU" dirty="0"/>
              <a:t> та </a:t>
            </a:r>
            <a:r>
              <a:rPr lang="ru-RU" dirty="0" err="1"/>
              <a:t>Франції</a:t>
            </a:r>
            <a:r>
              <a:rPr lang="ru-RU" dirty="0"/>
              <a:t> </a:t>
            </a:r>
            <a:r>
              <a:rPr lang="ru-RU" dirty="0" err="1"/>
              <a:t>розташована</a:t>
            </a:r>
            <a:r>
              <a:rPr lang="ru-RU" dirty="0"/>
              <a:t> </a:t>
            </a:r>
            <a:r>
              <a:rPr lang="ru-RU" dirty="0" err="1"/>
              <a:t>найвища</a:t>
            </a:r>
            <a:r>
              <a:rPr lang="ru-RU" dirty="0"/>
              <a:t> гора </a:t>
            </a:r>
            <a:r>
              <a:rPr lang="ru-RU" dirty="0" err="1"/>
              <a:t>Європи</a:t>
            </a:r>
            <a:r>
              <a:rPr lang="ru-RU" dirty="0"/>
              <a:t> Монблан – 4807 м). </a:t>
            </a:r>
            <a:r>
              <a:rPr lang="ru-RU" dirty="0" err="1"/>
              <a:t>Італія</a:t>
            </a:r>
            <a:r>
              <a:rPr lang="ru-RU" dirty="0"/>
              <a:t> – </a:t>
            </a:r>
            <a:r>
              <a:rPr lang="ru-RU" dirty="0" err="1"/>
              <a:t>країна</a:t>
            </a:r>
            <a:r>
              <a:rPr lang="ru-RU" dirty="0"/>
              <a:t> з </a:t>
            </a:r>
            <a:r>
              <a:rPr lang="ru-RU" dirty="0" err="1"/>
              <a:t>високою</a:t>
            </a:r>
            <a:r>
              <a:rPr lang="ru-RU" dirty="0"/>
              <a:t> </a:t>
            </a:r>
            <a:r>
              <a:rPr lang="ru-RU" dirty="0" err="1"/>
              <a:t>сейсмічністю</a:t>
            </a:r>
            <a:r>
              <a:rPr lang="ru-RU" dirty="0"/>
              <a:t>, де </a:t>
            </a:r>
            <a:r>
              <a:rPr lang="ru-RU" dirty="0" err="1"/>
              <a:t>наявні</a:t>
            </a:r>
            <a:r>
              <a:rPr lang="ru-RU" dirty="0"/>
              <a:t> </a:t>
            </a:r>
            <a:r>
              <a:rPr lang="ru-RU" dirty="0" err="1"/>
              <a:t>діючі</a:t>
            </a:r>
            <a:r>
              <a:rPr lang="ru-RU" dirty="0"/>
              <a:t> </a:t>
            </a:r>
            <a:r>
              <a:rPr lang="ru-RU" dirty="0" err="1"/>
              <a:t>вулкани</a:t>
            </a:r>
            <a:r>
              <a:rPr lang="ru-RU" dirty="0"/>
              <a:t> (</a:t>
            </a:r>
            <a:r>
              <a:rPr lang="ru-RU" dirty="0" err="1"/>
              <a:t>Везувій</a:t>
            </a:r>
            <a:r>
              <a:rPr lang="ru-RU" dirty="0"/>
              <a:t>, </a:t>
            </a:r>
            <a:r>
              <a:rPr lang="ru-RU" dirty="0" err="1"/>
              <a:t>Етна</a:t>
            </a:r>
            <a:r>
              <a:rPr lang="ru-RU" dirty="0"/>
              <a:t>, </a:t>
            </a:r>
            <a:r>
              <a:rPr lang="ru-RU" dirty="0" err="1"/>
              <a:t>Стромболі</a:t>
            </a:r>
            <a:r>
              <a:rPr lang="ru-RU" dirty="0"/>
              <a:t>, </a:t>
            </a:r>
            <a:r>
              <a:rPr lang="ru-RU" dirty="0" err="1"/>
              <a:t>Ліпарі</a:t>
            </a:r>
            <a:r>
              <a:rPr lang="ru-RU" dirty="0"/>
              <a:t> та </a:t>
            </a:r>
            <a:r>
              <a:rPr lang="ru-RU" dirty="0" err="1"/>
              <a:t>інші</a:t>
            </a:r>
            <a:r>
              <a:rPr lang="ru-RU" dirty="0"/>
              <a:t>), а </a:t>
            </a:r>
            <a:r>
              <a:rPr lang="ru-RU" dirty="0" err="1"/>
              <a:t>землетруси</a:t>
            </a:r>
            <a:r>
              <a:rPr lang="ru-RU" dirty="0"/>
              <a:t> є </a:t>
            </a:r>
            <a:r>
              <a:rPr lang="ru-RU" dirty="0" err="1"/>
              <a:t>досить</a:t>
            </a:r>
            <a:r>
              <a:rPr lang="ru-RU" dirty="0"/>
              <a:t> </a:t>
            </a:r>
            <a:r>
              <a:rPr lang="ru-RU" dirty="0" err="1"/>
              <a:t>звичним</a:t>
            </a:r>
            <a:r>
              <a:rPr lang="ru-RU" dirty="0"/>
              <a:t> </a:t>
            </a:r>
            <a:r>
              <a:rPr lang="ru-RU" dirty="0" err="1"/>
              <a:t>явищем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245837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30" y="2250160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51866" y="5587337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Гора Монблан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33901" y="350100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Гора Монблан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103" y="2250160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34235" y="553448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Вулкан Етна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03165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21938"/>
            <a:ext cx="87129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Держа́вний пра́пор Іта́лі</a:t>
            </a:r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 — один з офіційних символів Італії. Офіційно затверджений 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16 червня 1946 року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Прапор є прямокутним полотнищем з трьома рівномірними вертикальними смугами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які символізують: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зелен</a:t>
            </a:r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ий - надію</a:t>
            </a:r>
            <a:r>
              <a:rPr lang="vi-VN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 біл</a:t>
            </a:r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ий - віру</a:t>
            </a:r>
            <a:r>
              <a:rPr lang="vi-VN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та</a:t>
            </a:r>
            <a:r>
              <a:rPr lang="uk-UA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червоний – любов</a:t>
            </a:r>
            <a:r>
              <a:rPr lang="vi-VN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9584" y="2420888"/>
            <a:ext cx="37444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vi-VN" sz="2400" b="1" i="1" dirty="0" smtClean="0">
                <a:latin typeface="Times New Roman" pitchFamily="18" charset="0"/>
                <a:cs typeface="Times New Roman" pitchFamily="18" charset="0"/>
              </a:rPr>
              <a:t>ьогодні </a:t>
            </a:r>
            <a:r>
              <a:rPr lang="vi-VN" sz="2400" b="1" i="1" dirty="0">
                <a:latin typeface="Times New Roman" pitchFamily="18" charset="0"/>
                <a:cs typeface="Times New Roman" pitchFamily="18" charset="0"/>
              </a:rPr>
              <a:t>не існує однозначної відповіді на запитання про значення кольорів італійського прапора. Найвірогіднішою вважається версія, за якою кольори прапора відповідають кольорам уніформи міланської поліції.</a:t>
            </a:r>
          </a:p>
        </p:txBody>
      </p:sp>
      <p:pic>
        <p:nvPicPr>
          <p:cNvPr id="7" name="Picture 4" descr="Изображение флага итали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132857"/>
            <a:ext cx="5399584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ru-RU" dirty="0" err="1"/>
              <a:t>Італія</a:t>
            </a:r>
            <a:r>
              <a:rPr lang="ru-RU" dirty="0"/>
              <a:t> </a:t>
            </a:r>
            <a:r>
              <a:rPr lang="ru-RU" dirty="0" err="1"/>
              <a:t>небагата</a:t>
            </a:r>
            <a:r>
              <a:rPr lang="ru-RU" dirty="0"/>
              <a:t> на </a:t>
            </a:r>
            <a:r>
              <a:rPr lang="ru-RU" dirty="0" err="1"/>
              <a:t>мінеральні</a:t>
            </a:r>
            <a:r>
              <a:rPr lang="ru-RU" dirty="0"/>
              <a:t> </a:t>
            </a:r>
            <a:r>
              <a:rPr lang="ru-RU" dirty="0" err="1"/>
              <a:t>ресурси</a:t>
            </a:r>
            <a:r>
              <a:rPr lang="ru-RU" dirty="0"/>
              <a:t>, </a:t>
            </a:r>
            <a:r>
              <a:rPr lang="ru-RU" dirty="0" err="1"/>
              <a:t>незначні</a:t>
            </a:r>
            <a:r>
              <a:rPr lang="ru-RU" dirty="0"/>
              <a:t> запаси </a:t>
            </a:r>
            <a:r>
              <a:rPr lang="ru-RU" dirty="0" err="1"/>
              <a:t>окремих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них не </a:t>
            </a:r>
            <a:r>
              <a:rPr lang="ru-RU" dirty="0" err="1"/>
              <a:t>забезпечують</a:t>
            </a:r>
            <a:r>
              <a:rPr lang="ru-RU" dirty="0"/>
              <a:t> потреб </a:t>
            </a:r>
            <a:r>
              <a:rPr lang="ru-RU" dirty="0" err="1"/>
              <a:t>національної</a:t>
            </a:r>
            <a:r>
              <a:rPr lang="ru-RU" dirty="0"/>
              <a:t> </a:t>
            </a:r>
            <a:r>
              <a:rPr lang="ru-RU" dirty="0" err="1"/>
              <a:t>економіки</a:t>
            </a:r>
            <a:r>
              <a:rPr lang="ru-RU" dirty="0"/>
              <a:t>. З </a:t>
            </a:r>
            <a:r>
              <a:rPr lang="ru-RU" dirty="0" err="1"/>
              <a:t>паливно-енергетичних</a:t>
            </a:r>
            <a:r>
              <a:rPr lang="ru-RU" dirty="0"/>
              <a:t> </a:t>
            </a:r>
            <a:r>
              <a:rPr lang="ru-RU" dirty="0" err="1"/>
              <a:t>ресурсів</a:t>
            </a:r>
            <a:r>
              <a:rPr lang="ru-RU" dirty="0"/>
              <a:t> у </a:t>
            </a:r>
            <a:r>
              <a:rPr lang="ru-RU" dirty="0" err="1"/>
              <a:t>країні</a:t>
            </a:r>
            <a:r>
              <a:rPr lang="ru-RU" dirty="0"/>
              <a:t> є </a:t>
            </a:r>
            <a:r>
              <a:rPr lang="ru-RU" dirty="0" err="1"/>
              <a:t>невеликі</a:t>
            </a:r>
            <a:r>
              <a:rPr lang="ru-RU" dirty="0"/>
              <a:t> </a:t>
            </a:r>
            <a:r>
              <a:rPr lang="ru-RU" dirty="0" err="1"/>
              <a:t>поклади</a:t>
            </a:r>
            <a:r>
              <a:rPr lang="ru-RU" dirty="0"/>
              <a:t> </a:t>
            </a:r>
            <a:r>
              <a:rPr lang="ru-RU" dirty="0" err="1"/>
              <a:t>вугілля</a:t>
            </a:r>
            <a:r>
              <a:rPr lang="ru-RU" dirty="0"/>
              <a:t> та </a:t>
            </a:r>
            <a:r>
              <a:rPr lang="ru-RU" dirty="0" err="1"/>
              <a:t>нафти</a:t>
            </a:r>
            <a:r>
              <a:rPr lang="ru-RU" dirty="0"/>
              <a:t>, у </a:t>
            </a:r>
            <a:r>
              <a:rPr lang="ru-RU" dirty="0" err="1"/>
              <a:t>північно-східній</a:t>
            </a:r>
            <a:r>
              <a:rPr lang="ru-RU" dirty="0"/>
              <a:t> </a:t>
            </a:r>
            <a:r>
              <a:rPr lang="ru-RU" dirty="0" err="1"/>
              <a:t>частині</a:t>
            </a:r>
            <a:r>
              <a:rPr lang="ru-RU" dirty="0"/>
              <a:t> </a:t>
            </a:r>
            <a:r>
              <a:rPr lang="ru-RU" dirty="0" err="1"/>
              <a:t>Італії</a:t>
            </a:r>
            <a:r>
              <a:rPr lang="ru-RU" dirty="0"/>
              <a:t> є </a:t>
            </a:r>
            <a:r>
              <a:rPr lang="ru-RU" dirty="0" err="1"/>
              <a:t>дещо</a:t>
            </a:r>
            <a:r>
              <a:rPr lang="ru-RU" dirty="0"/>
              <a:t> </a:t>
            </a:r>
            <a:r>
              <a:rPr lang="ru-RU" dirty="0" err="1"/>
              <a:t>більші</a:t>
            </a:r>
            <a:r>
              <a:rPr lang="ru-RU" dirty="0"/>
              <a:t> </a:t>
            </a:r>
            <a:r>
              <a:rPr lang="ru-RU" dirty="0" err="1"/>
              <a:t>родовища</a:t>
            </a:r>
            <a:r>
              <a:rPr lang="ru-RU" dirty="0"/>
              <a:t> природного газу. Вони </a:t>
            </a:r>
            <a:r>
              <a:rPr lang="ru-RU" dirty="0" err="1"/>
              <a:t>дозволяють</a:t>
            </a:r>
            <a:r>
              <a:rPr lang="ru-RU" dirty="0"/>
              <a:t> </a:t>
            </a:r>
            <a:r>
              <a:rPr lang="ru-RU" dirty="0" err="1"/>
              <a:t>Італії</a:t>
            </a:r>
            <a:r>
              <a:rPr lang="ru-RU" dirty="0"/>
              <a:t> </a:t>
            </a:r>
            <a:r>
              <a:rPr lang="ru-RU" dirty="0" err="1"/>
              <a:t>видобувати</a:t>
            </a:r>
            <a:r>
              <a:rPr lang="ru-RU" dirty="0"/>
              <a:t> до 17 млрд м3 газу на </a:t>
            </a:r>
            <a:r>
              <a:rPr lang="ru-RU" dirty="0" err="1"/>
              <a:t>рік</a:t>
            </a:r>
            <a:r>
              <a:rPr lang="ru-RU" dirty="0"/>
              <a:t> і на 15 % </a:t>
            </a:r>
            <a:r>
              <a:rPr lang="ru-RU" dirty="0" err="1"/>
              <a:t>задовольняти</a:t>
            </a:r>
            <a:r>
              <a:rPr lang="ru-RU" dirty="0"/>
              <a:t> в </a:t>
            </a:r>
            <a:r>
              <a:rPr lang="ru-RU" dirty="0" err="1"/>
              <a:t>ньому</a:t>
            </a:r>
            <a:r>
              <a:rPr lang="ru-RU" dirty="0"/>
              <a:t> </a:t>
            </a:r>
            <a:r>
              <a:rPr lang="ru-RU" dirty="0" err="1"/>
              <a:t>свої</a:t>
            </a:r>
            <a:r>
              <a:rPr lang="ru-RU" dirty="0"/>
              <a:t> потреби.</a:t>
            </a:r>
          </a:p>
          <a:p>
            <a:pPr marL="109728" indent="0">
              <a:buNone/>
            </a:pPr>
            <a:r>
              <a:rPr lang="ru-RU" dirty="0" err="1"/>
              <a:t>Італія</a:t>
            </a:r>
            <a:r>
              <a:rPr lang="ru-RU" dirty="0"/>
              <a:t> </a:t>
            </a:r>
            <a:r>
              <a:rPr lang="ru-RU" dirty="0" err="1"/>
              <a:t>майже</a:t>
            </a:r>
            <a:r>
              <a:rPr lang="ru-RU" dirty="0"/>
              <a:t> не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манганових</a:t>
            </a:r>
            <a:r>
              <a:rPr lang="ru-RU" dirty="0"/>
              <a:t>, </a:t>
            </a:r>
            <a:r>
              <a:rPr lang="ru-RU" dirty="0" err="1"/>
              <a:t>залізних</a:t>
            </a:r>
            <a:r>
              <a:rPr lang="ru-RU" dirty="0"/>
              <a:t> і </a:t>
            </a:r>
            <a:r>
              <a:rPr lang="ru-RU" dirty="0" err="1"/>
              <a:t>хромітових</a:t>
            </a:r>
            <a:r>
              <a:rPr lang="ru-RU" dirty="0"/>
              <a:t> руд, </a:t>
            </a:r>
            <a:r>
              <a:rPr lang="ru-RU" dirty="0" err="1"/>
              <a:t>унаслідок</a:t>
            </a:r>
            <a:r>
              <a:rPr lang="ru-RU" dirty="0"/>
              <a:t> </a:t>
            </a:r>
            <a:r>
              <a:rPr lang="ru-RU" dirty="0" err="1"/>
              <a:t>чого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чорна</a:t>
            </a:r>
            <a:r>
              <a:rPr lang="ru-RU" dirty="0"/>
              <a:t> </a:t>
            </a:r>
            <a:r>
              <a:rPr lang="ru-RU" dirty="0" err="1"/>
              <a:t>металургія</a:t>
            </a:r>
            <a:r>
              <a:rPr lang="ru-RU" dirty="0"/>
              <a:t> </a:t>
            </a:r>
            <a:r>
              <a:rPr lang="ru-RU" dirty="0" err="1"/>
              <a:t>працює</a:t>
            </a:r>
            <a:r>
              <a:rPr lang="ru-RU" dirty="0"/>
              <a:t> на </a:t>
            </a:r>
            <a:r>
              <a:rPr lang="ru-RU" dirty="0" err="1"/>
              <a:t>довізній</a:t>
            </a:r>
            <a:r>
              <a:rPr lang="ru-RU" dirty="0"/>
              <a:t> </a:t>
            </a:r>
            <a:r>
              <a:rPr lang="ru-RU" dirty="0" err="1"/>
              <a:t>сировині</a:t>
            </a:r>
            <a:r>
              <a:rPr lang="ru-RU" dirty="0"/>
              <a:t>. У </a:t>
            </a:r>
            <a:r>
              <a:rPr lang="ru-RU" dirty="0" err="1"/>
              <a:t>структурі</a:t>
            </a:r>
            <a:r>
              <a:rPr lang="ru-RU" dirty="0"/>
              <a:t> </a:t>
            </a:r>
            <a:r>
              <a:rPr lang="ru-RU" dirty="0" err="1"/>
              <a:t>мінеральних</a:t>
            </a:r>
            <a:r>
              <a:rPr lang="ru-RU" dirty="0"/>
              <a:t> </a:t>
            </a:r>
            <a:r>
              <a:rPr lang="ru-RU" dirty="0" err="1"/>
              <a:t>ресурсів</a:t>
            </a:r>
            <a:r>
              <a:rPr lang="ru-RU" dirty="0"/>
              <a:t> </a:t>
            </a:r>
            <a:r>
              <a:rPr lang="ru-RU" dirty="0" err="1"/>
              <a:t>виділяють</a:t>
            </a:r>
            <a:r>
              <a:rPr lang="ru-RU" dirty="0"/>
              <a:t> запаси </a:t>
            </a:r>
            <a:r>
              <a:rPr lang="ru-RU" dirty="0" err="1"/>
              <a:t>поліметалевих</a:t>
            </a:r>
            <a:r>
              <a:rPr lang="ru-RU" dirty="0"/>
              <a:t> </a:t>
            </a:r>
            <a:r>
              <a:rPr lang="ru-RU" dirty="0" smtClean="0"/>
              <a:t>(перш за все </a:t>
            </a:r>
            <a:r>
              <a:rPr lang="ru-RU" dirty="0" err="1" smtClean="0"/>
              <a:t>свинцю</a:t>
            </a:r>
            <a:r>
              <a:rPr lang="ru-RU" dirty="0" smtClean="0"/>
              <a:t>, цинку) і </a:t>
            </a:r>
            <a:r>
              <a:rPr lang="ru-RU" dirty="0" err="1"/>
              <a:t>ртутних</a:t>
            </a:r>
            <a:r>
              <a:rPr lang="ru-RU" dirty="0"/>
              <a:t> руд (</a:t>
            </a:r>
            <a:r>
              <a:rPr lang="ru-RU" dirty="0" err="1"/>
              <a:t>одні</a:t>
            </a:r>
            <a:r>
              <a:rPr lang="ru-RU" dirty="0"/>
              <a:t> з </a:t>
            </a:r>
            <a:r>
              <a:rPr lang="ru-RU" dirty="0" err="1"/>
              <a:t>найбільших</a:t>
            </a:r>
            <a:r>
              <a:rPr lang="ru-RU" dirty="0"/>
              <a:t> у </a:t>
            </a:r>
            <a:r>
              <a:rPr lang="ru-RU" dirty="0" err="1"/>
              <a:t>світі</a:t>
            </a:r>
            <a:r>
              <a:rPr lang="ru-RU" dirty="0"/>
              <a:t>).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78041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dirty="0" err="1"/>
              <a:t>Кращою</a:t>
            </a:r>
            <a:r>
              <a:rPr lang="ru-RU" dirty="0"/>
              <a:t> є </a:t>
            </a:r>
            <a:r>
              <a:rPr lang="ru-RU" dirty="0" err="1"/>
              <a:t>ситуація</a:t>
            </a:r>
            <a:r>
              <a:rPr lang="ru-RU" dirty="0"/>
              <a:t> з </a:t>
            </a:r>
            <a:r>
              <a:rPr lang="ru-RU" dirty="0" err="1"/>
              <a:t>рудними</a:t>
            </a:r>
            <a:r>
              <a:rPr lang="ru-RU" dirty="0"/>
              <a:t> ресурсами, особливо з </a:t>
            </a:r>
            <a:r>
              <a:rPr lang="ru-RU" dirty="0" err="1"/>
              <a:t>поліметалічними</a:t>
            </a:r>
            <a:r>
              <a:rPr lang="ru-RU" dirty="0"/>
              <a:t> рудами. </a:t>
            </a:r>
            <a:r>
              <a:rPr lang="ru-RU" dirty="0" err="1"/>
              <a:t>Італія</a:t>
            </a:r>
            <a:r>
              <a:rPr lang="ru-RU" dirty="0"/>
              <a:t> </a:t>
            </a:r>
            <a:r>
              <a:rPr lang="ru-RU" dirty="0" err="1"/>
              <a:t>забезпечує</a:t>
            </a:r>
            <a:r>
              <a:rPr lang="ru-RU" dirty="0"/>
              <a:t> </a:t>
            </a:r>
            <a:r>
              <a:rPr lang="ru-RU" dirty="0" err="1"/>
              <a:t>свої</a:t>
            </a:r>
            <a:r>
              <a:rPr lang="ru-RU" dirty="0"/>
              <a:t> потреби у </a:t>
            </a:r>
            <a:r>
              <a:rPr lang="ru-RU" dirty="0" err="1"/>
              <a:t>цинкові</a:t>
            </a:r>
            <a:r>
              <a:rPr lang="ru-RU" dirty="0"/>
              <a:t>, </a:t>
            </a:r>
            <a:r>
              <a:rPr lang="ru-RU" dirty="0" err="1"/>
              <a:t>свинці</a:t>
            </a:r>
            <a:r>
              <a:rPr lang="ru-RU" dirty="0"/>
              <a:t>, </a:t>
            </a:r>
            <a:r>
              <a:rPr lang="ru-RU" dirty="0" err="1"/>
              <a:t>сурмі</a:t>
            </a:r>
            <a:r>
              <a:rPr lang="ru-RU" dirty="0"/>
              <a:t> на ⅔, а по </a:t>
            </a:r>
            <a:r>
              <a:rPr lang="ru-RU" dirty="0" err="1"/>
              <a:t>ртуті</a:t>
            </a:r>
            <a:r>
              <a:rPr lang="ru-RU" dirty="0"/>
              <a:t> </a:t>
            </a:r>
            <a:r>
              <a:rPr lang="ru-RU" dirty="0" err="1"/>
              <a:t>займає</a:t>
            </a:r>
            <a:r>
              <a:rPr lang="ru-RU" dirty="0"/>
              <a:t> 1-е </a:t>
            </a:r>
            <a:r>
              <a:rPr lang="ru-RU" dirty="0" err="1"/>
              <a:t>місце</a:t>
            </a:r>
            <a:r>
              <a:rPr lang="ru-RU" dirty="0"/>
              <a:t> в </a:t>
            </a:r>
            <a:r>
              <a:rPr lang="ru-RU" dirty="0" err="1"/>
              <a:t>світі</a:t>
            </a:r>
            <a:r>
              <a:rPr lang="ru-RU" dirty="0"/>
              <a:t> (</a:t>
            </a:r>
            <a:r>
              <a:rPr lang="ru-RU" dirty="0" err="1"/>
              <a:t>виробництво</a:t>
            </a:r>
            <a:r>
              <a:rPr lang="ru-RU" dirty="0"/>
              <a:t> до 800 тон на </a:t>
            </a:r>
            <a:r>
              <a:rPr lang="ru-RU" dirty="0" err="1"/>
              <a:t>рік</a:t>
            </a:r>
            <a:r>
              <a:rPr lang="ru-RU" dirty="0"/>
              <a:t>). В </a:t>
            </a:r>
            <a:r>
              <a:rPr lang="ru-RU" dirty="0" err="1"/>
              <a:t>надрах</a:t>
            </a:r>
            <a:r>
              <a:rPr lang="ru-RU" dirty="0"/>
              <a:t> </a:t>
            </a:r>
            <a:r>
              <a:rPr lang="ru-RU" dirty="0" err="1"/>
              <a:t>Сицилії</a:t>
            </a:r>
            <a:r>
              <a:rPr lang="ru-RU" dirty="0"/>
              <a:t> </a:t>
            </a:r>
            <a:r>
              <a:rPr lang="ru-RU" dirty="0" err="1"/>
              <a:t>видобуваються</a:t>
            </a:r>
            <a:r>
              <a:rPr lang="ru-RU" dirty="0"/>
              <a:t> </a:t>
            </a:r>
            <a:r>
              <a:rPr lang="ru-RU" dirty="0" err="1"/>
              <a:t>самородна</a:t>
            </a:r>
            <a:r>
              <a:rPr lang="ru-RU" dirty="0"/>
              <a:t> </a:t>
            </a:r>
            <a:r>
              <a:rPr lang="ru-RU" dirty="0" err="1"/>
              <a:t>сірка</a:t>
            </a:r>
            <a:r>
              <a:rPr lang="ru-RU" dirty="0"/>
              <a:t> та </a:t>
            </a:r>
            <a:r>
              <a:rPr lang="ru-RU" dirty="0" err="1"/>
              <a:t>калійні</a:t>
            </a:r>
            <a:r>
              <a:rPr lang="ru-RU" dirty="0"/>
              <a:t> </a:t>
            </a:r>
            <a:r>
              <a:rPr lang="ru-RU" dirty="0" err="1"/>
              <a:t>солі</a:t>
            </a:r>
            <a:r>
              <a:rPr lang="ru-RU" dirty="0"/>
              <a:t>. </a:t>
            </a:r>
            <a:r>
              <a:rPr lang="ru-RU" dirty="0" err="1"/>
              <a:t>Поширена</a:t>
            </a:r>
            <a:r>
              <a:rPr lang="ru-RU" dirty="0"/>
              <a:t> й </a:t>
            </a:r>
            <a:r>
              <a:rPr lang="ru-RU" dirty="0" err="1"/>
              <a:t>різноманітна</a:t>
            </a:r>
            <a:r>
              <a:rPr lang="ru-RU" dirty="0"/>
              <a:t> </a:t>
            </a:r>
            <a:r>
              <a:rPr lang="ru-RU" dirty="0" err="1"/>
              <a:t>будівельна</a:t>
            </a:r>
            <a:r>
              <a:rPr lang="ru-RU" dirty="0"/>
              <a:t> </a:t>
            </a:r>
            <a:r>
              <a:rPr lang="ru-RU" dirty="0" err="1"/>
              <a:t>сировина</a:t>
            </a:r>
            <a:r>
              <a:rPr lang="ru-RU" dirty="0"/>
              <a:t> – </a:t>
            </a:r>
            <a:r>
              <a:rPr lang="ru-RU" dirty="0" err="1"/>
              <a:t>мергелі</a:t>
            </a:r>
            <a:r>
              <a:rPr lang="ru-RU" dirty="0"/>
              <a:t>, </a:t>
            </a:r>
            <a:r>
              <a:rPr lang="ru-RU" dirty="0" err="1"/>
              <a:t>граніт</a:t>
            </a:r>
            <a:r>
              <a:rPr lang="ru-RU" dirty="0"/>
              <a:t>, але особливо </a:t>
            </a:r>
            <a:r>
              <a:rPr lang="ru-RU" dirty="0" err="1"/>
              <a:t>знаменитий</a:t>
            </a:r>
            <a:r>
              <a:rPr lang="ru-RU" dirty="0"/>
              <a:t> </a:t>
            </a:r>
            <a:r>
              <a:rPr lang="ru-RU" dirty="0" err="1"/>
              <a:t>ніжно-білий</a:t>
            </a:r>
            <a:r>
              <a:rPr lang="ru-RU" dirty="0"/>
              <a:t> </a:t>
            </a:r>
            <a:r>
              <a:rPr lang="ru-RU" dirty="0" err="1"/>
              <a:t>каррарський</a:t>
            </a:r>
            <a:r>
              <a:rPr lang="ru-RU" dirty="0"/>
              <a:t> </a:t>
            </a:r>
            <a:r>
              <a:rPr lang="ru-RU" dirty="0" err="1"/>
              <a:t>мармур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почали </a:t>
            </a:r>
            <a:r>
              <a:rPr lang="ru-RU" dirty="0" err="1"/>
              <a:t>використовувати</a:t>
            </a:r>
            <a:r>
              <a:rPr lang="ru-RU" dirty="0"/>
              <a:t> </a:t>
            </a:r>
            <a:r>
              <a:rPr lang="ru-RU" dirty="0" err="1"/>
              <a:t>ще</a:t>
            </a:r>
            <a:r>
              <a:rPr lang="ru-RU" dirty="0"/>
              <a:t> у </a:t>
            </a:r>
            <a:r>
              <a:rPr lang="ru-RU" dirty="0" err="1"/>
              <a:t>Давньому</a:t>
            </a:r>
            <a:r>
              <a:rPr lang="ru-RU" dirty="0"/>
              <a:t> </a:t>
            </a:r>
            <a:r>
              <a:rPr lang="ru-RU" dirty="0" err="1"/>
              <a:t>Римі</a:t>
            </a:r>
            <a:r>
              <a:rPr lang="ru-RU" dirty="0"/>
              <a:t>, а </a:t>
            </a:r>
            <a:r>
              <a:rPr lang="ru-RU" dirty="0" err="1"/>
              <a:t>потім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прославив </a:t>
            </a:r>
            <a:r>
              <a:rPr lang="ru-RU" dirty="0" err="1"/>
              <a:t>Мікеланджело</a:t>
            </a:r>
            <a:r>
              <a:rPr lang="ru-RU" dirty="0"/>
              <a:t> та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італійські</a:t>
            </a:r>
            <a:r>
              <a:rPr lang="ru-RU" dirty="0"/>
              <a:t> </a:t>
            </a:r>
            <a:r>
              <a:rPr lang="ru-RU" dirty="0" err="1"/>
              <a:t>скульптори</a:t>
            </a:r>
            <a:r>
              <a:rPr lang="ru-RU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785794"/>
            <a:ext cx="1808750" cy="180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57752" y="2643182"/>
            <a:ext cx="146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Сірка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1785926"/>
            <a:ext cx="2430229" cy="1822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16" y="3714752"/>
            <a:ext cx="2111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Калійна сіль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929066"/>
            <a:ext cx="2238235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643438" y="557214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Граніт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4786322"/>
            <a:ext cx="1928794" cy="162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215206" y="642939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Мармур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59759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317" y="1870851"/>
            <a:ext cx="4778171" cy="4047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0" y="1285860"/>
            <a:ext cx="4038600" cy="4929198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dirty="0"/>
              <a:t>На </a:t>
            </a:r>
            <a:r>
              <a:rPr lang="ru-RU" dirty="0" err="1"/>
              <a:t>водні</a:t>
            </a:r>
            <a:r>
              <a:rPr lang="ru-RU" dirty="0"/>
              <a:t> </a:t>
            </a:r>
            <a:r>
              <a:rPr lang="ru-RU" dirty="0" err="1"/>
              <a:t>ресурси</a:t>
            </a:r>
            <a:r>
              <a:rPr lang="ru-RU" dirty="0"/>
              <a:t> </a:t>
            </a:r>
            <a:r>
              <a:rPr lang="ru-RU" dirty="0" err="1"/>
              <a:t>Італія</a:t>
            </a:r>
            <a:r>
              <a:rPr lang="ru-RU" dirty="0"/>
              <a:t> </a:t>
            </a:r>
            <a:r>
              <a:rPr lang="ru-RU" dirty="0" err="1"/>
              <a:t>небагата</a:t>
            </a:r>
            <a:r>
              <a:rPr lang="ru-RU" dirty="0"/>
              <a:t>. </a:t>
            </a:r>
            <a:r>
              <a:rPr lang="ru-RU" dirty="0" err="1"/>
              <a:t>Річки</a:t>
            </a:r>
            <a:r>
              <a:rPr lang="ru-RU" dirty="0"/>
              <a:t> </a:t>
            </a:r>
            <a:r>
              <a:rPr lang="ru-RU" dirty="0" err="1"/>
              <a:t>невеликі</a:t>
            </a:r>
            <a:r>
              <a:rPr lang="ru-RU" dirty="0"/>
              <a:t> і </a:t>
            </a:r>
            <a:r>
              <a:rPr lang="ru-RU" dirty="0" err="1"/>
              <a:t>влітку</a:t>
            </a:r>
            <a:r>
              <a:rPr lang="ru-RU" dirty="0"/>
              <a:t> </a:t>
            </a:r>
            <a:r>
              <a:rPr lang="ru-RU" dirty="0" err="1"/>
              <a:t>маловодні</a:t>
            </a:r>
            <a:r>
              <a:rPr lang="ru-RU" dirty="0"/>
              <a:t>. </a:t>
            </a:r>
            <a:r>
              <a:rPr lang="ru-RU" dirty="0" err="1"/>
              <a:t>Найбільша</a:t>
            </a:r>
            <a:r>
              <a:rPr lang="ru-RU" dirty="0"/>
              <a:t> </a:t>
            </a:r>
            <a:r>
              <a:rPr lang="ru-RU" dirty="0" err="1"/>
              <a:t>річка</a:t>
            </a:r>
            <a:r>
              <a:rPr lang="ru-RU" dirty="0"/>
              <a:t> — По, яка </a:t>
            </a:r>
            <a:r>
              <a:rPr lang="ru-RU" dirty="0" err="1"/>
              <a:t>протікає</a:t>
            </a:r>
            <a:r>
              <a:rPr lang="ru-RU" dirty="0"/>
              <a:t> на </a:t>
            </a:r>
            <a:r>
              <a:rPr lang="ru-RU" dirty="0" err="1"/>
              <a:t>півночі</a:t>
            </a:r>
            <a:r>
              <a:rPr lang="ru-RU" dirty="0"/>
              <a:t> та </a:t>
            </a:r>
            <a:r>
              <a:rPr lang="ru-RU" dirty="0" err="1"/>
              <a:t>впадає</a:t>
            </a:r>
            <a:r>
              <a:rPr lang="ru-RU" dirty="0"/>
              <a:t> в </a:t>
            </a:r>
            <a:r>
              <a:rPr lang="ru-RU" dirty="0" err="1"/>
              <a:t>Адріатичне</a:t>
            </a:r>
            <a:r>
              <a:rPr lang="ru-RU" dirty="0"/>
              <a:t> море. </a:t>
            </a:r>
            <a:r>
              <a:rPr lang="ru-RU" dirty="0" err="1"/>
              <a:t>Оскільки</a:t>
            </a:r>
            <a:r>
              <a:rPr lang="ru-RU" dirty="0"/>
              <a:t> </a:t>
            </a:r>
            <a:r>
              <a:rPr lang="ru-RU" dirty="0" err="1"/>
              <a:t>більшість</a:t>
            </a:r>
            <a:r>
              <a:rPr lang="ru-RU" dirty="0"/>
              <a:t> </a:t>
            </a:r>
            <a:r>
              <a:rPr lang="ru-RU" dirty="0" err="1"/>
              <a:t>річок</a:t>
            </a:r>
            <a:r>
              <a:rPr lang="ru-RU" dirty="0"/>
              <a:t> </a:t>
            </a:r>
            <a:r>
              <a:rPr lang="ru-RU" dirty="0" err="1"/>
              <a:t>країни</a:t>
            </a:r>
            <a:r>
              <a:rPr lang="ru-RU" dirty="0"/>
              <a:t> є </a:t>
            </a:r>
            <a:r>
              <a:rPr lang="ru-RU" dirty="0" err="1"/>
              <a:t>гірськими</a:t>
            </a:r>
            <a:r>
              <a:rPr lang="ru-RU" dirty="0"/>
              <a:t>, то вони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значні</a:t>
            </a:r>
            <a:r>
              <a:rPr lang="ru-RU" dirty="0"/>
              <a:t> </a:t>
            </a:r>
            <a:r>
              <a:rPr lang="ru-RU" dirty="0" err="1"/>
              <a:t>потенційні</a:t>
            </a:r>
            <a:r>
              <a:rPr lang="ru-RU" dirty="0"/>
              <a:t> </a:t>
            </a:r>
            <a:r>
              <a:rPr lang="ru-RU" dirty="0" err="1"/>
              <a:t>гідроресурси</a:t>
            </a:r>
            <a:r>
              <a:rPr lang="ru-RU" dirty="0"/>
              <a:t>. Особливо на них </a:t>
            </a:r>
            <a:r>
              <a:rPr lang="ru-RU" dirty="0" err="1"/>
              <a:t>багаті</a:t>
            </a:r>
            <a:r>
              <a:rPr lang="ru-RU" dirty="0"/>
              <a:t> </a:t>
            </a:r>
            <a:r>
              <a:rPr lang="ru-RU" dirty="0" err="1"/>
              <a:t>річки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беруть</a:t>
            </a:r>
            <a:r>
              <a:rPr lang="ru-RU" dirty="0"/>
              <a:t> початок з Альп.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865142" y="61025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Річка По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68705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214290"/>
            <a:ext cx="4038600" cy="4357044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dirty="0" err="1"/>
              <a:t>Кліматичні</a:t>
            </a:r>
            <a:r>
              <a:rPr lang="ru-RU" dirty="0"/>
              <a:t> </a:t>
            </a:r>
            <a:r>
              <a:rPr lang="ru-RU" dirty="0" err="1"/>
              <a:t>ресурси</a:t>
            </a:r>
            <a:r>
              <a:rPr lang="ru-RU" dirty="0"/>
              <a:t> </a:t>
            </a:r>
            <a:r>
              <a:rPr lang="ru-RU" dirty="0" err="1"/>
              <a:t>Італії</a:t>
            </a:r>
            <a:r>
              <a:rPr lang="ru-RU" dirty="0"/>
              <a:t> </a:t>
            </a:r>
            <a:r>
              <a:rPr lang="ru-RU" dirty="0" err="1"/>
              <a:t>досить</a:t>
            </a:r>
            <a:r>
              <a:rPr lang="ru-RU" dirty="0"/>
              <a:t> </a:t>
            </a:r>
            <a:r>
              <a:rPr lang="ru-RU" dirty="0" err="1"/>
              <a:t>сприятливі</a:t>
            </a:r>
            <a:r>
              <a:rPr lang="ru-RU" dirty="0"/>
              <a:t> для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сільського</a:t>
            </a:r>
            <a:r>
              <a:rPr lang="ru-RU" dirty="0"/>
              <a:t> </a:t>
            </a:r>
            <a:r>
              <a:rPr lang="ru-RU" dirty="0" err="1"/>
              <a:t>господарства</a:t>
            </a:r>
            <a:r>
              <a:rPr lang="ru-RU" dirty="0"/>
              <a:t>. На </a:t>
            </a:r>
            <a:r>
              <a:rPr lang="ru-RU" dirty="0" err="1"/>
              <a:t>півночі</a:t>
            </a:r>
            <a:r>
              <a:rPr lang="ru-RU" dirty="0"/>
              <a:t> </a:t>
            </a:r>
            <a:r>
              <a:rPr lang="ru-RU" dirty="0" err="1"/>
              <a:t>клімат</a:t>
            </a:r>
            <a:r>
              <a:rPr lang="ru-RU" dirty="0"/>
              <a:t> </a:t>
            </a:r>
            <a:r>
              <a:rPr lang="ru-RU" dirty="0" err="1"/>
              <a:t>помірно</a:t>
            </a:r>
            <a:r>
              <a:rPr lang="ru-RU" dirty="0"/>
              <a:t> </a:t>
            </a:r>
            <a:r>
              <a:rPr lang="ru-RU" dirty="0" err="1"/>
              <a:t>континентальний</a:t>
            </a:r>
            <a:r>
              <a:rPr lang="ru-RU" dirty="0"/>
              <a:t>, а </a:t>
            </a:r>
            <a:r>
              <a:rPr lang="ru-RU" dirty="0" err="1"/>
              <a:t>південь</a:t>
            </a:r>
            <a:r>
              <a:rPr lang="ru-RU" dirty="0"/>
              <a:t> </a:t>
            </a:r>
            <a:r>
              <a:rPr lang="ru-RU" dirty="0" err="1"/>
              <a:t>Італії</a:t>
            </a:r>
            <a:r>
              <a:rPr lang="ru-RU" dirty="0"/>
              <a:t> </a:t>
            </a:r>
            <a:r>
              <a:rPr lang="ru-RU" dirty="0" err="1"/>
              <a:t>характеризується</a:t>
            </a:r>
            <a:r>
              <a:rPr lang="ru-RU" dirty="0"/>
              <a:t> </a:t>
            </a:r>
            <a:r>
              <a:rPr lang="ru-RU" dirty="0" err="1"/>
              <a:t>середземноморським</a:t>
            </a:r>
            <a:r>
              <a:rPr lang="ru-RU" dirty="0"/>
              <a:t> </a:t>
            </a:r>
            <a:r>
              <a:rPr lang="ru-RU" dirty="0" err="1"/>
              <a:t>субтропічним</a:t>
            </a:r>
            <a:r>
              <a:rPr lang="ru-RU" dirty="0"/>
              <a:t> </a:t>
            </a:r>
            <a:r>
              <a:rPr lang="ru-RU" dirty="0" err="1"/>
              <a:t>кліматом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сухим </a:t>
            </a:r>
            <a:r>
              <a:rPr lang="ru-RU" dirty="0" err="1"/>
              <a:t>літом</a:t>
            </a:r>
            <a:r>
              <a:rPr lang="ru-RU" dirty="0"/>
              <a:t>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448" y="1857364"/>
            <a:ext cx="4968552" cy="4234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155635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844" y="357166"/>
            <a:ext cx="3682752" cy="4525963"/>
          </a:xfrm>
        </p:spPr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ru-RU" dirty="0"/>
              <a:t>У </a:t>
            </a:r>
            <a:r>
              <a:rPr lang="ru-RU" dirty="0" err="1"/>
              <a:t>ґрунтовому</a:t>
            </a:r>
            <a:r>
              <a:rPr lang="ru-RU" dirty="0"/>
              <a:t> </a:t>
            </a:r>
            <a:r>
              <a:rPr lang="ru-RU" dirty="0" err="1"/>
              <a:t>покриві</a:t>
            </a:r>
            <a:r>
              <a:rPr lang="ru-RU" dirty="0"/>
              <a:t> </a:t>
            </a:r>
            <a:r>
              <a:rPr lang="ru-RU" dirty="0" err="1"/>
              <a:t>представлені</a:t>
            </a:r>
            <a:r>
              <a:rPr lang="ru-RU" dirty="0"/>
              <a:t> </a:t>
            </a:r>
            <a:r>
              <a:rPr lang="ru-RU" dirty="0" err="1"/>
              <a:t>бурі</a:t>
            </a:r>
            <a:r>
              <a:rPr lang="ru-RU" dirty="0"/>
              <a:t> </a:t>
            </a:r>
            <a:r>
              <a:rPr lang="ru-RU" dirty="0" err="1"/>
              <a:t>лісові</a:t>
            </a:r>
            <a:r>
              <a:rPr lang="ru-RU" dirty="0"/>
              <a:t> </a:t>
            </a:r>
            <a:r>
              <a:rPr lang="ru-RU" dirty="0" err="1"/>
              <a:t>ґрунти</a:t>
            </a:r>
            <a:r>
              <a:rPr lang="ru-RU" dirty="0"/>
              <a:t> на </a:t>
            </a:r>
            <a:r>
              <a:rPr lang="ru-RU" dirty="0" err="1"/>
              <a:t>Паданській</a:t>
            </a:r>
            <a:r>
              <a:rPr lang="ru-RU" dirty="0"/>
              <a:t> </a:t>
            </a:r>
            <a:r>
              <a:rPr lang="ru-RU" dirty="0" err="1"/>
              <a:t>рівнині</a:t>
            </a:r>
            <a:r>
              <a:rPr lang="ru-RU" dirty="0"/>
              <a:t>, </a:t>
            </a:r>
            <a:r>
              <a:rPr lang="ru-RU" dirty="0" err="1"/>
              <a:t>коричневі</a:t>
            </a:r>
            <a:r>
              <a:rPr lang="ru-RU" dirty="0"/>
              <a:t> та </a:t>
            </a:r>
            <a:r>
              <a:rPr lang="ru-RU" dirty="0" err="1"/>
              <a:t>червоноземні</a:t>
            </a:r>
            <a:r>
              <a:rPr lang="ru-RU" dirty="0"/>
              <a:t> </a:t>
            </a:r>
            <a:r>
              <a:rPr lang="ru-RU" dirty="0" err="1"/>
              <a:t>ґрунти</a:t>
            </a:r>
            <a:r>
              <a:rPr lang="ru-RU" dirty="0"/>
              <a:t> у </a:t>
            </a:r>
            <a:r>
              <a:rPr lang="ru-RU" dirty="0" err="1"/>
              <a:t>півострівній</a:t>
            </a:r>
            <a:r>
              <a:rPr lang="ru-RU" dirty="0"/>
              <a:t> </a:t>
            </a:r>
            <a:r>
              <a:rPr lang="ru-RU" dirty="0" err="1"/>
              <a:t>частині</a:t>
            </a:r>
            <a:r>
              <a:rPr lang="ru-RU" dirty="0"/>
              <a:t> </a:t>
            </a:r>
            <a:r>
              <a:rPr lang="ru-RU" dirty="0" err="1"/>
              <a:t>Італії</a:t>
            </a:r>
            <a:r>
              <a:rPr lang="ru-RU" dirty="0"/>
              <a:t>. </a:t>
            </a:r>
            <a:r>
              <a:rPr lang="ru-RU" dirty="0" err="1"/>
              <a:t>Найродючішими</a:t>
            </a:r>
            <a:r>
              <a:rPr lang="ru-RU" dirty="0"/>
              <a:t> є </a:t>
            </a:r>
            <a:r>
              <a:rPr lang="ru-RU" dirty="0" err="1"/>
              <a:t>інтразональні</a:t>
            </a:r>
            <a:r>
              <a:rPr lang="ru-RU" dirty="0"/>
              <a:t> </a:t>
            </a:r>
            <a:r>
              <a:rPr lang="ru-RU" dirty="0" err="1"/>
              <a:t>ґрунти</a:t>
            </a:r>
            <a:r>
              <a:rPr lang="ru-RU" dirty="0"/>
              <a:t>, </a:t>
            </a:r>
            <a:r>
              <a:rPr lang="ru-RU" dirty="0" err="1"/>
              <a:t>утворені</a:t>
            </a:r>
            <a:r>
              <a:rPr lang="ru-RU" dirty="0"/>
              <a:t> на </a:t>
            </a:r>
            <a:r>
              <a:rPr lang="ru-RU" dirty="0" err="1"/>
              <a:t>вулканічних</a:t>
            </a:r>
            <a:r>
              <a:rPr lang="ru-RU" dirty="0"/>
              <a:t> породах.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44824"/>
            <a:ext cx="4968552" cy="4234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847944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 sz="half"/>
          </p:nvPr>
        </p:nvSpPr>
        <p:spPr>
          <a:xfrm>
            <a:off x="142844" y="714356"/>
            <a:ext cx="4038600" cy="4525963"/>
          </a:xfrm>
        </p:spPr>
        <p:txBody>
          <a:bodyPr>
            <a:normAutofit fontScale="92500" lnSpcReduction="20000"/>
          </a:bodyPr>
          <a:lstStyle/>
          <a:p>
            <a:pPr indent="0" marL="109728">
              <a:buNone/>
            </a:pPr>
            <a:r>
              <a:rPr dirty="0" lang="ru-RU"/>
              <a:t>В </a:t>
            </a:r>
            <a:r>
              <a:rPr dirty="0" err="1" lang="ru-RU"/>
              <a:t>цілому</a:t>
            </a:r>
            <a:r>
              <a:rPr dirty="0" lang="ru-RU"/>
              <a:t> </a:t>
            </a:r>
            <a:r>
              <a:rPr dirty="0" err="1" lang="ru-RU"/>
              <a:t>природні</a:t>
            </a:r>
            <a:r>
              <a:rPr dirty="0" lang="ru-RU"/>
              <a:t> </a:t>
            </a:r>
            <a:r>
              <a:rPr dirty="0" err="1" lang="ru-RU"/>
              <a:t>умови</a:t>
            </a:r>
            <a:r>
              <a:rPr dirty="0" lang="ru-RU"/>
              <a:t> </a:t>
            </a:r>
            <a:r>
              <a:rPr dirty="0" err="1" lang="ru-RU"/>
              <a:t>сприятливі</a:t>
            </a:r>
            <a:r>
              <a:rPr dirty="0" lang="ru-RU"/>
              <a:t> для </a:t>
            </a:r>
            <a:r>
              <a:rPr dirty="0" err="1" lang="ru-RU"/>
              <a:t>життя</a:t>
            </a:r>
            <a:r>
              <a:rPr dirty="0" lang="ru-RU"/>
              <a:t> та </a:t>
            </a:r>
            <a:r>
              <a:rPr dirty="0" err="1" lang="ru-RU"/>
              <a:t>відпочинку</a:t>
            </a:r>
            <a:r>
              <a:rPr dirty="0" lang="ru-RU"/>
              <a:t> людей і </a:t>
            </a:r>
            <a:r>
              <a:rPr dirty="0" err="1" lang="ru-RU"/>
              <a:t>розвитку</a:t>
            </a:r>
            <a:r>
              <a:rPr dirty="0" lang="ru-RU"/>
              <a:t> </a:t>
            </a:r>
            <a:r>
              <a:rPr dirty="0" err="1" lang="ru-RU"/>
              <a:t>більшості</a:t>
            </a:r>
            <a:r>
              <a:rPr dirty="0" lang="ru-RU"/>
              <a:t> </a:t>
            </a:r>
            <a:r>
              <a:rPr dirty="0" err="1" lang="ru-RU"/>
              <a:t>галузей</a:t>
            </a:r>
            <a:r>
              <a:rPr dirty="0" lang="ru-RU"/>
              <a:t> </a:t>
            </a:r>
            <a:r>
              <a:rPr dirty="0" err="1" lang="ru-RU"/>
              <a:t>господарства</a:t>
            </a:r>
            <a:r>
              <a:rPr dirty="0" lang="ru-RU"/>
              <a:t>. </a:t>
            </a:r>
            <a:r>
              <a:rPr dirty="0" err="1" lang="ru-RU"/>
              <a:t>Певним</a:t>
            </a:r>
            <a:r>
              <a:rPr dirty="0" lang="ru-RU"/>
              <a:t> </a:t>
            </a:r>
            <a:r>
              <a:rPr dirty="0" err="1" lang="ru-RU"/>
              <a:t>обмеженням</a:t>
            </a:r>
            <a:r>
              <a:rPr dirty="0" lang="ru-RU"/>
              <a:t> для </a:t>
            </a:r>
            <a:r>
              <a:rPr dirty="0" err="1" lang="ru-RU"/>
              <a:t>розвитку</a:t>
            </a:r>
            <a:r>
              <a:rPr dirty="0" lang="ru-RU"/>
              <a:t> </a:t>
            </a:r>
            <a:r>
              <a:rPr dirty="0" err="1" lang="ru-RU"/>
              <a:t>сільського</a:t>
            </a:r>
            <a:r>
              <a:rPr dirty="0" lang="ru-RU"/>
              <a:t> </a:t>
            </a:r>
            <a:r>
              <a:rPr dirty="0" err="1" lang="ru-RU"/>
              <a:t>господарства</a:t>
            </a:r>
            <a:r>
              <a:rPr dirty="0" lang="ru-RU"/>
              <a:t> </a:t>
            </a:r>
            <a:r>
              <a:rPr dirty="0" err="1" lang="ru-RU"/>
              <a:t>виступають</a:t>
            </a:r>
            <a:r>
              <a:rPr dirty="0" lang="ru-RU"/>
              <a:t> </a:t>
            </a:r>
            <a:r>
              <a:rPr dirty="0" err="1" lang="ru-RU"/>
              <a:t>водні</a:t>
            </a:r>
            <a:r>
              <a:rPr dirty="0" lang="ru-RU"/>
              <a:t> </a:t>
            </a:r>
            <a:r>
              <a:rPr dirty="0" err="1" lang="ru-RU"/>
              <a:t>ресурси</a:t>
            </a:r>
            <a:r>
              <a:rPr dirty="0" lang="ru-RU"/>
              <a:t>. Особливо </a:t>
            </a:r>
            <a:r>
              <a:rPr dirty="0" err="1" lang="ru-RU"/>
              <a:t>гострою</a:t>
            </a:r>
            <a:r>
              <a:rPr dirty="0" lang="ru-RU"/>
              <a:t> </a:t>
            </a:r>
            <a:r>
              <a:rPr dirty="0" err="1" lang="ru-RU"/>
              <a:t>ця</a:t>
            </a:r>
            <a:r>
              <a:rPr dirty="0" lang="ru-RU"/>
              <a:t> проблема є на </a:t>
            </a:r>
            <a:r>
              <a:rPr dirty="0" err="1" lang="ru-RU"/>
              <a:t>Півдні</a:t>
            </a:r>
            <a:r>
              <a:rPr dirty="0" lang="ru-RU"/>
              <a:t>. </a:t>
            </a:r>
            <a:r>
              <a:rPr dirty="0" err="1" lang="ru-RU"/>
              <a:t>Загальна</a:t>
            </a:r>
            <a:r>
              <a:rPr dirty="0" lang="ru-RU"/>
              <a:t> </a:t>
            </a:r>
            <a:r>
              <a:rPr dirty="0" err="1" lang="ru-RU"/>
              <a:t>площа</a:t>
            </a:r>
            <a:r>
              <a:rPr dirty="0" lang="ru-RU"/>
              <a:t> </a:t>
            </a:r>
            <a:r>
              <a:rPr dirty="0" err="1" lang="ru-RU"/>
              <a:t>зрошуваних</a:t>
            </a:r>
            <a:r>
              <a:rPr dirty="0" lang="ru-RU"/>
              <a:t> земель </a:t>
            </a:r>
            <a:r>
              <a:rPr dirty="0" err="1" lang="ru-RU"/>
              <a:t>сягає</a:t>
            </a:r>
            <a:r>
              <a:rPr dirty="0" lang="ru-RU"/>
              <a:t> 4 млн. га.</a:t>
            </a:r>
          </a:p>
          <a:p>
            <a:pPr indent="0" marL="109728">
              <a:buNone/>
            </a:pPr>
            <a:endParaRPr dirty="0" lang="ru-RU"/>
          </a:p>
        </p:txBody>
      </p:sp>
      <p:pic>
        <p:nvPicPr>
          <p:cNvPr id="10246" name="Picture 6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"/>
          <a:stretch/>
        </p:blipFill>
        <p:spPr bwMode="auto">
          <a:xfrm>
            <a:off x="4283968" y="2132856"/>
            <a:ext cx="4657780" cy="405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7467193"/>
      </p:ext>
    </p:extLst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071678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i="1" dirty="0" smtClean="0">
                <a:solidFill>
                  <a:srgbClr val="0070C0"/>
                </a:solidFill>
              </a:rPr>
              <a:t>Господарство Італії</a:t>
            </a:r>
            <a:endParaRPr lang="ru-RU" sz="72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8234197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88640"/>
            <a:ext cx="878497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i="1" dirty="0"/>
              <a:t>Виробництво </a:t>
            </a:r>
            <a:r>
              <a:rPr lang="ru-RU" sz="2800" i="1" dirty="0" err="1"/>
              <a:t>сучасної</a:t>
            </a:r>
            <a:r>
              <a:rPr lang="ru-RU" sz="2800" i="1" dirty="0"/>
              <a:t> </a:t>
            </a:r>
            <a:r>
              <a:rPr lang="ru-RU" sz="2800" i="1" dirty="0" err="1"/>
              <a:t>Італії</a:t>
            </a:r>
            <a:r>
              <a:rPr lang="ru-RU" sz="2800" i="1" dirty="0"/>
              <a:t> </a:t>
            </a:r>
            <a:r>
              <a:rPr lang="ru-RU" sz="2800" i="1" dirty="0" err="1"/>
              <a:t>зорієнтоване</a:t>
            </a:r>
            <a:r>
              <a:rPr lang="ru-RU" sz="2800" i="1" dirty="0"/>
              <a:t> на </a:t>
            </a:r>
            <a:r>
              <a:rPr lang="ru-RU" sz="2800" i="1" dirty="0" err="1"/>
              <a:t>передові</a:t>
            </a:r>
            <a:r>
              <a:rPr lang="ru-RU" sz="2800" i="1" dirty="0"/>
              <a:t> </a:t>
            </a:r>
            <a:r>
              <a:rPr lang="ru-RU" sz="2800" i="1" dirty="0" err="1"/>
              <a:t>технології</a:t>
            </a:r>
            <a:r>
              <a:rPr lang="ru-RU" sz="2800" i="1" dirty="0"/>
              <a:t>, а за темпами </a:t>
            </a:r>
            <a:r>
              <a:rPr lang="ru-RU" sz="2800" i="1" dirty="0" err="1"/>
              <a:t>накопичення</a:t>
            </a:r>
            <a:r>
              <a:rPr lang="ru-RU" sz="2800" i="1" dirty="0"/>
              <a:t> </a:t>
            </a:r>
            <a:r>
              <a:rPr lang="ru-RU" sz="2800" i="1" dirty="0" err="1"/>
              <a:t>капіталу</a:t>
            </a:r>
            <a:r>
              <a:rPr lang="ru-RU" sz="2800" i="1" dirty="0"/>
              <a:t> </a:t>
            </a:r>
            <a:r>
              <a:rPr lang="ru-RU" sz="2800" i="1" dirty="0" err="1"/>
              <a:t>прирівнюється</a:t>
            </a:r>
            <a:r>
              <a:rPr lang="ru-RU" sz="2800" i="1" dirty="0"/>
              <a:t> до </a:t>
            </a:r>
            <a:r>
              <a:rPr lang="ru-RU" sz="2800" i="1" dirty="0" err="1"/>
              <a:t>найрозвиненіших</a:t>
            </a:r>
            <a:r>
              <a:rPr lang="ru-RU" sz="2800" i="1" dirty="0"/>
              <a:t> </a:t>
            </a:r>
            <a:r>
              <a:rPr lang="ru-RU" sz="2800" i="1" dirty="0" err="1"/>
              <a:t>країн</a:t>
            </a:r>
            <a:r>
              <a:rPr lang="ru-RU" sz="2800" i="1" dirty="0"/>
              <a:t> </a:t>
            </a:r>
            <a:r>
              <a:rPr lang="ru-RU" sz="2800" i="1" dirty="0" err="1"/>
              <a:t>світу</a:t>
            </a:r>
            <a:r>
              <a:rPr lang="ru-RU" sz="2800" i="1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800" i="1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800" i="1" dirty="0"/>
              <a:t>У </a:t>
            </a:r>
            <a:r>
              <a:rPr lang="ru-RU" sz="2800" i="1" dirty="0" err="1"/>
              <a:t>структурі</a:t>
            </a:r>
            <a:r>
              <a:rPr lang="ru-RU" sz="2800" i="1" dirty="0"/>
              <a:t> ВНП </a:t>
            </a:r>
            <a:r>
              <a:rPr lang="ru-RU" sz="2800" i="1" dirty="0" err="1"/>
              <a:t>переважає</a:t>
            </a:r>
            <a:r>
              <a:rPr lang="ru-RU" sz="2800" i="1" dirty="0"/>
              <a:t> сфера </a:t>
            </a:r>
            <a:r>
              <a:rPr lang="ru-RU" sz="2800" i="1" dirty="0" err="1"/>
              <a:t>послуг</a:t>
            </a:r>
            <a:r>
              <a:rPr lang="ru-RU" sz="2800" i="1" dirty="0"/>
              <a:t>, </a:t>
            </a:r>
            <a:r>
              <a:rPr lang="ru-RU" sz="2800" i="1" dirty="0" err="1"/>
              <a:t>промисловість</a:t>
            </a:r>
            <a:r>
              <a:rPr lang="ru-RU" sz="2800" i="1" dirty="0"/>
              <a:t> </a:t>
            </a:r>
            <a:r>
              <a:rPr lang="ru-RU" sz="2800" i="1" dirty="0" err="1"/>
              <a:t>складає</a:t>
            </a:r>
            <a:r>
              <a:rPr lang="ru-RU" sz="2800" i="1" dirty="0"/>
              <a:t> 28 % і </a:t>
            </a:r>
            <a:r>
              <a:rPr lang="ru-RU" sz="2800" i="1" dirty="0" err="1"/>
              <a:t>сільське</a:t>
            </a:r>
            <a:r>
              <a:rPr lang="ru-RU" sz="2800" i="1" dirty="0"/>
              <a:t> </a:t>
            </a:r>
            <a:r>
              <a:rPr lang="ru-RU" sz="2800" i="1" dirty="0" err="1"/>
              <a:t>господарство</a:t>
            </a:r>
            <a:r>
              <a:rPr lang="ru-RU" sz="2800" i="1" dirty="0"/>
              <a:t> - 3 </a:t>
            </a:r>
            <a:r>
              <a:rPr lang="ru-RU" sz="2800" i="1" dirty="0" smtClean="0"/>
              <a:t>%.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800" i="1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800" i="1" dirty="0"/>
              <a:t>Характерною </a:t>
            </a:r>
            <a:r>
              <a:rPr lang="ru-RU" sz="2800" i="1" dirty="0" err="1"/>
              <a:t>особливістю</a:t>
            </a:r>
            <a:r>
              <a:rPr lang="ru-RU" sz="2800" i="1" dirty="0"/>
              <a:t> країни є </a:t>
            </a:r>
            <a:r>
              <a:rPr lang="ru-RU" sz="2800" i="1" dirty="0" err="1"/>
              <a:t>різка</a:t>
            </a:r>
            <a:r>
              <a:rPr lang="ru-RU" sz="2800" i="1" dirty="0"/>
              <a:t> </a:t>
            </a:r>
            <a:r>
              <a:rPr lang="ru-RU" sz="2800" i="1" dirty="0" err="1"/>
              <a:t>диспропорція</a:t>
            </a:r>
            <a:r>
              <a:rPr lang="ru-RU" sz="2800" i="1" dirty="0"/>
              <a:t> у </a:t>
            </a:r>
            <a:r>
              <a:rPr lang="ru-RU" sz="2800" i="1" dirty="0" err="1"/>
              <a:t>рівнів</a:t>
            </a:r>
            <a:r>
              <a:rPr lang="ru-RU" sz="2800" i="1" dirty="0"/>
              <a:t> </a:t>
            </a:r>
            <a:r>
              <a:rPr lang="ru-RU" sz="2800" i="1" dirty="0" err="1"/>
              <a:t>розвитку</a:t>
            </a:r>
            <a:r>
              <a:rPr lang="ru-RU" sz="2800" i="1" dirty="0"/>
              <a:t> </a:t>
            </a:r>
            <a:r>
              <a:rPr lang="ru-RU" sz="2800" i="1" dirty="0" err="1"/>
              <a:t>Північної</a:t>
            </a:r>
            <a:r>
              <a:rPr lang="ru-RU" sz="2800" i="1" dirty="0"/>
              <a:t> і </a:t>
            </a:r>
            <a:r>
              <a:rPr lang="ru-RU" sz="2800" i="1" dirty="0" err="1"/>
              <a:t>Південної</a:t>
            </a:r>
            <a:r>
              <a:rPr lang="ru-RU" sz="2800" i="1" dirty="0"/>
              <a:t> </a:t>
            </a:r>
            <a:r>
              <a:rPr lang="ru-RU" sz="2800" i="1" dirty="0" err="1"/>
              <a:t>Італії</a:t>
            </a:r>
            <a:r>
              <a:rPr lang="ru-RU" sz="2800" i="1" dirty="0"/>
              <a:t>. </a:t>
            </a:r>
            <a:r>
              <a:rPr lang="ru-RU" sz="2800" i="1" dirty="0" err="1"/>
              <a:t>Північна</a:t>
            </a:r>
            <a:r>
              <a:rPr lang="ru-RU" sz="2800" i="1" dirty="0"/>
              <a:t> </a:t>
            </a:r>
            <a:r>
              <a:rPr lang="ru-RU" sz="2800" i="1" dirty="0" err="1"/>
              <a:t>Італія</a:t>
            </a:r>
            <a:r>
              <a:rPr lang="ru-RU" sz="2800" i="1" dirty="0"/>
              <a:t> </a:t>
            </a:r>
            <a:r>
              <a:rPr lang="ru-RU" sz="2800" i="1" dirty="0" err="1"/>
              <a:t>перейняла</a:t>
            </a:r>
            <a:r>
              <a:rPr lang="ru-RU" sz="2800" i="1" dirty="0"/>
              <a:t> </a:t>
            </a:r>
            <a:r>
              <a:rPr lang="ru-RU" sz="2800" i="1" dirty="0" err="1"/>
              <a:t>досвід</a:t>
            </a:r>
            <a:r>
              <a:rPr lang="ru-RU" sz="2800" i="1" dirty="0"/>
              <a:t> </a:t>
            </a:r>
            <a:r>
              <a:rPr lang="ru-RU" sz="2800" i="1" dirty="0" err="1"/>
              <a:t>індустріалізації</a:t>
            </a:r>
            <a:r>
              <a:rPr lang="ru-RU" sz="2800" i="1" dirty="0"/>
              <a:t> краю </a:t>
            </a:r>
            <a:r>
              <a:rPr lang="ru-RU" sz="2800" i="1" dirty="0" err="1"/>
              <a:t>від</a:t>
            </a:r>
            <a:r>
              <a:rPr lang="ru-RU" sz="2800" i="1" dirty="0"/>
              <a:t> </a:t>
            </a:r>
            <a:r>
              <a:rPr lang="ru-RU" sz="2800" i="1" dirty="0" err="1"/>
              <a:t>північних</a:t>
            </a:r>
            <a:r>
              <a:rPr lang="ru-RU" sz="2800" i="1" dirty="0"/>
              <a:t> </a:t>
            </a:r>
            <a:r>
              <a:rPr lang="ru-RU" sz="2800" i="1" dirty="0" err="1"/>
              <a:t>сусідів</a:t>
            </a:r>
            <a:r>
              <a:rPr lang="ru-RU" sz="2800" i="1" dirty="0"/>
              <a:t> і </a:t>
            </a:r>
            <a:r>
              <a:rPr lang="ru-RU" sz="2800" i="1" dirty="0" err="1"/>
              <a:t>здійснила</a:t>
            </a:r>
            <a:r>
              <a:rPr lang="ru-RU" sz="2800" i="1" dirty="0"/>
              <a:t> </a:t>
            </a:r>
            <a:r>
              <a:rPr lang="ru-RU" sz="2800" i="1" dirty="0" err="1"/>
              <a:t>її</a:t>
            </a:r>
            <a:r>
              <a:rPr lang="ru-RU" sz="2800" i="1" dirty="0"/>
              <a:t> </a:t>
            </a:r>
            <a:r>
              <a:rPr lang="ru-RU" sz="2800" i="1" dirty="0" err="1"/>
              <a:t>набагато</a:t>
            </a:r>
            <a:r>
              <a:rPr lang="ru-RU" sz="2800" i="1" dirty="0"/>
              <a:t> </a:t>
            </a:r>
            <a:r>
              <a:rPr lang="ru-RU" sz="2800" i="1" dirty="0" err="1"/>
              <a:t>швидше</a:t>
            </a:r>
            <a:r>
              <a:rPr lang="ru-RU" sz="2800" i="1" dirty="0"/>
              <a:t>, </a:t>
            </a:r>
            <a:r>
              <a:rPr lang="ru-RU" sz="2800" i="1" dirty="0" err="1"/>
              <a:t>ніж</a:t>
            </a:r>
            <a:r>
              <a:rPr lang="ru-RU" sz="2800" i="1" dirty="0"/>
              <a:t> </a:t>
            </a:r>
            <a:r>
              <a:rPr lang="ru-RU" sz="2800" i="1" dirty="0" err="1"/>
              <a:t>південна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</p:spTree>
    <p:extLst>
      <p:ext uri="{BB962C8B-B14F-4D97-AF65-F5344CB8AC3E}">
        <p14:creationId xmlns="" xmlns:p14="http://schemas.microsoft.com/office/powerpoint/2010/main" val="4031140709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7058376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528638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Збір винограду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964721731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33777"/>
            <a:ext cx="8208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i="1" dirty="0" err="1"/>
              <a:t>Промисловість</a:t>
            </a:r>
            <a:r>
              <a:rPr lang="ru-RU" sz="3600" i="1" dirty="0"/>
              <a:t> </a:t>
            </a:r>
            <a:r>
              <a:rPr lang="ru-RU" sz="3600" i="1" dirty="0" err="1"/>
              <a:t>Італії</a:t>
            </a:r>
            <a:r>
              <a:rPr lang="ru-RU" sz="3600" i="1" dirty="0"/>
              <a:t> </a:t>
            </a:r>
            <a:r>
              <a:rPr lang="ru-RU" sz="3600" i="1" dirty="0" err="1"/>
              <a:t>забезпечує</a:t>
            </a:r>
            <a:r>
              <a:rPr lang="ru-RU" sz="3600" i="1" dirty="0"/>
              <a:t> </a:t>
            </a:r>
            <a:r>
              <a:rPr lang="ru-RU" sz="3600" i="1" dirty="0" err="1"/>
              <a:t>понад</a:t>
            </a:r>
            <a:r>
              <a:rPr lang="ru-RU" sz="3600" i="1" dirty="0"/>
              <a:t> 40 % </a:t>
            </a:r>
            <a:r>
              <a:rPr lang="ru-RU" sz="3600" i="1" dirty="0" err="1"/>
              <a:t>національного</a:t>
            </a:r>
            <a:r>
              <a:rPr lang="ru-RU" sz="3600" i="1" dirty="0"/>
              <a:t> доходу, в </a:t>
            </a:r>
            <a:r>
              <a:rPr lang="ru-RU" sz="3600" i="1" dirty="0" err="1"/>
              <a:t>ній</a:t>
            </a:r>
            <a:r>
              <a:rPr lang="ru-RU" sz="3600" i="1" dirty="0"/>
              <a:t> </a:t>
            </a:r>
            <a:r>
              <a:rPr lang="ru-RU" sz="3600" i="1" dirty="0" err="1"/>
              <a:t>зайнята</a:t>
            </a:r>
            <a:r>
              <a:rPr lang="ru-RU" sz="3600" i="1" dirty="0"/>
              <a:t> </a:t>
            </a:r>
            <a:r>
              <a:rPr lang="ru-RU" sz="3600" i="1" dirty="0" err="1"/>
              <a:t>значна</a:t>
            </a:r>
            <a:r>
              <a:rPr lang="ru-RU" sz="3600" i="1" dirty="0"/>
              <a:t> </a:t>
            </a:r>
            <a:r>
              <a:rPr lang="ru-RU" sz="3600" i="1" dirty="0" err="1"/>
              <a:t>кількість</a:t>
            </a:r>
            <a:r>
              <a:rPr lang="ru-RU" sz="3600" i="1" dirty="0"/>
              <a:t> </a:t>
            </a:r>
            <a:r>
              <a:rPr lang="ru-RU" sz="3600" i="1" dirty="0" err="1"/>
              <a:t>економічно</a:t>
            </a:r>
            <a:r>
              <a:rPr lang="ru-RU" sz="3600" i="1" dirty="0"/>
              <a:t> активного </a:t>
            </a:r>
            <a:r>
              <a:rPr lang="ru-RU" sz="3600" i="1" dirty="0" err="1"/>
              <a:t>населення</a:t>
            </a:r>
            <a:r>
              <a:rPr lang="ru-RU" sz="3600" i="1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600" i="1" dirty="0"/>
              <a:t>У </a:t>
            </a:r>
            <a:r>
              <a:rPr lang="ru-RU" sz="3600" i="1" dirty="0" err="1"/>
              <a:t>структурі</a:t>
            </a:r>
            <a:r>
              <a:rPr lang="ru-RU" sz="3600" i="1" dirty="0"/>
              <a:t> </a:t>
            </a:r>
            <a:r>
              <a:rPr lang="ru-RU" sz="3600" i="1" dirty="0" err="1"/>
              <a:t>галузей</a:t>
            </a:r>
            <a:r>
              <a:rPr lang="ru-RU" sz="3600" i="1" dirty="0"/>
              <a:t> </a:t>
            </a:r>
            <a:r>
              <a:rPr lang="ru-RU" sz="3600" i="1" dirty="0" err="1"/>
              <a:t>обробної</a:t>
            </a:r>
            <a:r>
              <a:rPr lang="ru-RU" sz="3600" i="1" dirty="0"/>
              <a:t> </a:t>
            </a:r>
            <a:r>
              <a:rPr lang="ru-RU" sz="3600" i="1" dirty="0" err="1"/>
              <a:t>промисловості</a:t>
            </a:r>
            <a:r>
              <a:rPr lang="ru-RU" sz="3600" i="1" dirty="0"/>
              <a:t> </a:t>
            </a:r>
            <a:r>
              <a:rPr lang="ru-RU" sz="3600" i="1" dirty="0" err="1"/>
              <a:t>провідне</a:t>
            </a:r>
            <a:r>
              <a:rPr lang="ru-RU" sz="3600" i="1" dirty="0"/>
              <a:t> </a:t>
            </a:r>
            <a:r>
              <a:rPr lang="ru-RU" sz="3600" i="1" dirty="0" err="1"/>
              <a:t>місце</a:t>
            </a:r>
            <a:r>
              <a:rPr lang="ru-RU" sz="3600" i="1" dirty="0"/>
              <a:t> </a:t>
            </a:r>
            <a:r>
              <a:rPr lang="ru-RU" sz="3600" i="1" dirty="0" err="1"/>
              <a:t>займає</a:t>
            </a:r>
            <a:r>
              <a:rPr lang="ru-RU" sz="3600" i="1" dirty="0"/>
              <a:t> </a:t>
            </a:r>
            <a:r>
              <a:rPr lang="ru-RU" sz="3600" i="1" dirty="0" err="1"/>
              <a:t>машинобудівний</a:t>
            </a:r>
            <a:r>
              <a:rPr lang="ru-RU" sz="3600" i="1" dirty="0"/>
              <a:t> комплекс, </a:t>
            </a:r>
            <a:r>
              <a:rPr lang="ru-RU" sz="3600" i="1" dirty="0" err="1"/>
              <a:t>хімічна</a:t>
            </a:r>
            <a:r>
              <a:rPr lang="ru-RU" sz="3600" i="1" dirty="0"/>
              <a:t>, </a:t>
            </a:r>
            <a:r>
              <a:rPr lang="ru-RU" sz="3600" i="1" dirty="0" err="1"/>
              <a:t>харчова</a:t>
            </a:r>
            <a:r>
              <a:rPr lang="ru-RU" sz="3600" i="1" dirty="0"/>
              <a:t>, легка </a:t>
            </a:r>
            <a:r>
              <a:rPr lang="ru-RU" sz="3600" i="1" dirty="0" err="1"/>
              <a:t>промисловість</a:t>
            </a:r>
            <a:r>
              <a:rPr lang="ru-RU" sz="3600" i="1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46737580"/>
      </p:ext>
    </p:extLst>
  </p:cSld>
  <p:clrMapOvr>
    <a:masterClrMapping/>
  </p:clrMapOvr>
  <p:transition>
    <p:fade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"/>
            <a:ext cx="6715140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6000">
                <a:solidFill>
                  <a:srgbClr val="0070C0"/>
                </a:solidFill>
              </a:rPr>
              <a:t>Герб </a:t>
            </a:r>
            <a:r>
              <a:rPr b="1" dirty="0" err="1" i="1" lang="uk-UA" smtClean="0" sz="6000">
                <a:solidFill>
                  <a:srgbClr val="0070C0"/>
                </a:solidFill>
              </a:rPr>
              <a:t>Италии</a:t>
            </a:r>
            <a:endParaRPr b="1" dirty="0" i="1" lang="ru-RU" sz="600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1214422"/>
            <a:ext cx="5929354" cy="437042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endParaRPr b="1" dirty="0" lang="ru-RU" smtClean="0"/>
          </a:p>
          <a:p>
            <a:r>
              <a:rPr dirty="0" err="1" i="1" lang="ru-RU" smtClean="0" sz="2000"/>
              <a:t>Основний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елемент</a:t>
            </a:r>
            <a:r>
              <a:rPr dirty="0" i="1" lang="ru-RU" smtClean="0" sz="2000"/>
              <a:t> </a:t>
            </a:r>
            <a:r>
              <a:rPr dirty="0" i="1" lang="uk-UA" smtClean="0" sz="2000"/>
              <a:t>герба</a:t>
            </a:r>
            <a:r>
              <a:rPr dirty="0" i="1" lang="ru-RU" smtClean="0" sz="2000"/>
              <a:t> - </a:t>
            </a:r>
            <a:r>
              <a:rPr dirty="0" err="1" i="1" lang="ru-RU" smtClean="0" sz="2000"/>
              <a:t>п'ятикутна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зірка</a:t>
            </a:r>
            <a:r>
              <a:rPr dirty="0" i="1" lang="ru-RU" smtClean="0" sz="2000"/>
              <a:t> - </a:t>
            </a:r>
            <a:r>
              <a:rPr dirty="0" err="1" i="1" lang="ru-RU" smtClean="0" sz="2000"/>
              <a:t>стародавній</a:t>
            </a:r>
            <a:r>
              <a:rPr dirty="0" i="1" lang="ru-RU" smtClean="0" sz="2000"/>
              <a:t> символ </a:t>
            </a:r>
            <a:r>
              <a:rPr dirty="0" err="1" i="1" lang="ru-RU" smtClean="0" sz="2000"/>
              <a:t>Італії</a:t>
            </a:r>
            <a:r>
              <a:rPr dirty="0" i="1" lang="ru-RU" smtClean="0" sz="2000"/>
              <a:t>, </a:t>
            </a:r>
            <a:r>
              <a:rPr dirty="0" err="1" i="1" lang="ru-RU" smtClean="0" sz="2000"/>
              <a:t>що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означає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захист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нації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відома</a:t>
            </a:r>
            <a:r>
              <a:rPr dirty="0" i="1" lang="ru-RU" smtClean="0" sz="2000"/>
              <a:t> як </a:t>
            </a:r>
            <a:r>
              <a:rPr dirty="0" err="1" i="1" lang="en-US" smtClean="0" sz="2000"/>
              <a:t>Stellone</a:t>
            </a:r>
            <a:r>
              <a:rPr dirty="0" i="1" lang="en-US" smtClean="0" sz="2000"/>
              <a:t> </a:t>
            </a:r>
            <a:r>
              <a:rPr dirty="0" err="1" i="1" lang="en-US" smtClean="0" sz="2000"/>
              <a:t>d'Italia</a:t>
            </a:r>
            <a:r>
              <a:rPr dirty="0" i="1" lang="en-US" smtClean="0" sz="2000"/>
              <a:t>. </a:t>
            </a:r>
            <a:r>
              <a:rPr dirty="0" err="1" i="1" lang="ru-RU" smtClean="0" sz="2000"/>
              <a:t>Використовувалася</a:t>
            </a:r>
            <a:r>
              <a:rPr dirty="0" i="1" lang="ru-RU" smtClean="0" sz="2000"/>
              <a:t> на </a:t>
            </a:r>
            <a:r>
              <a:rPr dirty="0" err="1" i="1" lang="ru-RU" smtClean="0" sz="2000"/>
              <a:t>гербі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королівства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Італії</a:t>
            </a:r>
            <a:r>
              <a:rPr dirty="0" i="1" lang="ru-RU" smtClean="0" sz="2000"/>
              <a:t> з 1890 року.</a:t>
            </a:r>
          </a:p>
          <a:p>
            <a:r>
              <a:rPr dirty="0" err="1" i="1" lang="ru-RU" smtClean="0" sz="2000"/>
              <a:t>Зубчасте</a:t>
            </a:r>
            <a:r>
              <a:rPr dirty="0" i="1" lang="ru-RU" smtClean="0" sz="2000"/>
              <a:t> колесо </a:t>
            </a:r>
            <a:r>
              <a:rPr dirty="0" err="1" i="1" lang="ru-RU" smtClean="0" sz="2000"/>
              <a:t>означає</a:t>
            </a:r>
            <a:r>
              <a:rPr dirty="0" i="1" lang="ru-RU" smtClean="0" sz="2000"/>
              <a:t> першу </a:t>
            </a:r>
            <a:r>
              <a:rPr dirty="0" err="1" i="1" lang="ru-RU" smtClean="0" sz="2000"/>
              <a:t>статтю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конституції</a:t>
            </a:r>
            <a:r>
              <a:rPr dirty="0" i="1" lang="ru-RU" smtClean="0" sz="2000"/>
              <a:t>, де сказано «</a:t>
            </a:r>
            <a:r>
              <a:rPr dirty="0" err="1" i="1" lang="ru-RU" smtClean="0" sz="2000"/>
              <a:t>Італія</a:t>
            </a:r>
            <a:r>
              <a:rPr dirty="0" i="1" lang="ru-RU" smtClean="0" sz="2000"/>
              <a:t> - ​​демократична </a:t>
            </a:r>
            <a:r>
              <a:rPr dirty="0" err="1" i="1" lang="ru-RU" smtClean="0" sz="2000"/>
              <a:t>республіка</a:t>
            </a:r>
            <a:r>
              <a:rPr dirty="0" i="1" lang="ru-RU" smtClean="0" sz="2000"/>
              <a:t>, </a:t>
            </a:r>
            <a:r>
              <a:rPr dirty="0" err="1" i="1" lang="ru-RU" smtClean="0" sz="2000"/>
              <a:t>заснована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працею</a:t>
            </a:r>
            <a:r>
              <a:rPr dirty="0" i="1" lang="ru-RU" smtClean="0" sz="2000"/>
              <a:t>».</a:t>
            </a:r>
          </a:p>
          <a:p>
            <a:r>
              <a:rPr dirty="0" i="1" lang="ru-RU" smtClean="0" sz="2000"/>
              <a:t> </a:t>
            </a:r>
            <a:r>
              <a:rPr dirty="0" err="1" i="1" lang="ru-RU" smtClean="0" sz="2000"/>
              <a:t>Оливкова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гілка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означає</a:t>
            </a:r>
            <a:r>
              <a:rPr dirty="0" i="1" lang="ru-RU" smtClean="0" sz="2000"/>
              <a:t> мир, </a:t>
            </a:r>
            <a:r>
              <a:rPr dirty="0" err="1" i="1" lang="ru-RU" smtClean="0" sz="2000"/>
              <a:t>внутрішній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і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зовнішній</a:t>
            </a:r>
            <a:r>
              <a:rPr dirty="0" i="1" lang="ru-RU" smtClean="0" sz="2000"/>
              <a:t>. Як написано у ст. 11 </a:t>
            </a:r>
            <a:r>
              <a:rPr dirty="0" err="1" i="1" lang="ru-RU" smtClean="0" sz="2000"/>
              <a:t>Конституції</a:t>
            </a:r>
            <a:r>
              <a:rPr dirty="0" i="1" lang="ru-RU" smtClean="0" sz="2000"/>
              <a:t> «</a:t>
            </a:r>
            <a:r>
              <a:rPr dirty="0" err="1" i="1" lang="ru-RU" smtClean="0" sz="2000"/>
              <a:t>Італія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відкидає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війну</a:t>
            </a:r>
            <a:r>
              <a:rPr dirty="0" i="1" lang="ru-RU" smtClean="0" sz="2000"/>
              <a:t> як </a:t>
            </a:r>
            <a:r>
              <a:rPr dirty="0" err="1" i="1" lang="ru-RU" smtClean="0" sz="2000"/>
              <a:t>інструмент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агресії</a:t>
            </a:r>
            <a:r>
              <a:rPr dirty="0" i="1" lang="ru-RU" smtClean="0" sz="2000"/>
              <a:t>». Дубова </a:t>
            </a:r>
            <a:r>
              <a:rPr dirty="0" err="1" i="1" lang="ru-RU" smtClean="0" sz="2000"/>
              <a:t>гілка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означає</a:t>
            </a:r>
            <a:r>
              <a:rPr dirty="0" i="1" lang="ru-RU" smtClean="0" sz="2000"/>
              <a:t> силу </a:t>
            </a:r>
            <a:r>
              <a:rPr dirty="0" err="1" i="1" lang="ru-RU" smtClean="0" sz="2000"/>
              <a:t>і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гідність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італійських</a:t>
            </a:r>
            <a:r>
              <a:rPr dirty="0" i="1" lang="ru-RU" smtClean="0" sz="2000"/>
              <a:t> людей. Разом </a:t>
            </a:r>
            <a:r>
              <a:rPr dirty="0" err="1" i="1" lang="ru-RU" smtClean="0" sz="2000"/>
              <a:t>оливкова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і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дубова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гілка</a:t>
            </a:r>
            <a:r>
              <a:rPr dirty="0" i="1" lang="ru-RU" smtClean="0" sz="2000"/>
              <a:t> </a:t>
            </a:r>
            <a:r>
              <a:rPr dirty="0" err="1" i="1" lang="ru-RU" smtClean="0" sz="2000"/>
              <a:t>характеризують</a:t>
            </a:r>
            <a:r>
              <a:rPr dirty="0" i="1" lang="ru-RU" smtClean="0" sz="2000"/>
              <a:t> пейзаж </a:t>
            </a:r>
            <a:r>
              <a:rPr dirty="0" err="1" i="1" lang="ru-RU" smtClean="0" sz="2000"/>
              <a:t>Італії</a:t>
            </a:r>
            <a:r>
              <a:rPr dirty="0" i="1" lang="ru-RU" smtClean="0" sz="2000"/>
              <a:t>.</a:t>
            </a:r>
            <a:endParaRPr dirty="0" i="1" lang="ru-RU" sz="2000"/>
          </a:p>
        </p:txBody>
      </p:sp>
      <p:pic>
        <p:nvPicPr>
          <p:cNvPr id="9219" name="Picture 3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6072198" y="0"/>
            <a:ext cx="3071802" cy="338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142852"/>
            <a:ext cx="7786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0070C0"/>
                </a:solidFill>
              </a:rPr>
              <a:t>Туризм в </a:t>
            </a:r>
            <a:r>
              <a:rPr lang="ru-RU" sz="7200" b="1" i="1" dirty="0" err="1" smtClean="0">
                <a:solidFill>
                  <a:srgbClr val="0070C0"/>
                </a:solidFill>
              </a:rPr>
              <a:t>Італії</a:t>
            </a:r>
            <a:r>
              <a:rPr lang="ru-RU" sz="7200" b="1" i="1" dirty="0" smtClean="0">
                <a:solidFill>
                  <a:srgbClr val="0070C0"/>
                </a:solidFill>
              </a:rPr>
              <a:t>, як сфера </a:t>
            </a:r>
            <a:r>
              <a:rPr lang="ru-RU" sz="7200" b="1" i="1" dirty="0" err="1" smtClean="0">
                <a:solidFill>
                  <a:srgbClr val="0070C0"/>
                </a:solidFill>
              </a:rPr>
              <a:t>послуг</a:t>
            </a:r>
            <a:endParaRPr lang="ru-RU" sz="7200" b="1" i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357562"/>
            <a:ext cx="52863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500042"/>
            <a:ext cx="8358246" cy="224676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000">
                <a:solidFill>
                  <a:srgbClr val="0070C0"/>
                </a:solidFill>
              </a:rPr>
              <a:t>Туризм в </a:t>
            </a:r>
            <a:r>
              <a:rPr b="1" dirty="0" err="1" lang="ru-RU" smtClean="0" sz="2000">
                <a:solidFill>
                  <a:srgbClr val="0070C0"/>
                </a:solidFill>
              </a:rPr>
              <a:t>Італії</a:t>
            </a:r>
            <a:r>
              <a:rPr b="1" dirty="0" lang="ru-RU" smtClean="0" sz="2000">
                <a:solidFill>
                  <a:srgbClr val="0070C0"/>
                </a:solidFill>
              </a:rPr>
              <a:t> </a:t>
            </a:r>
            <a:r>
              <a:rPr dirty="0" lang="ru-RU" smtClean="0" sz="2000"/>
              <a:t>- </a:t>
            </a:r>
            <a:r>
              <a:rPr dirty="0" err="1" lang="ru-RU" smtClean="0" sz="2000"/>
              <a:t>дохідна</a:t>
            </a:r>
            <a:r>
              <a:rPr dirty="0" lang="ru-RU" smtClean="0" sz="2000"/>
              <a:t> сфера </a:t>
            </a:r>
            <a:r>
              <a:rPr dirty="0" err="1" lang="ru-RU" smtClean="0" sz="2000"/>
              <a:t>економіки</a:t>
            </a:r>
            <a:r>
              <a:rPr dirty="0" lang="ru-RU" smtClean="0" sz="2000"/>
              <a:t> </a:t>
            </a:r>
            <a:r>
              <a:rPr dirty="0" err="1" lang="ru-RU" smtClean="0" sz="2000"/>
              <a:t>Італії</a:t>
            </a:r>
            <a:r>
              <a:rPr dirty="0" lang="ru-RU" smtClean="0" sz="2000"/>
              <a:t>, </a:t>
            </a:r>
            <a:r>
              <a:rPr dirty="0" err="1" lang="ru-RU" smtClean="0" sz="2000"/>
              <a:t>заснована</a:t>
            </a:r>
            <a:r>
              <a:rPr dirty="0" lang="ru-RU" smtClean="0" sz="2000"/>
              <a:t> на </a:t>
            </a:r>
            <a:r>
              <a:rPr dirty="0" err="1" lang="ru-RU" smtClean="0" sz="2000"/>
              <a:t>використанні</a:t>
            </a:r>
            <a:r>
              <a:rPr dirty="0" lang="ru-RU" smtClean="0" sz="2000"/>
              <a:t> </a:t>
            </a:r>
            <a:r>
              <a:rPr dirty="0" err="1" lang="ru-RU" smtClean="0" sz="2000"/>
              <a:t>рекреаційних</a:t>
            </a:r>
            <a:r>
              <a:rPr dirty="0" lang="ru-RU" smtClean="0" sz="2000"/>
              <a:t> </a:t>
            </a:r>
            <a:r>
              <a:rPr dirty="0" err="1" lang="ru-RU" smtClean="0" sz="2000"/>
              <a:t>ресурсів</a:t>
            </a:r>
            <a:r>
              <a:rPr dirty="0" lang="ru-RU" smtClean="0" sz="2000"/>
              <a:t>. </a:t>
            </a:r>
            <a:r>
              <a:rPr dirty="0" err="1" lang="ru-RU" smtClean="0" sz="2000"/>
              <a:t>Італія</a:t>
            </a:r>
            <a:r>
              <a:rPr dirty="0" lang="ru-RU" smtClean="0" sz="2000"/>
              <a:t> - </a:t>
            </a:r>
            <a:r>
              <a:rPr dirty="0" err="1" lang="ru-RU" smtClean="0" sz="2000"/>
              <a:t>п'ята</a:t>
            </a:r>
            <a:r>
              <a:rPr dirty="0" lang="ru-RU" smtClean="0" sz="2000"/>
              <a:t> </a:t>
            </a:r>
            <a:r>
              <a:rPr dirty="0" err="1" lang="ru-RU" smtClean="0" sz="2000"/>
              <a:t>країна</a:t>
            </a:r>
            <a:r>
              <a:rPr dirty="0" lang="ru-RU" smtClean="0" sz="2000"/>
              <a:t> в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 за </a:t>
            </a:r>
            <a:r>
              <a:rPr dirty="0" err="1" lang="ru-RU" smtClean="0" sz="2000"/>
              <a:t>відвідуваністю</a:t>
            </a:r>
            <a:r>
              <a:rPr dirty="0" lang="ru-RU" smtClean="0" sz="2000"/>
              <a:t>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четвертий</a:t>
            </a:r>
            <a:r>
              <a:rPr dirty="0" lang="ru-RU" smtClean="0" sz="2000"/>
              <a:t> по </a:t>
            </a:r>
            <a:r>
              <a:rPr dirty="0" err="1" lang="ru-RU" smtClean="0" sz="2000"/>
              <a:t>прибутку</a:t>
            </a:r>
            <a:r>
              <a:rPr dirty="0" lang="ru-RU" smtClean="0" sz="2000"/>
              <a:t> з туризму. </a:t>
            </a:r>
            <a:r>
              <a:rPr dirty="0" err="1" lang="ru-RU" smtClean="0" sz="2000"/>
              <a:t>Приблизний</a:t>
            </a:r>
            <a:r>
              <a:rPr dirty="0" lang="ru-RU" smtClean="0" sz="2000"/>
              <a:t> </a:t>
            </a:r>
            <a:r>
              <a:rPr dirty="0" err="1" lang="ru-RU" smtClean="0" sz="2000"/>
              <a:t>річний</a:t>
            </a:r>
            <a:r>
              <a:rPr dirty="0" lang="ru-RU" smtClean="0" sz="2000"/>
              <a:t> </a:t>
            </a:r>
            <a:r>
              <a:rPr dirty="0" err="1" lang="ru-RU" smtClean="0" sz="2000"/>
              <a:t>дохід</a:t>
            </a:r>
            <a:r>
              <a:rPr dirty="0" lang="ru-RU" smtClean="0" sz="2000"/>
              <a:t> </a:t>
            </a:r>
            <a:r>
              <a:rPr dirty="0" err="1" lang="ru-RU" smtClean="0" sz="2000"/>
              <a:t>від</a:t>
            </a:r>
            <a:r>
              <a:rPr dirty="0" lang="ru-RU" smtClean="0" sz="2000"/>
              <a:t> туризму становить 10 </a:t>
            </a:r>
            <a:r>
              <a:rPr dirty="0" err="1" lang="ru-RU" smtClean="0" sz="2000"/>
              <a:t>млрд</a:t>
            </a:r>
            <a:r>
              <a:rPr dirty="0" lang="ru-RU" smtClean="0" sz="2000"/>
              <a:t> </a:t>
            </a:r>
            <a:r>
              <a:rPr dirty="0" err="1" lang="ru-RU" smtClean="0" sz="2000"/>
              <a:t>доларів</a:t>
            </a:r>
            <a:r>
              <a:rPr dirty="0" lang="ru-RU" smtClean="0" sz="2000"/>
              <a:t> США. </a:t>
            </a:r>
            <a:r>
              <a:rPr dirty="0" err="1" lang="ru-RU" smtClean="0" sz="2000"/>
              <a:t>Частка</a:t>
            </a:r>
            <a:r>
              <a:rPr dirty="0" lang="ru-RU" smtClean="0" sz="2000"/>
              <a:t> у ВВП - 12%. </a:t>
            </a:r>
            <a:r>
              <a:rPr dirty="0" err="1" lang="ru-RU" smtClean="0" sz="2000"/>
              <a:t>Крім</a:t>
            </a:r>
            <a:r>
              <a:rPr dirty="0" lang="ru-RU" smtClean="0" sz="2000"/>
              <a:t> </a:t>
            </a:r>
            <a:r>
              <a:rPr dirty="0" err="1" lang="ru-RU" smtClean="0" sz="2000"/>
              <a:t>сухої</a:t>
            </a:r>
            <a:r>
              <a:rPr dirty="0" lang="ru-RU" smtClean="0" sz="2000"/>
              <a:t> статистики, </a:t>
            </a:r>
            <a:r>
              <a:rPr dirty="0" err="1" lang="ru-RU" smtClean="0" sz="2000"/>
              <a:t>необхідно</a:t>
            </a:r>
            <a:r>
              <a:rPr dirty="0" lang="ru-RU" smtClean="0" sz="2000"/>
              <a:t> </a:t>
            </a:r>
            <a:r>
              <a:rPr dirty="0" err="1" lang="ru-RU" smtClean="0" sz="2000"/>
              <a:t>відзначити</a:t>
            </a:r>
            <a:r>
              <a:rPr dirty="0" lang="ru-RU" smtClean="0" sz="2000"/>
              <a:t>, </a:t>
            </a:r>
            <a:r>
              <a:rPr dirty="0" err="1" lang="ru-RU" smtClean="0" sz="2000"/>
              <a:t>що</a:t>
            </a:r>
            <a:r>
              <a:rPr dirty="0" lang="ru-RU" smtClean="0" sz="2000"/>
              <a:t>, стала </a:t>
            </a:r>
            <a:r>
              <a:rPr dirty="0" err="1" lang="ru-RU" smtClean="0" sz="2000"/>
              <a:t>спадкоємцем</a:t>
            </a:r>
            <a:r>
              <a:rPr dirty="0" lang="ru-RU" smtClean="0" sz="2000"/>
              <a:t> </a:t>
            </a:r>
            <a:r>
              <a:rPr dirty="0" err="1" lang="ru-RU" smtClean="0" sz="2000"/>
              <a:t>Стародавнього</a:t>
            </a:r>
            <a:r>
              <a:rPr dirty="0" lang="ru-RU" smtClean="0" sz="2000"/>
              <a:t> Риму, </a:t>
            </a:r>
            <a:r>
              <a:rPr dirty="0" err="1" lang="ru-RU" smtClean="0" sz="2000"/>
              <a:t>залучає</a:t>
            </a:r>
            <a:r>
              <a:rPr dirty="0" lang="ru-RU" smtClean="0" sz="2000"/>
              <a:t> </a:t>
            </a:r>
            <a:r>
              <a:rPr dirty="0" err="1" lang="ru-RU" smtClean="0" sz="2000"/>
              <a:t>іноземних</a:t>
            </a:r>
            <a:r>
              <a:rPr dirty="0" lang="ru-RU" smtClean="0" sz="2000"/>
              <a:t> </a:t>
            </a:r>
            <a:r>
              <a:rPr dirty="0" err="1" lang="ru-RU" smtClean="0" sz="2000"/>
              <a:t>туристів</a:t>
            </a:r>
            <a:r>
              <a:rPr dirty="0" lang="ru-RU" smtClean="0" sz="2000"/>
              <a:t> в </a:t>
            </a:r>
            <a:r>
              <a:rPr dirty="0" err="1" lang="ru-RU" smtClean="0" sz="2000"/>
              <a:t>надзвичайну</a:t>
            </a:r>
            <a:r>
              <a:rPr dirty="0" lang="ru-RU" smtClean="0" sz="2000"/>
              <a:t> </a:t>
            </a:r>
            <a:r>
              <a:rPr dirty="0" err="1" lang="ru-RU" smtClean="0" sz="2000"/>
              <a:t>подорож</a:t>
            </a:r>
            <a:r>
              <a:rPr dirty="0" lang="ru-RU" smtClean="0" sz="2000"/>
              <a:t> </a:t>
            </a:r>
            <a:r>
              <a:rPr dirty="0" err="1" lang="ru-RU" smtClean="0" sz="2000"/>
              <a:t>в</a:t>
            </a:r>
            <a:r>
              <a:rPr dirty="0" lang="ru-RU" smtClean="0" sz="2000"/>
              <a:t> </a:t>
            </a:r>
            <a:r>
              <a:rPr dirty="0" err="1" lang="ru-RU" smtClean="0" sz="2000"/>
              <a:t>античний</a:t>
            </a:r>
            <a:r>
              <a:rPr dirty="0" lang="ru-RU" smtClean="0" sz="2000"/>
              <a:t> </a:t>
            </a:r>
            <a:r>
              <a:rPr dirty="0" err="1" lang="ru-RU" smtClean="0" sz="2000"/>
              <a:t>світ</a:t>
            </a:r>
            <a:r>
              <a:rPr dirty="0" lang="ru-RU" smtClean="0" sz="2000"/>
              <a:t>. </a:t>
            </a:r>
            <a:r>
              <a:rPr dirty="0" err="1" lang="ru-RU" smtClean="0" sz="2000"/>
              <a:t>Італія</a:t>
            </a:r>
            <a:r>
              <a:rPr dirty="0" lang="ru-RU" smtClean="0" sz="2000"/>
              <a:t> - </a:t>
            </a:r>
            <a:r>
              <a:rPr dirty="0" err="1" lang="ru-RU" smtClean="0" sz="2000"/>
              <a:t>колиска</a:t>
            </a:r>
            <a:r>
              <a:rPr dirty="0" lang="ru-RU" smtClean="0" sz="2000"/>
              <a:t> </a:t>
            </a:r>
            <a:r>
              <a:rPr dirty="0" err="1" lang="ru-RU" smtClean="0" sz="2000"/>
              <a:t>європейської</a:t>
            </a:r>
            <a:r>
              <a:rPr dirty="0" lang="ru-RU" smtClean="0" sz="2000"/>
              <a:t> </a:t>
            </a:r>
            <a:r>
              <a:rPr dirty="0" err="1" lang="ru-RU" smtClean="0" sz="2000"/>
              <a:t>цивілізації</a:t>
            </a:r>
            <a:r>
              <a:rPr dirty="0" lang="ru-RU" smtClean="0" sz="2000"/>
              <a:t> - </a:t>
            </a:r>
            <a:r>
              <a:rPr dirty="0" err="1" lang="ru-RU" smtClean="0" sz="2000"/>
              <a:t>зберегла</a:t>
            </a:r>
            <a:r>
              <a:rPr dirty="0" lang="ru-RU" smtClean="0" sz="2000"/>
              <a:t>, </a:t>
            </a:r>
            <a:r>
              <a:rPr dirty="0" err="1" lang="ru-RU" smtClean="0" sz="2000"/>
              <a:t>наскільки</a:t>
            </a:r>
            <a:r>
              <a:rPr dirty="0" lang="ru-RU" smtClean="0" sz="2000"/>
              <a:t> могла, </a:t>
            </a:r>
            <a:r>
              <a:rPr dirty="0" err="1" lang="ru-RU" smtClean="0" sz="2000"/>
              <a:t>своє</a:t>
            </a:r>
            <a:r>
              <a:rPr dirty="0" lang="ru-RU" smtClean="0" sz="2000"/>
              <a:t> </a:t>
            </a:r>
            <a:r>
              <a:rPr dirty="0" err="1" lang="ru-RU" smtClean="0" sz="2000"/>
              <a:t>минуле</a:t>
            </a:r>
            <a:endParaRPr dirty="0" lang="ru-RU" sz="2000"/>
          </a:p>
        </p:txBody>
      </p:sp>
      <p:pic>
        <p:nvPicPr>
          <p:cNvPr id="512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 rot="20500424">
            <a:off x="4599730" y="3116094"/>
            <a:ext cx="2169553" cy="3252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714612" y="3286124"/>
            <a:ext cx="2217202" cy="3324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833768">
            <a:off x="192973" y="3111280"/>
            <a:ext cx="2947974" cy="196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6072166" y="2857496"/>
            <a:ext cx="3071834" cy="200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0" y="4989162"/>
            <a:ext cx="3305164" cy="186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7753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0070C0"/>
                </a:solidFill>
              </a:rPr>
              <a:t>Промисловість Італії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  <p:pic>
        <p:nvPicPr>
          <p:cNvPr id="1028" name="Picture 4" descr="Другие отрасли промышленности - Babcock Wans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052736"/>
            <a:ext cx="9143999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0768421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23528" y="260648"/>
            <a:ext cx="7993062" cy="597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ru-RU" sz="1800" b="1" dirty="0" smtClean="0">
                <a:latin typeface="Bookman Old Style" pitchFamily="18" charset="0"/>
              </a:rPr>
              <a:t>ПЕК - </a:t>
            </a:r>
            <a:r>
              <a:rPr lang="uk-UA" sz="1800" dirty="0" smtClean="0">
                <a:latin typeface="Bookman Old Style" pitchFamily="18" charset="0"/>
              </a:rPr>
              <a:t>Добування </a:t>
            </a:r>
            <a:r>
              <a:rPr lang="uk-UA" sz="1800" dirty="0">
                <a:latin typeface="Bookman Old Style" pitchFamily="18" charset="0"/>
              </a:rPr>
              <a:t>газу, нафтопереробка (</a:t>
            </a:r>
            <a:r>
              <a:rPr lang="uk-UA" sz="1800" dirty="0" err="1">
                <a:latin typeface="Bookman Old Style" pitchFamily="18" charset="0"/>
              </a:rPr>
              <a:t>Мілаццо</a:t>
            </a:r>
            <a:r>
              <a:rPr lang="uk-UA" sz="1800" dirty="0">
                <a:latin typeface="Bookman Old Style" pitchFamily="18" charset="0"/>
              </a:rPr>
              <a:t>, Генуя, Венеція); ТЕС – 78%, ГЕС – 20%, АЕС – 1,5 %, </a:t>
            </a:r>
          </a:p>
          <a:p>
            <a:pPr algn="just"/>
            <a:r>
              <a:rPr lang="uk-UA" sz="1800" b="1" dirty="0">
                <a:latin typeface="Bookman Old Style" pitchFamily="18" charset="0"/>
              </a:rPr>
              <a:t>Металургія -</a:t>
            </a:r>
            <a:r>
              <a:rPr lang="uk-UA" sz="1800" dirty="0">
                <a:latin typeface="Bookman Old Style" pitchFamily="18" charset="0"/>
              </a:rPr>
              <a:t> чавун, сталь, труби (</a:t>
            </a:r>
            <a:r>
              <a:rPr lang="uk-UA" sz="1800" dirty="0" err="1">
                <a:latin typeface="Bookman Old Style" pitchFamily="18" charset="0"/>
              </a:rPr>
              <a:t>Таранто</a:t>
            </a:r>
            <a:r>
              <a:rPr lang="uk-UA" sz="1800" dirty="0">
                <a:latin typeface="Bookman Old Style" pitchFamily="18" charset="0"/>
              </a:rPr>
              <a:t>, Неаполь, Генуя, Мілан та ін.). Більшого розвитку набула кольорова металургія: найбільш розвинена алюмінієва промисловість (пн-сх., Сардинія, Мілан), цинк (Сардинія), Магній (</a:t>
            </a:r>
            <a:r>
              <a:rPr lang="uk-UA" sz="1800" dirty="0" err="1">
                <a:latin typeface="Bookman Old Style" pitchFamily="18" charset="0"/>
              </a:rPr>
              <a:t>Больцано</a:t>
            </a:r>
            <a:r>
              <a:rPr lang="uk-UA" sz="1800" dirty="0">
                <a:latin typeface="Bookman Old Style" pitchFamily="18" charset="0"/>
              </a:rPr>
              <a:t>), олово (Тоскана). </a:t>
            </a: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b="1" dirty="0">
              <a:latin typeface="Bookman Old Style" pitchFamily="18" charset="0"/>
            </a:endParaRPr>
          </a:p>
          <a:p>
            <a:pPr algn="just"/>
            <a:endParaRPr lang="uk-UA" sz="800" b="1" dirty="0">
              <a:latin typeface="Bookman Old Style" pitchFamily="18" charset="0"/>
            </a:endParaRPr>
          </a:p>
          <a:p>
            <a:pPr algn="just"/>
            <a:r>
              <a:rPr lang="uk-UA" b="1" dirty="0">
                <a:latin typeface="Bookman Old Style" pitchFamily="18" charset="0"/>
              </a:rPr>
              <a:t>Машинобудування – </a:t>
            </a:r>
            <a:r>
              <a:rPr lang="uk-UA" dirty="0" err="1" smtClean="0">
                <a:latin typeface="Bookman Old Style" pitchFamily="18" charset="0"/>
              </a:rPr>
              <a:t>авто-</a:t>
            </a:r>
            <a:r>
              <a:rPr lang="uk-UA" dirty="0" smtClean="0">
                <a:latin typeface="Bookman Old Style" pitchFamily="18" charset="0"/>
              </a:rPr>
              <a:t>,суднобудування </a:t>
            </a:r>
            <a:r>
              <a:rPr lang="uk-UA" dirty="0">
                <a:latin typeface="Bookman Old Style" pitchFamily="18" charset="0"/>
              </a:rPr>
              <a:t>(Трієст, Генуя, Палермо, </a:t>
            </a:r>
            <a:r>
              <a:rPr lang="uk-UA" dirty="0" err="1">
                <a:latin typeface="Bookman Old Style" pitchFamily="18" charset="0"/>
              </a:rPr>
              <a:t>Монфальконе</a:t>
            </a:r>
            <a:r>
              <a:rPr lang="uk-UA" dirty="0">
                <a:latin typeface="Bookman Old Style" pitchFamily="18" charset="0"/>
              </a:rPr>
              <a:t>), літакобудування (Турін, Неаполь), верстатобудування (Ломбардія, П'ємонт), трактори (</a:t>
            </a:r>
            <a:r>
              <a:rPr lang="uk-UA" dirty="0" err="1">
                <a:latin typeface="Bookman Old Style" pitchFamily="18" charset="0"/>
              </a:rPr>
              <a:t>Паданська</a:t>
            </a:r>
            <a:r>
              <a:rPr lang="uk-UA" dirty="0">
                <a:latin typeface="Bookman Old Style" pitchFamily="18" charset="0"/>
              </a:rPr>
              <a:t> рівнина), електротехніка (Мілан, холодильники, пральні машини), електротехніка (Мілан, </a:t>
            </a:r>
            <a:r>
              <a:rPr lang="uk-UA" dirty="0" err="1">
                <a:latin typeface="Bookman Old Style" pitchFamily="18" charset="0"/>
              </a:rPr>
              <a:t>Турин</a:t>
            </a:r>
            <a:r>
              <a:rPr lang="uk-UA" dirty="0">
                <a:latin typeface="Bookman Old Style" pitchFamily="18" charset="0"/>
              </a:rPr>
              <a:t>, Рим, Неаполь)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3456384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0059" y="2060848"/>
            <a:ext cx="3996531" cy="228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060966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51519" y="188640"/>
            <a:ext cx="791299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uk-UA" b="1" dirty="0">
                <a:latin typeface="Bookman Old Style" pitchFamily="18" charset="0"/>
              </a:rPr>
              <a:t>Автомобілебудування</a:t>
            </a:r>
            <a:r>
              <a:rPr lang="uk-UA" dirty="0" smtClean="0">
                <a:latin typeface="Bookman Old Style" pitchFamily="18" charset="0"/>
              </a:rPr>
              <a:t>.</a:t>
            </a:r>
            <a:r>
              <a:rPr lang="uk-UA" dirty="0" smtClean="0">
                <a:solidFill>
                  <a:srgbClr val="0070C0"/>
                </a:solidFill>
                <a:latin typeface="Bookman Old Style" pitchFamily="18" charset="0"/>
              </a:rPr>
              <a:t>    </a:t>
            </a:r>
            <a:r>
              <a:rPr lang="uk-UA" dirty="0" smtClean="0">
                <a:latin typeface="Bookman Old Style" pitchFamily="18" charset="0"/>
              </a:rPr>
              <a:t>(</a:t>
            </a:r>
            <a:r>
              <a:rPr lang="uk-UA" dirty="0">
                <a:latin typeface="Bookman Old Style" pitchFamily="18" charset="0"/>
              </a:rPr>
              <a:t>1/4 оброблювальна промисловість, зайнято 2 млн. чол.) – «Феррарі» (Мілан), «</a:t>
            </a:r>
            <a:r>
              <a:rPr lang="uk-UA" dirty="0" err="1">
                <a:latin typeface="Bookman Old Style" pitchFamily="18" charset="0"/>
              </a:rPr>
              <a:t>Мазераті</a:t>
            </a:r>
            <a:r>
              <a:rPr lang="uk-UA" dirty="0">
                <a:latin typeface="Bookman Old Style" pitchFamily="18" charset="0"/>
              </a:rPr>
              <a:t>», «</a:t>
            </a:r>
            <a:r>
              <a:rPr lang="uk-UA" dirty="0" err="1">
                <a:latin typeface="Bookman Old Style" pitchFamily="18" charset="0"/>
              </a:rPr>
              <a:t>Ланча</a:t>
            </a:r>
            <a:r>
              <a:rPr lang="uk-UA" dirty="0">
                <a:latin typeface="Bookman Old Style" pitchFamily="18" charset="0"/>
              </a:rPr>
              <a:t>»; найбільша – «</a:t>
            </a:r>
            <a:r>
              <a:rPr lang="uk-UA" dirty="0" err="1">
                <a:latin typeface="Bookman Old Style" pitchFamily="18" charset="0"/>
              </a:rPr>
              <a:t>Фіат</a:t>
            </a:r>
            <a:r>
              <a:rPr lang="uk-UA" dirty="0">
                <a:latin typeface="Bookman Old Style" pitchFamily="18" charset="0"/>
              </a:rPr>
              <a:t>» (Турін), «Альфа-Ромео» (Неаполь).</a:t>
            </a:r>
          </a:p>
        </p:txBody>
      </p:sp>
      <p:pic>
        <p:nvPicPr>
          <p:cNvPr id="6" name="Picture 23" descr="83f302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512079"/>
            <a:ext cx="3971925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5" descr="686654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4169" y="1511301"/>
            <a:ext cx="3899831" cy="271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9" descr="fi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0085" y="2554211"/>
            <a:ext cx="1600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Обои для рабочего стола - Нажмите, чтобы установить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6276" y="4591136"/>
            <a:ext cx="3011487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24073928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9512" y="33369"/>
            <a:ext cx="8784976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uk-UA" sz="1800" b="1" dirty="0">
                <a:latin typeface="Bookman Old Style" pitchFamily="18" charset="0"/>
              </a:rPr>
              <a:t>Хімічна</a:t>
            </a:r>
            <a:r>
              <a:rPr lang="uk-UA" sz="1800" dirty="0">
                <a:latin typeface="Bookman Old Style" pitchFamily="18" charset="0"/>
              </a:rPr>
              <a:t> (в основному працює на імпортній сировині) – пластмаси, СВ, СК (Неаполь, Турін, Мілан), шини – (Турін, Мілан), ліки, парфуми (Неаполь).</a:t>
            </a: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r>
              <a:rPr lang="uk-UA" sz="1800" b="1" dirty="0">
                <a:latin typeface="Bookman Old Style" pitchFamily="18" charset="0"/>
              </a:rPr>
              <a:t>Нафтохімічна</a:t>
            </a:r>
            <a:r>
              <a:rPr lang="uk-UA" sz="1800" dirty="0">
                <a:latin typeface="Bookman Old Style" pitchFamily="18" charset="0"/>
              </a:rPr>
              <a:t> (найпотужніша в країнах Європи</a:t>
            </a:r>
            <a:r>
              <a:rPr lang="uk-UA" sz="1800" dirty="0" smtClean="0">
                <a:latin typeface="Bookman Old Style" pitchFamily="18" charset="0"/>
              </a:rPr>
              <a:t>).</a:t>
            </a: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r>
              <a:rPr lang="uk-UA" sz="1800" b="1" dirty="0">
                <a:latin typeface="Bookman Old Style" pitchFamily="18" charset="0"/>
              </a:rPr>
              <a:t>Текстильна промисловість – </a:t>
            </a:r>
            <a:r>
              <a:rPr lang="uk-UA" sz="1800" dirty="0">
                <a:latin typeface="Bookman Old Style" pitchFamily="18" charset="0"/>
              </a:rPr>
              <a:t>натуральні тканини (Ломбардія, П'ємонт),  синтетичні тканини (Неаполь).</a:t>
            </a:r>
          </a:p>
          <a:p>
            <a:pPr algn="just"/>
            <a:endParaRPr lang="uk-UA" sz="1800" b="1" dirty="0">
              <a:latin typeface="Bookman Old Style" pitchFamily="18" charset="0"/>
            </a:endParaRPr>
          </a:p>
          <a:p>
            <a:pPr algn="just"/>
            <a:endParaRPr lang="uk-UA" sz="1800" b="1" dirty="0">
              <a:latin typeface="Bookman Old Style" pitchFamily="18" charset="0"/>
            </a:endParaRPr>
          </a:p>
          <a:p>
            <a:pPr algn="just"/>
            <a:endParaRPr lang="uk-UA" sz="1800" b="1" dirty="0">
              <a:latin typeface="Bookman Old Style" pitchFamily="18" charset="0"/>
            </a:endParaRPr>
          </a:p>
          <a:p>
            <a:pPr algn="just"/>
            <a:endParaRPr lang="uk-UA" sz="1800" b="1" dirty="0">
              <a:latin typeface="Bookman Old Style" pitchFamily="18" charset="0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1872208" cy="1721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03896"/>
            <a:ext cx="3101975" cy="1721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96752"/>
            <a:ext cx="2160240" cy="1721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8511" y="4221088"/>
            <a:ext cx="5112568" cy="264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60530830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5496" y="116632"/>
            <a:ext cx="9001000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uk-UA" sz="1800" b="1" dirty="0">
                <a:latin typeface="Bookman Old Style" pitchFamily="18" charset="0"/>
              </a:rPr>
              <a:t>Швейна – </a:t>
            </a:r>
            <a:r>
              <a:rPr lang="uk-UA" sz="1800" dirty="0">
                <a:latin typeface="Bookman Old Style" pitchFamily="18" charset="0"/>
              </a:rPr>
              <a:t>готовий одяг (ІІ місце в світі) </a:t>
            </a:r>
            <a:r>
              <a:rPr lang="uk-UA" sz="1800" dirty="0" smtClean="0">
                <a:latin typeface="Bookman Old Style" pitchFamily="18" charset="0"/>
              </a:rPr>
              <a:t>Турін.</a:t>
            </a:r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 smtClean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endParaRPr lang="uk-UA" sz="1800" dirty="0">
              <a:latin typeface="Bookman Old Style" pitchFamily="18" charset="0"/>
            </a:endParaRPr>
          </a:p>
          <a:p>
            <a:pPr algn="just"/>
            <a:r>
              <a:rPr lang="uk-UA" sz="1800" b="1" dirty="0" smtClean="0">
                <a:latin typeface="Bookman Old Style" pitchFamily="18" charset="0"/>
              </a:rPr>
              <a:t>Взуттєва -  </a:t>
            </a:r>
            <a:r>
              <a:rPr lang="uk-UA" sz="1800" dirty="0">
                <a:latin typeface="Bookman Old Style" pitchFamily="18" charset="0"/>
              </a:rPr>
              <a:t>(Мілан</a:t>
            </a:r>
            <a:r>
              <a:rPr lang="uk-UA" sz="1800" dirty="0" smtClean="0">
                <a:latin typeface="Bookman Old Style" pitchFamily="18" charset="0"/>
              </a:rPr>
              <a:t>).</a:t>
            </a:r>
          </a:p>
          <a:p>
            <a:pPr algn="just"/>
            <a:endParaRPr lang="uk-UA" sz="1800" b="1" dirty="0" smtClean="0">
              <a:latin typeface="Bookman Old Style" pitchFamily="18" charset="0"/>
            </a:endParaRPr>
          </a:p>
          <a:p>
            <a:pPr algn="just"/>
            <a:endParaRPr lang="uk-UA" sz="1800" b="1" dirty="0">
              <a:latin typeface="Bookman Old Style" pitchFamily="18" charset="0"/>
            </a:endParaRPr>
          </a:p>
          <a:p>
            <a:pPr algn="just"/>
            <a:endParaRPr lang="uk-UA" sz="1800" b="1" dirty="0">
              <a:latin typeface="Bookman Old Style" pitchFamily="18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06" y="639391"/>
            <a:ext cx="3551237" cy="25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4491" y="639391"/>
            <a:ext cx="2322513" cy="25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9246" y="639390"/>
            <a:ext cx="2127250" cy="251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41" y="4437112"/>
            <a:ext cx="2797467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437112"/>
            <a:ext cx="2595563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3" y="4437112"/>
            <a:ext cx="2483768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29412304"/>
      </p:ext>
    </p:extLst>
  </p:cSld>
  <p:clrMapOvr>
    <a:masterClrMapping/>
  </p:clrMapOvr>
  <p:transition>
    <p:fade/>
  </p:transition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20576"/>
            <a:ext cx="8796908" cy="62478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charset="0" typeface="Times New Roman"/>
              </a:defRPr>
            </a:lvl1pPr>
            <a:lvl2pPr eaLnBrk="0" hangingPunct="0" indent="-285750" marL="742950">
              <a:defRPr sz="2000">
                <a:solidFill>
                  <a:schemeClr val="tx1"/>
                </a:solidFill>
                <a:latin charset="0" typeface="Times New Roman"/>
              </a:defRPr>
            </a:lvl2pPr>
            <a:lvl3pPr eaLnBrk="0" hangingPunct="0" indent="-228600" marL="1143000">
              <a:defRPr sz="2000">
                <a:solidFill>
                  <a:schemeClr val="tx1"/>
                </a:solidFill>
                <a:latin charset="0" typeface="Times New Roman"/>
              </a:defRPr>
            </a:lvl3pPr>
            <a:lvl4pPr eaLnBrk="0" hangingPunct="0" indent="-228600" marL="1600200">
              <a:defRPr sz="2000">
                <a:solidFill>
                  <a:schemeClr val="tx1"/>
                </a:solidFill>
                <a:latin charset="0" typeface="Times New Roman"/>
              </a:defRPr>
            </a:lvl4pPr>
            <a:lvl5pPr eaLnBrk="0" hangingPunct="0" indent="-228600" marL="2057400">
              <a:defRPr sz="2000">
                <a:solidFill>
                  <a:schemeClr val="tx1"/>
                </a:solidFill>
                <a:latin charset="0" typeface="Times New Roman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typeface="Times New Roman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typeface="Times New Roman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typeface="Times New Roman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typeface="Times New Roman"/>
              </a:defRPr>
            </a:lvl9pPr>
          </a:lstStyle>
          <a:p>
            <a:pPr algn="just">
              <a:defRPr/>
            </a:pPr>
            <a:r>
              <a:rPr b="1" dirty="0" lang="uk-UA">
                <a:latin charset="0" pitchFamily="18" typeface="Bookman Old Style"/>
              </a:rPr>
              <a:t>М</a:t>
            </a:r>
            <a:r>
              <a:rPr b="1" dirty="0" lang="uk-UA" smtClean="0">
                <a:latin charset="0" pitchFamily="18" typeface="Bookman Old Style"/>
              </a:rPr>
              <a:t>еблева промисловість </a:t>
            </a:r>
            <a:r>
              <a:rPr dirty="0" lang="uk-UA" smtClean="0">
                <a:latin charset="0" pitchFamily="18" typeface="Bookman Old Style"/>
              </a:rPr>
              <a:t>( у Італії склалася традиція робити меблі "під старовину")</a:t>
            </a:r>
          </a:p>
          <a:p>
            <a:pPr algn="just" indent="-342900" marL="342900">
              <a:buFontTx/>
              <a:buChar char="-"/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 indent="-342900" marL="342900">
              <a:buFontTx/>
              <a:buChar char="-"/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 indent="-342900" marL="342900">
              <a:buFontTx/>
              <a:buChar char="-"/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 indent="-342900" marL="342900">
              <a:buFontTx/>
              <a:buChar char="-"/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 indent="-342900" marL="342900">
              <a:buFontTx/>
              <a:buChar char="-"/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 indent="-342900" marL="342900">
              <a:buFontTx/>
              <a:buChar char="-"/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>
              <a:defRPr/>
            </a:pPr>
            <a:r>
              <a:rPr b="1" dirty="0" lang="uk-UA" smtClean="0">
                <a:latin charset="0" pitchFamily="18" typeface="Bookman Old Style"/>
              </a:rPr>
              <a:t>Ювелірна промисловість </a:t>
            </a:r>
            <a:r>
              <a:rPr dirty="0" lang="uk-UA" smtClean="0">
                <a:latin charset="0" pitchFamily="18" typeface="Bookman Old Style"/>
              </a:rPr>
              <a:t>- Італія знаходиться на одному з перших місць у світі по розвитку ювелірної промисловості (здавна славляться своїми ювелірними виробами Флоренція, Рим, Венеція). </a:t>
            </a:r>
          </a:p>
          <a:p>
            <a:pPr algn="just"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>
              <a:defRPr/>
            </a:pPr>
            <a:endParaRPr dirty="0" lang="uk-UA">
              <a:latin charset="0" pitchFamily="18" typeface="Bookman Old Style"/>
            </a:endParaRPr>
          </a:p>
          <a:p>
            <a:pPr algn="just">
              <a:defRPr/>
            </a:pPr>
            <a:endParaRPr dirty="0" lang="uk-UA" smtClean="0">
              <a:latin charset="0" pitchFamily="18" typeface="Bookman Old Style"/>
            </a:endParaRPr>
          </a:p>
          <a:p>
            <a:pPr algn="just">
              <a:defRPr/>
            </a:pPr>
            <a:r>
              <a:rPr b="1" dirty="0" lang="uk-UA" smtClean="0">
                <a:latin charset="0" pitchFamily="18" typeface="Bookman Old Style"/>
                <a:cs charset="0" typeface="Times New Roman"/>
              </a:rPr>
              <a:t>Харчова промисловість – </a:t>
            </a:r>
            <a:r>
              <a:rPr dirty="0" lang="uk-UA" smtClean="0">
                <a:latin charset="0" pitchFamily="18" typeface="Bookman Old Style"/>
                <a:cs charset="0" typeface="Times New Roman"/>
              </a:rPr>
              <a:t>макарони.</a:t>
            </a:r>
          </a:p>
          <a:p>
            <a:pPr algn="just">
              <a:defRPr/>
            </a:pPr>
            <a:endParaRPr b="1" dirty="0" lang="uk-UA" smtClean="0">
              <a:latin charset="0" pitchFamily="18" typeface="Bookman Old Style"/>
              <a:cs charset="0" typeface="Times New Roman"/>
            </a:endParaRPr>
          </a:p>
          <a:p>
            <a:pPr algn="just">
              <a:defRPr/>
            </a:pPr>
            <a:endParaRPr b="1" dirty="0" lang="uk-UA" smtClean="0">
              <a:latin charset="0" pitchFamily="18" typeface="Bookman Old Style"/>
              <a:cs charset="0" typeface="Times New Roman"/>
            </a:endParaRPr>
          </a:p>
          <a:p>
            <a:pPr algn="just">
              <a:defRPr/>
            </a:pPr>
            <a:endParaRPr b="1" dirty="0" lang="uk-UA" smtClean="0">
              <a:latin charset="0" pitchFamily="18" typeface="Bookman Old Style"/>
              <a:cs charset="0" typeface="Times New Roman"/>
            </a:endParaRPr>
          </a:p>
          <a:p>
            <a:pPr algn="just">
              <a:defRPr/>
            </a:pPr>
            <a:endParaRPr b="1" dirty="0" lang="uk-UA" smtClean="0">
              <a:latin charset="0" pitchFamily="18" typeface="Bookman Old Style"/>
              <a:cs charset="0" typeface="Times New Roman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2520280" cy="165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4074" y="764704"/>
            <a:ext cx="2448272" cy="165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764703"/>
            <a:ext cx="2424708" cy="165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Луганские студенты признаны лучшими ювелирами" id="5126" name="Picture 6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3"/>
          <a:stretch>
            <a:fillRect/>
          </a:stretch>
        </p:blipFill>
        <p:spPr bwMode="auto">
          <a:xfrm>
            <a:off x="3929058" y="3429000"/>
            <a:ext cx="1928826" cy="107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4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986189"/>
            <a:ext cx="1584325" cy="190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5"/>
          <p:cNvPicPr>
            <a:picLocks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86189"/>
            <a:ext cx="18732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6"/>
          <p:cNvPicPr>
            <a:picLocks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6137" y="4963904"/>
            <a:ext cx="237172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1341281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9752" y="1222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/>
              <a:t>Вино</a:t>
            </a:r>
            <a:endParaRPr lang="ru-RU" sz="4400" b="1" i="1" dirty="0"/>
          </a:p>
        </p:txBody>
      </p:sp>
      <p:pic>
        <p:nvPicPr>
          <p:cNvPr id="6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284" y="770663"/>
            <a:ext cx="266429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770663"/>
            <a:ext cx="222922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5968" y="770663"/>
            <a:ext cx="221297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419872" y="3140968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Сир</a:t>
            </a:r>
            <a:endParaRPr lang="ru-RU" sz="4400" b="1" dirty="0"/>
          </a:p>
        </p:txBody>
      </p:sp>
      <p:pic>
        <p:nvPicPr>
          <p:cNvPr id="10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284" y="4248150"/>
            <a:ext cx="26924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0563" y="4248150"/>
            <a:ext cx="26670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1159" y="4248150"/>
            <a:ext cx="2627784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8699806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484784"/>
            <a:ext cx="8496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i="1" dirty="0" smtClean="0">
                <a:solidFill>
                  <a:srgbClr val="0070C0"/>
                </a:solidFill>
              </a:rPr>
              <a:t>Сільське господарство</a:t>
            </a:r>
            <a:endParaRPr lang="en-US" sz="88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72403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071546"/>
            <a:ext cx="7848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i="1" dirty="0" smtClean="0">
                <a:solidFill>
                  <a:srgbClr val="0070C0"/>
                </a:solidFill>
              </a:rPr>
              <a:t>Економіко – географічне положення Італії</a:t>
            </a:r>
            <a:endParaRPr lang="ru-RU" sz="66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781106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04664"/>
            <a:ext cx="849694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За стандартами ЄС, сільське господарство Італії недостатньо ефективне. Середній розмір ферм — 7 га. Малі господарства малопродуктивні й </a:t>
            </a:r>
            <a:r>
              <a:rPr lang="uk-UA" sz="2800" i="1" dirty="0" err="1" smtClean="0"/>
              <a:t>малотоварні</a:t>
            </a:r>
            <a:r>
              <a:rPr lang="uk-UA" sz="2800" i="1" dirty="0" smtClean="0"/>
              <a:t>. Використовується чимало маргінальних (крайніх за своїми характеристиками) земель. До багатих і розвинених сільськогосподарських районів можна віднести </a:t>
            </a:r>
            <a:r>
              <a:rPr lang="uk-UA" sz="2800" i="1" dirty="0" err="1" smtClean="0"/>
              <a:t>Паданську</a:t>
            </a:r>
            <a:r>
              <a:rPr lang="uk-UA" sz="2800" i="1" dirty="0" smtClean="0"/>
              <a:t> низовину та західне узбережжя між </a:t>
            </a:r>
            <a:r>
              <a:rPr lang="uk-UA" sz="2800" i="1" dirty="0" err="1" smtClean="0"/>
              <a:t>Ліворно</a:t>
            </a:r>
            <a:r>
              <a:rPr lang="uk-UA" sz="2800" i="1" dirty="0" smtClean="0"/>
              <a:t> і Неаполем. Тут зосереджена переважна частина зрошувальних земель (усього їх в Італії 3 </a:t>
            </a:r>
            <a:r>
              <a:rPr lang="uk-UA" sz="2800" i="1" dirty="0" err="1" smtClean="0"/>
              <a:t>млн</a:t>
            </a:r>
            <a:r>
              <a:rPr lang="uk-UA" sz="2800" i="1" dirty="0" smtClean="0"/>
              <a:t> га). Південь і острови надзвичайно посушливі влітку, місцеві ґрунти бідні, можливості для зрошення мінімальні. Зовнішня торгівля продуктами сільського господарства для Італії дефіцитна.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xmlns="" val="2048636342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67544" y="136535"/>
            <a:ext cx="8352927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>
              <a:defRPr/>
            </a:pPr>
            <a:r>
              <a:rPr lang="uk-UA" b="1" i="1" dirty="0" smtClean="0">
                <a:latin typeface="Bookman Old Style" pitchFamily="18" charset="0"/>
              </a:rPr>
              <a:t>Тваринництво – </a:t>
            </a:r>
            <a:r>
              <a:rPr lang="uk-UA" dirty="0" smtClean="0">
                <a:latin typeface="Bookman Old Style" pitchFamily="18" charset="0"/>
              </a:rPr>
              <a:t>м’ясо-молочне скотарство, свинарство (Паданська рівнина), птахівництво (передмістя).</a:t>
            </a:r>
            <a:endParaRPr lang="uk-UA" b="1" i="1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algn="just"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algn="just">
              <a:defRPr/>
            </a:pPr>
            <a:r>
              <a:rPr lang="uk-UA" b="1" i="1" dirty="0" smtClean="0">
                <a:latin typeface="Bookman Old Style" pitchFamily="18" charset="0"/>
                <a:cs typeface="Times New Roman" charset="0"/>
              </a:rPr>
              <a:t>Рослинництво – </a:t>
            </a:r>
            <a:r>
              <a:rPr lang="uk-UA" dirty="0" smtClean="0">
                <a:latin typeface="Bookman Old Style" pitchFamily="18" charset="0"/>
                <a:cs typeface="Times New Roman" charset="0"/>
              </a:rPr>
              <a:t>зернові культури, овочі, цукрові буряки (Паданська рівнина), виноград (Тоскана, </a:t>
            </a:r>
            <a:r>
              <a:rPr lang="uk-UA" dirty="0" err="1" smtClean="0">
                <a:latin typeface="Bookman Old Style" pitchFamily="18" charset="0"/>
                <a:cs typeface="Times New Roman" charset="0"/>
              </a:rPr>
              <a:t>Лаціо</a:t>
            </a:r>
            <a:r>
              <a:rPr lang="uk-UA" dirty="0" smtClean="0">
                <a:latin typeface="Bookman Old Style" pitchFamily="18" charset="0"/>
                <a:cs typeface="Times New Roman" charset="0"/>
              </a:rPr>
              <a:t>), оливи, цитрусові, тютюн (Сицилія, південь).</a:t>
            </a:r>
            <a:endParaRPr lang="uk-UA" b="1" i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2857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908720"/>
            <a:ext cx="21812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3" y="908720"/>
            <a:ext cx="2088232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275" y="4670425"/>
            <a:ext cx="22574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646613"/>
            <a:ext cx="22479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0783" y="4646613"/>
            <a:ext cx="2124075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9625" y="4646613"/>
            <a:ext cx="1876425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95748892"/>
      </p:ext>
    </p:extLst>
  </p:cSld>
  <p:clrMapOvr>
    <a:masterClrMapping/>
  </p:clrMapOvr>
  <p:transition>
    <p:fade/>
  </p:transition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214422"/>
            <a:ext cx="7560840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9600">
                <a:solidFill>
                  <a:srgbClr val="0070C0"/>
                </a:solidFill>
              </a:rPr>
              <a:t>Транспорт</a:t>
            </a:r>
            <a:endParaRPr b="1" dirty="0" i="1" lang="en-US" sz="960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2214546" y="2928934"/>
            <a:ext cx="4619624" cy="2714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23826912"/>
      </p:ext>
    </p:extLst>
  </p:cSld>
  <p:clrMapOvr>
    <a:masterClrMapping/>
  </p:clrMapOvr>
  <p:transition>
    <p:fade/>
  </p:transition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88640"/>
            <a:ext cx="8856984" cy="286232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/>
              <a:t>Транспорт Італії є розвиненим і комплексним. Найбільше значення мають автомобільний, залізничний, трубопровідний і морський. </a:t>
            </a:r>
            <a:r>
              <a:rPr dirty="0" err="1" lang="uk-UA"/>
              <a:t>Суперавтостради</a:t>
            </a:r>
            <a:r>
              <a:rPr dirty="0" lang="uk-UA"/>
              <a:t> Італії (вони тут почали будуватися вперше і звідси їх назва) відповідають кращим міжнародним стандартам. Використовуються 25 </a:t>
            </a:r>
            <a:r>
              <a:rPr dirty="0" err="1" lang="uk-UA"/>
              <a:t>млн</a:t>
            </a:r>
            <a:r>
              <a:rPr dirty="0" lang="uk-UA"/>
              <a:t> легкових і 2 </a:t>
            </a:r>
            <a:r>
              <a:rPr dirty="0" err="1" lang="uk-UA"/>
              <a:t>млн</a:t>
            </a:r>
            <a:r>
              <a:rPr dirty="0" lang="uk-UA"/>
              <a:t> вантажних автомобілів. Італія має великий морський флот, а її авіакомпанія «</a:t>
            </a:r>
            <a:r>
              <a:rPr dirty="0" err="1" lang="uk-UA"/>
              <a:t>Аліталіа</a:t>
            </a:r>
            <a:r>
              <a:rPr dirty="0" lang="uk-UA"/>
              <a:t>» — серед найбільших у світі. Головними вузлами внутрішніх і міжнародних сполучень є Рим і Мілан, морськими портами — </a:t>
            </a:r>
            <a:r>
              <a:rPr dirty="0" err="1" lang="uk-UA"/>
              <a:t>Ґенуя</a:t>
            </a:r>
            <a:r>
              <a:rPr dirty="0" lang="uk-UA"/>
              <a:t>, Трієст і Венеція. </a:t>
            </a:r>
            <a:endParaRPr dirty="0" lang="uk-UA" smtClean="0"/>
          </a:p>
          <a:p>
            <a:endParaRPr dirty="0" lang="uk-UA" smtClean="0"/>
          </a:p>
          <a:p>
            <a:endParaRPr dirty="0" lang="uk-UA" smtClean="0"/>
          </a:p>
          <a:p>
            <a:endParaRPr dirty="0" lang="en-US"/>
          </a:p>
        </p:txBody>
      </p:sp>
      <p:pic>
        <p:nvPicPr>
          <p:cNvPr id="7170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571472" y="2571744"/>
            <a:ext cx="450059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rrowheads="1" noChangeAspect="1"/>
          </p:cNvPicPr>
          <p:nvPr/>
        </p:nvPicPr>
        <p:blipFill>
          <a:blip cstate="print" r:embed="rId3"/>
          <a:srcRect b="201"/>
          <a:stretch>
            <a:fillRect/>
          </a:stretch>
        </p:blipFill>
        <p:spPr bwMode="auto">
          <a:xfrm>
            <a:off x="4643438" y="4000504"/>
            <a:ext cx="371477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11843613"/>
      </p:ext>
    </p:extLst>
  </p:cSld>
  <p:clrMapOvr>
    <a:masterClrMapping/>
  </p:clrMapOvr>
  <p:transition>
    <p:fade/>
  </p:transition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357166"/>
            <a:ext cx="6858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mtClean="0"/>
              <a:t>Специфікою транспортної системи Італії є такі її риси:</a:t>
            </a:r>
          </a:p>
          <a:p>
            <a:endParaRPr dirty="0" lang="uk-UA" smtClean="0"/>
          </a:p>
          <a:p>
            <a:r>
              <a:rPr dirty="0" lang="uk-UA" smtClean="0"/>
              <a:t>1. Найщільніша мережа транспортної інфраструктури на Півночі.</a:t>
            </a:r>
          </a:p>
          <a:p>
            <a:endParaRPr dirty="0" lang="uk-UA" smtClean="0"/>
          </a:p>
          <a:p>
            <a:r>
              <a:rPr dirty="0" lang="uk-UA" smtClean="0"/>
              <a:t>2. Італія є морською країною, але порти півострівної частини, за винятком Неаполя, невеликі. Будівництво нових спеціалізованих портів не змінює становища.</a:t>
            </a:r>
          </a:p>
          <a:p>
            <a:endParaRPr dirty="0" lang="uk-UA" smtClean="0"/>
          </a:p>
          <a:p>
            <a:r>
              <a:rPr dirty="0" lang="uk-UA" smtClean="0"/>
              <a:t>3. Залізниці й автостради півострова за своїми напрямками і густотою фактично повторили мережу стародавніх римських доріг, включаючи і славнозвісну </a:t>
            </a:r>
            <a:r>
              <a:rPr dirty="0" err="1" lang="uk-UA" smtClean="0"/>
              <a:t>Аппієву</a:t>
            </a:r>
            <a:r>
              <a:rPr dirty="0" lang="uk-UA" smtClean="0"/>
              <a:t> дорогу між Римом, Неаполем і </a:t>
            </a:r>
            <a:r>
              <a:rPr dirty="0" err="1" lang="uk-UA" smtClean="0"/>
              <a:t>Бриндізі</a:t>
            </a:r>
            <a:r>
              <a:rPr dirty="0" lang="uk-UA" smtClean="0"/>
              <a:t>.</a:t>
            </a:r>
          </a:p>
          <a:p>
            <a:endParaRPr dirty="0" lang="uk-UA"/>
          </a:p>
        </p:txBody>
      </p:sp>
      <p:pic>
        <p:nvPicPr>
          <p:cNvPr id="819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214810" y="3643314"/>
            <a:ext cx="47625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3929066"/>
            <a:ext cx="5000650" cy="28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427984" y="332656"/>
            <a:ext cx="4716016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4AA33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4AA33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4AA33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4AA33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0" hangingPunct="0"/>
            <a:r>
              <a:rPr lang="uk-UA" altLang="uk-UA" sz="2000" b="1" dirty="0">
                <a:latin typeface="Bookman Old Style" pitchFamily="18" charset="0"/>
              </a:rPr>
              <a:t>Кількість аеропортів </a:t>
            </a:r>
            <a:r>
              <a:rPr lang="uk-UA" altLang="uk-UA" sz="2000" dirty="0">
                <a:latin typeface="Bookman Old Style" pitchFamily="18" charset="0"/>
              </a:rPr>
              <a:t>: 134</a:t>
            </a:r>
          </a:p>
          <a:p>
            <a:pPr eaLnBrk="0" hangingPunct="0"/>
            <a:r>
              <a:rPr lang="uk-UA" altLang="uk-UA" sz="2000" b="1" dirty="0">
                <a:latin typeface="Bookman Old Style" pitchFamily="18" charset="0"/>
              </a:rPr>
              <a:t>Довжина доріг </a:t>
            </a:r>
            <a:r>
              <a:rPr lang="uk-UA" altLang="uk-UA" sz="2000" dirty="0">
                <a:latin typeface="Bookman Old Style" pitchFamily="18" charset="0"/>
              </a:rPr>
              <a:t>: 479,688 км.</a:t>
            </a:r>
          </a:p>
          <a:p>
            <a:pPr eaLnBrk="0" hangingPunct="0"/>
            <a:r>
              <a:rPr lang="uk-UA" altLang="uk-UA" sz="2000" b="1" dirty="0">
                <a:latin typeface="Bookman Old Style" pitchFamily="18" charset="0"/>
              </a:rPr>
              <a:t>Кількість торгових судів </a:t>
            </a:r>
            <a:r>
              <a:rPr lang="uk-UA" altLang="uk-UA" sz="2000" dirty="0">
                <a:latin typeface="Bookman Old Style" pitchFamily="18" charset="0"/>
              </a:rPr>
              <a:t>: 565</a:t>
            </a:r>
          </a:p>
          <a:p>
            <a:pPr eaLnBrk="0" hangingPunct="0"/>
            <a:r>
              <a:rPr lang="uk-UA" altLang="uk-UA" sz="2000" b="1" dirty="0">
                <a:latin typeface="Bookman Old Style" pitchFamily="18" charset="0"/>
              </a:rPr>
              <a:t>Порти</a:t>
            </a:r>
            <a:r>
              <a:rPr lang="uk-UA" altLang="uk-UA" sz="2000" dirty="0">
                <a:latin typeface="Bookman Old Style" pitchFamily="18" charset="0"/>
              </a:rPr>
              <a:t> : </a:t>
            </a:r>
            <a:r>
              <a:rPr lang="uk-UA" altLang="uk-UA" sz="2000" dirty="0" err="1">
                <a:latin typeface="Bookman Old Style" pitchFamily="18" charset="0"/>
              </a:rPr>
              <a:t>Аугуста</a:t>
            </a:r>
            <a:r>
              <a:rPr lang="uk-UA" altLang="uk-UA" sz="2000" dirty="0">
                <a:latin typeface="Bookman Old Style" pitchFamily="18" charset="0"/>
              </a:rPr>
              <a:t>, Генуя, </a:t>
            </a:r>
            <a:r>
              <a:rPr lang="uk-UA" altLang="uk-UA" sz="2000" dirty="0" err="1">
                <a:latin typeface="Bookman Old Style" pitchFamily="18" charset="0"/>
              </a:rPr>
              <a:t>Ліворно</a:t>
            </a:r>
            <a:r>
              <a:rPr lang="uk-UA" altLang="uk-UA" sz="2000" dirty="0">
                <a:latin typeface="Bookman Old Style" pitchFamily="18" charset="0"/>
              </a:rPr>
              <a:t>, </a:t>
            </a:r>
            <a:r>
              <a:rPr lang="uk-UA" altLang="uk-UA" sz="2000" dirty="0" err="1">
                <a:latin typeface="Bookman Old Style" pitchFamily="18" charset="0"/>
              </a:rPr>
              <a:t>Равена</a:t>
            </a:r>
            <a:r>
              <a:rPr lang="uk-UA" altLang="uk-UA" sz="2000" dirty="0">
                <a:latin typeface="Bookman Old Style" pitchFamily="18" charset="0"/>
              </a:rPr>
              <a:t>, </a:t>
            </a:r>
            <a:r>
              <a:rPr lang="uk-UA" altLang="uk-UA" sz="2000" dirty="0" err="1">
                <a:latin typeface="Bookman Old Style" pitchFamily="18" charset="0"/>
              </a:rPr>
              <a:t>Таранто</a:t>
            </a:r>
            <a:r>
              <a:rPr lang="uk-UA" altLang="uk-UA" sz="2000" dirty="0">
                <a:latin typeface="Bookman Old Style" pitchFamily="18" charset="0"/>
              </a:rPr>
              <a:t>, Трієст, Венеція</a:t>
            </a:r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501008"/>
            <a:ext cx="4716016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25745875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3610" cy="4005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429000"/>
            <a:ext cx="4694785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48" y="3720480"/>
            <a:ext cx="4720806" cy="3137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72" y="-122980"/>
            <a:ext cx="3347864" cy="3565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03661265"/>
      </p:ext>
    </p:ext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332656"/>
            <a:ext cx="84969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/>
              <a:t>Для сполучень з рештою Європи важливе значення мають узбережжя Рив'єри, тунелі під Монбланом та перевалом </a:t>
            </a:r>
            <a:r>
              <a:rPr lang="uk-UA" sz="2800" i="1" dirty="0" err="1"/>
              <a:t>Фрежюсом</a:t>
            </a:r>
            <a:r>
              <a:rPr lang="uk-UA" sz="2800" i="1" dirty="0"/>
              <a:t>, перевали і тунелі </a:t>
            </a:r>
            <a:r>
              <a:rPr lang="uk-UA" sz="2800" i="1" dirty="0" err="1"/>
              <a:t>Сен-Бернар</a:t>
            </a:r>
            <a:r>
              <a:rPr lang="uk-UA" sz="2800" i="1" dirty="0"/>
              <a:t>, </a:t>
            </a:r>
            <a:r>
              <a:rPr lang="uk-UA" sz="2800" i="1" dirty="0" err="1"/>
              <a:t>Сімплон</a:t>
            </a:r>
            <a:r>
              <a:rPr lang="uk-UA" sz="2800" i="1" dirty="0"/>
              <a:t>, </a:t>
            </a:r>
            <a:r>
              <a:rPr lang="uk-UA" sz="2800" i="1" dirty="0" err="1"/>
              <a:t>Сен-Ґотард</a:t>
            </a:r>
            <a:r>
              <a:rPr lang="uk-UA" sz="2800" i="1" dirty="0"/>
              <a:t> і </a:t>
            </a:r>
            <a:r>
              <a:rPr lang="uk-UA" sz="2800" i="1" dirty="0" err="1"/>
              <a:t>Бреннер</a:t>
            </a:r>
            <a:r>
              <a:rPr lang="uk-UA" sz="2800" i="1" dirty="0"/>
              <a:t>. Найдовшим є </a:t>
            </a:r>
            <a:r>
              <a:rPr lang="uk-UA" sz="2800" i="1" dirty="0" err="1"/>
              <a:t>Сімплонський</a:t>
            </a:r>
            <a:r>
              <a:rPr lang="uk-UA" sz="2800" i="1" dirty="0"/>
              <a:t> залізничний тунель — 19,8 км. Поромні переправи з'єднують півострів з островами Сицилія і Сардинія та з Грецією. Існує проект будівництва моста або тунелю через Мессінську протоку.</a:t>
            </a:r>
            <a:endParaRPr lang="en-US" sz="2800" i="1" dirty="0"/>
          </a:p>
        </p:txBody>
      </p:sp>
    </p:spTree>
    <p:extLst>
      <p:ext uri="{BB962C8B-B14F-4D97-AF65-F5344CB8AC3E}">
        <p14:creationId xmlns="" xmlns:p14="http://schemas.microsoft.com/office/powerpoint/2010/main" val="706336713"/>
      </p:ext>
    </p:ext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" y="1715"/>
            <a:ext cx="9146285" cy="685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072494" cy="1714512"/>
          </a:xfrm>
        </p:spPr>
        <p:txBody>
          <a:bodyPr>
            <a:noAutofit/>
          </a:bodyPr>
          <a:lstStyle/>
          <a:p>
            <a:pPr algn="ctr"/>
            <a:r>
              <a:rPr lang="uk-UA" sz="7200" b="1" i="1" dirty="0" smtClean="0">
                <a:solidFill>
                  <a:schemeClr val="bg1"/>
                </a:solidFill>
              </a:rPr>
              <a:t>Цікаві факти про Італію</a:t>
            </a:r>
            <a:endParaRPr lang="ru-RU" sz="7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57686" y="3214686"/>
            <a:ext cx="184731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endParaRPr dirty="0" lang="ru-RU"/>
          </a:p>
        </p:txBody>
      </p:sp>
      <p:sp>
        <p:nvSpPr>
          <p:cNvPr id="8" name="TextBox 7"/>
          <p:cNvSpPr txBox="1"/>
          <p:nvPr/>
        </p:nvSpPr>
        <p:spPr>
          <a:xfrm>
            <a:off x="285720" y="142852"/>
            <a:ext cx="8501122" cy="63401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indent="-180975" marL="180975"/>
            <a:r>
              <a:rPr dirty="0" lang="ru-RU" smtClean="0" sz="2000"/>
              <a:t>1. </a:t>
            </a:r>
            <a:r>
              <a:rPr dirty="0" err="1" lang="ru-RU" smtClean="0" sz="2000"/>
              <a:t>Італійці</a:t>
            </a:r>
            <a:r>
              <a:rPr dirty="0" lang="ru-RU" smtClean="0" sz="2000"/>
              <a:t> </a:t>
            </a:r>
            <a:r>
              <a:rPr dirty="0" err="1" lang="ru-RU" smtClean="0" sz="2000"/>
              <a:t>мають</a:t>
            </a:r>
            <a:r>
              <a:rPr dirty="0" lang="ru-RU" smtClean="0" sz="2000"/>
              <a:t> </a:t>
            </a:r>
            <a:r>
              <a:rPr dirty="0" err="1" lang="ru-RU" smtClean="0" sz="2000"/>
              <a:t>досить</a:t>
            </a:r>
            <a:r>
              <a:rPr dirty="0" lang="ru-RU" smtClean="0" sz="2000"/>
              <a:t> </a:t>
            </a:r>
            <a:r>
              <a:rPr dirty="0" err="1" lang="ru-RU" smtClean="0" sz="2000"/>
              <a:t>цікавий</a:t>
            </a:r>
            <a:r>
              <a:rPr dirty="0" lang="ru-RU" smtClean="0" sz="2000"/>
              <a:t> </a:t>
            </a:r>
            <a:r>
              <a:rPr dirty="0" err="1" lang="ru-RU" smtClean="0" sz="2000"/>
              <a:t>розпорядок</a:t>
            </a:r>
            <a:r>
              <a:rPr dirty="0" lang="ru-RU" smtClean="0" sz="2000"/>
              <a:t> дня. </a:t>
            </a:r>
            <a:r>
              <a:rPr dirty="0" err="1" lang="ru-RU" smtClean="0" sz="2000"/>
              <a:t>Встають</a:t>
            </a:r>
            <a:r>
              <a:rPr dirty="0" lang="ru-RU" smtClean="0" sz="2000"/>
              <a:t> о 6:00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приблизно</a:t>
            </a:r>
            <a:r>
              <a:rPr dirty="0" lang="ru-RU" smtClean="0" sz="2000"/>
              <a:t> в 7:00 </a:t>
            </a:r>
            <a:r>
              <a:rPr dirty="0" err="1" lang="ru-RU" smtClean="0" sz="2000"/>
              <a:t>йдуть</a:t>
            </a:r>
            <a:r>
              <a:rPr dirty="0" lang="ru-RU" smtClean="0" sz="2000"/>
              <a:t> в кафе </a:t>
            </a:r>
            <a:r>
              <a:rPr dirty="0" err="1" lang="ru-RU" smtClean="0" sz="2000"/>
              <a:t>снідати</a:t>
            </a:r>
            <a:r>
              <a:rPr dirty="0" lang="ru-RU" smtClean="0" sz="2000"/>
              <a:t> (</a:t>
            </a:r>
            <a:r>
              <a:rPr dirty="0" err="1" lang="ru-RU" smtClean="0" sz="2000"/>
              <a:t>снідати</a:t>
            </a:r>
            <a:r>
              <a:rPr dirty="0" lang="ru-RU" smtClean="0" sz="2000"/>
              <a:t> </a:t>
            </a:r>
            <a:r>
              <a:rPr dirty="0" err="1" lang="ru-RU" smtClean="0" sz="2000"/>
              <a:t>вдома</a:t>
            </a:r>
            <a:r>
              <a:rPr dirty="0" lang="ru-RU" smtClean="0" sz="2000"/>
              <a:t> непристойно). Там вони </a:t>
            </a:r>
            <a:r>
              <a:rPr dirty="0" err="1" lang="ru-RU" smtClean="0" sz="2000"/>
              <a:t>зустрічаються</a:t>
            </a:r>
            <a:r>
              <a:rPr dirty="0" lang="ru-RU" smtClean="0" sz="2000"/>
              <a:t> </a:t>
            </a:r>
            <a:r>
              <a:rPr dirty="0" err="1" lang="ru-RU" smtClean="0" sz="2000"/>
              <a:t>зі</a:t>
            </a:r>
            <a:r>
              <a:rPr dirty="0" lang="ru-RU" smtClean="0" sz="2000"/>
              <a:t> </a:t>
            </a:r>
            <a:r>
              <a:rPr dirty="0" err="1" lang="ru-RU" smtClean="0" sz="2000"/>
              <a:t>знайомими</a:t>
            </a:r>
            <a:r>
              <a:rPr dirty="0" lang="ru-RU" smtClean="0" sz="2000"/>
              <a:t>, </a:t>
            </a:r>
            <a:r>
              <a:rPr dirty="0" err="1" lang="ru-RU" smtClean="0" sz="2000"/>
              <a:t>сусідами</a:t>
            </a:r>
            <a:r>
              <a:rPr dirty="0" lang="ru-RU" smtClean="0" sz="2000"/>
              <a:t> </a:t>
            </a:r>
            <a:r>
              <a:rPr dirty="0" err="1" lang="ru-RU" smtClean="0" sz="2000"/>
              <a:t>і</a:t>
            </a:r>
            <a:r>
              <a:rPr dirty="0" lang="ru-RU" smtClean="0" sz="2000"/>
              <a:t> т. д. </a:t>
            </a:r>
            <a:r>
              <a:rPr dirty="0" err="1" lang="ru-RU" smtClean="0" sz="2000"/>
              <a:t>після</a:t>
            </a:r>
            <a:r>
              <a:rPr dirty="0" lang="ru-RU" smtClean="0" sz="2000"/>
              <a:t> </a:t>
            </a:r>
            <a:r>
              <a:rPr dirty="0" err="1" lang="ru-RU" smtClean="0" sz="2000"/>
              <a:t>цього</a:t>
            </a:r>
            <a:r>
              <a:rPr dirty="0" lang="ru-RU" smtClean="0" sz="2000"/>
              <a:t> не </a:t>
            </a:r>
            <a:r>
              <a:rPr dirty="0" err="1" lang="ru-RU" smtClean="0" sz="2000"/>
              <a:t>поспішаючи</a:t>
            </a:r>
            <a:r>
              <a:rPr dirty="0" lang="ru-RU" smtClean="0" sz="2000"/>
              <a:t> </a:t>
            </a:r>
            <a:r>
              <a:rPr dirty="0" err="1" lang="ru-RU" smtClean="0" sz="2000"/>
              <a:t>йдуть</a:t>
            </a:r>
            <a:r>
              <a:rPr dirty="0" lang="ru-RU" smtClean="0" sz="2000"/>
              <a:t> на роботу до 10 ранку. О 13.30 </a:t>
            </a:r>
            <a:r>
              <a:rPr dirty="0" err="1" lang="ru-RU" smtClean="0" sz="2000"/>
              <a:t>вже</a:t>
            </a:r>
            <a:r>
              <a:rPr dirty="0" lang="ru-RU" smtClean="0" sz="2000"/>
              <a:t> </a:t>
            </a:r>
            <a:r>
              <a:rPr dirty="0" err="1" lang="ru-RU" smtClean="0" sz="2000"/>
              <a:t>обід</a:t>
            </a:r>
            <a:r>
              <a:rPr dirty="0" lang="ru-RU" smtClean="0" sz="2000"/>
              <a:t>, а </a:t>
            </a:r>
            <a:r>
              <a:rPr dirty="0" err="1" lang="ru-RU" smtClean="0" sz="2000"/>
              <a:t>після</a:t>
            </a:r>
            <a:r>
              <a:rPr dirty="0" lang="ru-RU" smtClean="0" sz="2000"/>
              <a:t> </a:t>
            </a:r>
            <a:r>
              <a:rPr dirty="0" err="1" lang="ru-RU" smtClean="0" sz="2000"/>
              <a:t>нього</a:t>
            </a:r>
            <a:r>
              <a:rPr dirty="0" lang="ru-RU" smtClean="0" sz="2000"/>
              <a:t> </a:t>
            </a:r>
            <a:r>
              <a:rPr dirty="0" err="1" lang="ru-RU" smtClean="0" sz="2000"/>
              <a:t>сієста</a:t>
            </a:r>
            <a:r>
              <a:rPr dirty="0" lang="ru-RU" smtClean="0" sz="2000"/>
              <a:t> (для тих, </a:t>
            </a:r>
            <a:r>
              <a:rPr dirty="0" err="1" lang="ru-RU" smtClean="0" sz="2000"/>
              <a:t>хто</a:t>
            </a:r>
            <a:r>
              <a:rPr dirty="0" lang="ru-RU" smtClean="0" sz="2000"/>
              <a:t> не </a:t>
            </a:r>
            <a:r>
              <a:rPr dirty="0" err="1" lang="ru-RU" smtClean="0" sz="2000"/>
              <a:t>знає</a:t>
            </a:r>
            <a:r>
              <a:rPr dirty="0" lang="ru-RU" smtClean="0" sz="2000"/>
              <a:t> </a:t>
            </a:r>
            <a:r>
              <a:rPr dirty="0" err="1" lang="ru-RU" smtClean="0" sz="2000"/>
              <a:t>що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таке</a:t>
            </a:r>
            <a:r>
              <a:rPr dirty="0" lang="ru-RU" smtClean="0" sz="2000"/>
              <a:t> - в </a:t>
            </a:r>
            <a:r>
              <a:rPr dirty="0" err="1" lang="ru-RU" smtClean="0" sz="2000"/>
              <a:t>європейських</a:t>
            </a:r>
            <a:r>
              <a:rPr dirty="0" lang="ru-RU" smtClean="0" sz="2000"/>
              <a:t> </a:t>
            </a:r>
            <a:r>
              <a:rPr dirty="0" err="1" lang="ru-RU" smtClean="0" sz="2000"/>
              <a:t>країнах</a:t>
            </a:r>
            <a:r>
              <a:rPr dirty="0" lang="ru-RU" smtClean="0" sz="2000"/>
              <a:t> давно введена </a:t>
            </a:r>
            <a:r>
              <a:rPr dirty="0" err="1" lang="ru-RU" smtClean="0" sz="2000"/>
              <a:t>сієста</a:t>
            </a:r>
            <a:r>
              <a:rPr dirty="0" lang="ru-RU" smtClean="0" sz="2000"/>
              <a:t> - </a:t>
            </a:r>
            <a:r>
              <a:rPr dirty="0" err="1" lang="ru-RU" smtClean="0" sz="2000"/>
              <a:t>денний</a:t>
            </a:r>
            <a:r>
              <a:rPr dirty="0" lang="ru-RU" smtClean="0" sz="2000"/>
              <a:t> перерву </a:t>
            </a:r>
            <a:r>
              <a:rPr dirty="0" err="1" lang="ru-RU" smtClean="0" sz="2000"/>
              <a:t>під</a:t>
            </a:r>
            <a:r>
              <a:rPr dirty="0" lang="ru-RU" smtClean="0" sz="2000"/>
              <a:t> час самих жарких </a:t>
            </a:r>
            <a:r>
              <a:rPr dirty="0" err="1" lang="ru-RU" smtClean="0" sz="2000"/>
              <a:t>променів</a:t>
            </a:r>
            <a:r>
              <a:rPr dirty="0" lang="ru-RU" smtClean="0" sz="2000"/>
              <a:t> </a:t>
            </a:r>
            <a:r>
              <a:rPr dirty="0" err="1" lang="ru-RU" smtClean="0" sz="2000"/>
              <a:t>сонця</a:t>
            </a:r>
            <a:r>
              <a:rPr dirty="0" lang="ru-RU" smtClean="0" sz="2000"/>
              <a:t> </a:t>
            </a:r>
            <a:r>
              <a:rPr dirty="0" err="1" lang="ru-RU" smtClean="0" sz="2000"/>
              <a:t>з</a:t>
            </a:r>
            <a:r>
              <a:rPr dirty="0" lang="ru-RU" smtClean="0" sz="2000"/>
              <a:t> 13 до 16). </a:t>
            </a:r>
            <a:r>
              <a:rPr dirty="0" err="1" lang="ru-RU" smtClean="0" sz="2000"/>
              <a:t>Залишок</a:t>
            </a:r>
            <a:r>
              <a:rPr dirty="0" lang="ru-RU" smtClean="0" sz="2000"/>
              <a:t> </a:t>
            </a:r>
            <a:r>
              <a:rPr dirty="0" err="1" lang="ru-RU" smtClean="0" sz="2000"/>
              <a:t>робочого</a:t>
            </a:r>
            <a:r>
              <a:rPr dirty="0" lang="ru-RU" smtClean="0" sz="2000"/>
              <a:t> дня </a:t>
            </a:r>
            <a:r>
              <a:rPr dirty="0" err="1" lang="ru-RU" smtClean="0" sz="2000"/>
              <a:t>з</a:t>
            </a:r>
            <a:r>
              <a:rPr dirty="0" lang="ru-RU" smtClean="0" sz="2000"/>
              <a:t> 16 до 19.30 </a:t>
            </a:r>
            <a:r>
              <a:rPr dirty="0" err="1" lang="ru-RU" smtClean="0" sz="2000"/>
              <a:t>швидко</a:t>
            </a:r>
            <a:r>
              <a:rPr dirty="0" lang="ru-RU" smtClean="0" sz="2000"/>
              <a:t> проходить,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всі</a:t>
            </a:r>
            <a:r>
              <a:rPr dirty="0" lang="ru-RU" smtClean="0" sz="2000"/>
              <a:t> </a:t>
            </a:r>
            <a:r>
              <a:rPr dirty="0" err="1" lang="ru-RU" smtClean="0" sz="2000"/>
              <a:t>італійці</a:t>
            </a:r>
            <a:r>
              <a:rPr dirty="0" lang="ru-RU" smtClean="0" sz="2000"/>
              <a:t> </a:t>
            </a:r>
            <a:r>
              <a:rPr dirty="0" err="1" lang="ru-RU" smtClean="0" sz="2000"/>
              <a:t>розбрідаються</a:t>
            </a:r>
            <a:r>
              <a:rPr dirty="0" lang="ru-RU" smtClean="0" sz="2000"/>
              <a:t> по кафе, ресторанам, театрам </a:t>
            </a:r>
            <a:r>
              <a:rPr dirty="0" err="1" lang="ru-RU" smtClean="0" sz="2000"/>
              <a:t>або</a:t>
            </a:r>
            <a:r>
              <a:rPr dirty="0" lang="ru-RU" smtClean="0" sz="2000"/>
              <a:t> просто на </a:t>
            </a:r>
            <a:r>
              <a:rPr dirty="0" err="1" lang="ru-RU" smtClean="0" sz="2000"/>
              <a:t>вечірню</a:t>
            </a:r>
            <a:r>
              <a:rPr dirty="0" lang="ru-RU" smtClean="0" sz="2000"/>
              <a:t> </a:t>
            </a:r>
            <a:r>
              <a:rPr dirty="0" err="1" lang="ru-RU" smtClean="0" sz="2000"/>
              <a:t>прогулянку</a:t>
            </a:r>
            <a:r>
              <a:rPr dirty="0" lang="ru-RU" smtClean="0" sz="2000"/>
              <a:t>.</a:t>
            </a:r>
          </a:p>
          <a:p>
            <a:pPr indent="-180975" marL="180975"/>
            <a:r>
              <a:rPr dirty="0" lang="ru-RU" smtClean="0" sz="2000"/>
              <a:t>2. </a:t>
            </a:r>
            <a:r>
              <a:rPr dirty="0" err="1" lang="ru-RU" smtClean="0" sz="2000"/>
              <a:t>Італійці</a:t>
            </a:r>
            <a:r>
              <a:rPr dirty="0" lang="ru-RU" smtClean="0" sz="2000"/>
              <a:t> за день </a:t>
            </a:r>
            <a:r>
              <a:rPr dirty="0" err="1" lang="ru-RU" smtClean="0" sz="2000"/>
              <a:t>встигають</a:t>
            </a:r>
            <a:r>
              <a:rPr dirty="0" lang="ru-RU" smtClean="0" sz="2000"/>
              <a:t> </a:t>
            </a:r>
            <a:r>
              <a:rPr dirty="0" err="1" lang="ru-RU" smtClean="0" sz="2000"/>
              <a:t>випити</a:t>
            </a:r>
            <a:r>
              <a:rPr dirty="0" lang="ru-RU" smtClean="0" sz="2000"/>
              <a:t> 3-10 </a:t>
            </a:r>
            <a:r>
              <a:rPr dirty="0" err="1" lang="ru-RU" smtClean="0" sz="2000"/>
              <a:t>крихітних</a:t>
            </a:r>
            <a:r>
              <a:rPr dirty="0" lang="ru-RU" smtClean="0" sz="2000"/>
              <a:t> </a:t>
            </a:r>
            <a:r>
              <a:rPr dirty="0" err="1" lang="ru-RU" smtClean="0" sz="2000"/>
              <a:t>чашечок</a:t>
            </a:r>
            <a:r>
              <a:rPr dirty="0" lang="ru-RU" smtClean="0" sz="2000"/>
              <a:t> </a:t>
            </a:r>
            <a:r>
              <a:rPr dirty="0" err="1" lang="ru-RU" smtClean="0" sz="2000"/>
              <a:t>еспрессо</a:t>
            </a:r>
            <a:r>
              <a:rPr dirty="0" lang="ru-RU" smtClean="0" sz="2000"/>
              <a:t>, </a:t>
            </a:r>
            <a:r>
              <a:rPr dirty="0" err="1" lang="ru-RU" smtClean="0" sz="2000"/>
              <a:t>що</a:t>
            </a:r>
            <a:r>
              <a:rPr dirty="0" lang="ru-RU" smtClean="0" sz="2000"/>
              <a:t> для них </a:t>
            </a:r>
            <a:r>
              <a:rPr dirty="0" err="1" lang="ru-RU" smtClean="0" sz="2000"/>
              <a:t>вважається</a:t>
            </a:r>
            <a:r>
              <a:rPr dirty="0" lang="ru-RU" smtClean="0" sz="2000"/>
              <a:t> просто </a:t>
            </a:r>
            <a:r>
              <a:rPr dirty="0" err="1" lang="ru-RU" smtClean="0" sz="2000"/>
              <a:t>обов'язковим</a:t>
            </a:r>
            <a:r>
              <a:rPr dirty="0" lang="ru-RU" smtClean="0" sz="2000"/>
              <a:t>.</a:t>
            </a:r>
          </a:p>
          <a:p>
            <a:pPr indent="-180975" marL="180975"/>
            <a:r>
              <a:rPr dirty="0" lang="ru-RU" smtClean="0" sz="2000"/>
              <a:t>3. У </a:t>
            </a:r>
            <a:r>
              <a:rPr dirty="0" err="1" lang="ru-RU" smtClean="0" sz="2000"/>
              <a:t>понеділок</a:t>
            </a:r>
            <a:r>
              <a:rPr dirty="0" lang="ru-RU" smtClean="0" sz="2000"/>
              <a:t> </a:t>
            </a:r>
            <a:r>
              <a:rPr dirty="0" err="1" lang="ru-RU" smtClean="0" sz="2000"/>
              <a:t>робочий</a:t>
            </a:r>
            <a:r>
              <a:rPr dirty="0" lang="ru-RU" smtClean="0" sz="2000"/>
              <a:t> день </a:t>
            </a:r>
            <a:r>
              <a:rPr dirty="0" err="1" lang="ru-RU" smtClean="0" sz="2000"/>
              <a:t>починається</a:t>
            </a:r>
            <a:r>
              <a:rPr dirty="0" lang="ru-RU" smtClean="0" sz="2000"/>
              <a:t> о 15.00. </a:t>
            </a:r>
          </a:p>
          <a:p>
            <a:pPr indent="-180975" marL="180975"/>
            <a:r>
              <a:rPr dirty="0" lang="ru-RU" smtClean="0" sz="2000"/>
              <a:t>4.У </a:t>
            </a:r>
            <a:r>
              <a:rPr dirty="0" err="1" lang="ru-RU" smtClean="0" sz="2000"/>
              <a:t>італійській</a:t>
            </a:r>
            <a:r>
              <a:rPr dirty="0" lang="ru-RU" smtClean="0" sz="2000"/>
              <a:t>  </a:t>
            </a:r>
            <a:r>
              <a:rPr dirty="0" err="1" lang="ru-RU" smtClean="0" sz="2000"/>
              <a:t>сім'ї</a:t>
            </a:r>
            <a:r>
              <a:rPr dirty="0" lang="ru-RU" smtClean="0" sz="2000"/>
              <a:t>  1 </a:t>
            </a:r>
            <a:r>
              <a:rPr dirty="0" err="1" lang="ru-RU" smtClean="0" sz="2000"/>
              <a:t>або</a:t>
            </a:r>
            <a:r>
              <a:rPr dirty="0" lang="ru-RU" smtClean="0" sz="2000"/>
              <a:t> 2 </a:t>
            </a:r>
            <a:r>
              <a:rPr dirty="0" err="1" lang="ru-RU" smtClean="0" sz="2000"/>
              <a:t>дитина</a:t>
            </a:r>
            <a:r>
              <a:rPr dirty="0" lang="ru-RU" smtClean="0" sz="2000"/>
              <a:t>, </a:t>
            </a:r>
            <a:r>
              <a:rPr dirty="0" err="1" lang="ru-RU" smtClean="0" sz="2000"/>
              <a:t>дітям</a:t>
            </a:r>
            <a:r>
              <a:rPr dirty="0" lang="ru-RU" smtClean="0" sz="2000"/>
              <a:t> дозволено </a:t>
            </a:r>
            <a:r>
              <a:rPr dirty="0" err="1" lang="ru-RU" smtClean="0" sz="2000"/>
              <a:t>витворяти</a:t>
            </a:r>
            <a:r>
              <a:rPr dirty="0" lang="ru-RU" smtClean="0" sz="2000"/>
              <a:t> </a:t>
            </a:r>
            <a:r>
              <a:rPr dirty="0" err="1" lang="ru-RU" smtClean="0" sz="2000"/>
              <a:t>що</a:t>
            </a:r>
            <a:r>
              <a:rPr dirty="0" lang="ru-RU" smtClean="0" sz="2000"/>
              <a:t> </a:t>
            </a:r>
            <a:r>
              <a:rPr dirty="0" err="1" lang="ru-RU" smtClean="0" sz="2000"/>
              <a:t>завгодно</a:t>
            </a:r>
            <a:r>
              <a:rPr dirty="0" lang="ru-RU" smtClean="0" sz="2000"/>
              <a:t>, </a:t>
            </a:r>
            <a:r>
              <a:rPr dirty="0" err="1" lang="ru-RU" smtClean="0" sz="2000"/>
              <a:t>ніхто</a:t>
            </a:r>
            <a:r>
              <a:rPr dirty="0" lang="ru-RU" smtClean="0" sz="2000"/>
              <a:t> </a:t>
            </a:r>
            <a:r>
              <a:rPr dirty="0" err="1" lang="ru-RU" smtClean="0" sz="2000"/>
              <a:t>їх</a:t>
            </a:r>
            <a:r>
              <a:rPr dirty="0" lang="ru-RU" smtClean="0" sz="2000"/>
              <a:t> не </a:t>
            </a:r>
            <a:r>
              <a:rPr dirty="0" err="1" lang="ru-RU" smtClean="0" sz="2000"/>
              <a:t>лає</a:t>
            </a:r>
            <a:r>
              <a:rPr dirty="0" lang="ru-RU" smtClean="0" sz="2000"/>
              <a:t>.</a:t>
            </a:r>
          </a:p>
          <a:p>
            <a:pPr indent="-180975" marL="180975"/>
            <a:endParaRPr dirty="0" lang="ru-RU" smtClean="0"/>
          </a:p>
          <a:p>
            <a:pPr indent="-180975" marL="180975"/>
            <a:endParaRPr dirty="0" lang="ru-RU" smtClean="0"/>
          </a:p>
          <a:p>
            <a:pPr indent="-180975" marL="180975"/>
            <a:endParaRPr dirty="0" lang="ru-RU" smtClean="0"/>
          </a:p>
          <a:p>
            <a:pPr indent="-180975" marL="180975"/>
            <a:endParaRPr dirty="0" lang="ru-RU" smtClean="0"/>
          </a:p>
          <a:p>
            <a:pPr indent="-180975" marL="180975"/>
            <a:endParaRPr dirty="0" lang="ru-RU" smtClean="0"/>
          </a:p>
          <a:p>
            <a:pPr indent="-180975" marL="180975"/>
            <a:endParaRPr dirty="0" lang="ru-RU" smtClean="0"/>
          </a:p>
          <a:p>
            <a:pPr indent="-180975" marL="180975"/>
            <a:endParaRPr dirty="0" lang="ru-RU"/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429256" y="4143380"/>
            <a:ext cx="33337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1643042" y="4512902"/>
            <a:ext cx="3471866" cy="234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07206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/>
              <a:t> </a:t>
            </a:r>
            <a:r>
              <a:rPr lang="ru-RU" sz="2000" b="1" i="1" dirty="0" err="1">
                <a:solidFill>
                  <a:srgbClr val="0070C0"/>
                </a:solidFill>
              </a:rPr>
              <a:t>Італія</a:t>
            </a:r>
            <a:r>
              <a:rPr lang="ru-RU" sz="2000" b="1" i="1" dirty="0">
                <a:solidFill>
                  <a:srgbClr val="0070C0"/>
                </a:solidFill>
              </a:rPr>
              <a:t> </a:t>
            </a:r>
            <a:r>
              <a:rPr lang="ru-RU" sz="2000" i="1" dirty="0"/>
              <a:t>— держава на </a:t>
            </a:r>
            <a:r>
              <a:rPr lang="ru-RU" sz="2000" i="1" dirty="0" err="1"/>
              <a:t>півдні</a:t>
            </a:r>
            <a:r>
              <a:rPr lang="ru-RU" sz="2000" i="1" dirty="0"/>
              <a:t> </a:t>
            </a:r>
            <a:r>
              <a:rPr lang="ru-RU" sz="2000" i="1" dirty="0" err="1"/>
              <a:t>Європи</a:t>
            </a:r>
            <a:r>
              <a:rPr lang="ru-RU" sz="2000" i="1" dirty="0"/>
              <a:t>. На </a:t>
            </a:r>
            <a:r>
              <a:rPr lang="ru-RU" sz="2000" i="1" dirty="0" err="1"/>
              <a:t>її</a:t>
            </a:r>
            <a:r>
              <a:rPr lang="ru-RU" sz="2000" i="1" dirty="0"/>
              <a:t> </a:t>
            </a:r>
            <a:r>
              <a:rPr lang="ru-RU" sz="2000" i="1" dirty="0" err="1"/>
              <a:t>території</a:t>
            </a:r>
            <a:r>
              <a:rPr lang="ru-RU" sz="2000" i="1" dirty="0"/>
              <a:t> </a:t>
            </a:r>
            <a:r>
              <a:rPr lang="ru-RU" sz="2000" i="1" dirty="0" err="1"/>
              <a:t>можна</a:t>
            </a:r>
            <a:r>
              <a:rPr lang="ru-RU" sz="2000" i="1" dirty="0"/>
              <a:t> </a:t>
            </a:r>
            <a:r>
              <a:rPr lang="ru-RU" sz="2000" i="1" dirty="0" err="1"/>
              <a:t>виділити</a:t>
            </a:r>
            <a:r>
              <a:rPr lang="ru-RU" sz="2000" i="1" dirty="0"/>
              <a:t> три </a:t>
            </a:r>
            <a:r>
              <a:rPr lang="ru-RU" sz="2000" i="1" dirty="0" err="1"/>
              <a:t>частини</a:t>
            </a:r>
            <a:r>
              <a:rPr lang="ru-RU" sz="2000" i="1" dirty="0"/>
              <a:t>: </a:t>
            </a:r>
            <a:r>
              <a:rPr lang="ru-RU" sz="2000" i="1" dirty="0" err="1"/>
              <a:t>материкову</a:t>
            </a:r>
            <a:r>
              <a:rPr lang="ru-RU" sz="2000" i="1" dirty="0"/>
              <a:t> (</a:t>
            </a:r>
            <a:r>
              <a:rPr lang="ru-RU" sz="2000" i="1" dirty="0" err="1"/>
              <a:t>близько</a:t>
            </a:r>
            <a:r>
              <a:rPr lang="ru-RU" sz="2000" i="1" dirty="0"/>
              <a:t> 1/3 </a:t>
            </a:r>
            <a:r>
              <a:rPr lang="ru-RU" sz="2000" i="1" dirty="0" err="1"/>
              <a:t>площі</a:t>
            </a:r>
            <a:r>
              <a:rPr lang="ru-RU" sz="2000" i="1" dirty="0"/>
              <a:t>), </a:t>
            </a:r>
            <a:r>
              <a:rPr lang="ru-RU" sz="2000" i="1" dirty="0" err="1"/>
              <a:t>півострівну</a:t>
            </a:r>
            <a:r>
              <a:rPr lang="ru-RU" sz="2000" i="1" dirty="0"/>
              <a:t> (</a:t>
            </a:r>
            <a:r>
              <a:rPr lang="ru-RU" sz="2000" i="1" dirty="0" err="1"/>
              <a:t>Апеннінський</a:t>
            </a:r>
            <a:r>
              <a:rPr lang="ru-RU" sz="2000" i="1" dirty="0"/>
              <a:t> </a:t>
            </a:r>
            <a:r>
              <a:rPr lang="ru-RU" sz="2000" i="1" dirty="0" err="1"/>
              <a:t>півострів</a:t>
            </a:r>
            <a:r>
              <a:rPr lang="ru-RU" sz="2000" i="1" dirty="0"/>
              <a:t>) й </a:t>
            </a:r>
            <a:r>
              <a:rPr lang="ru-RU" sz="2000" i="1" dirty="0" err="1"/>
              <a:t>острівну</a:t>
            </a:r>
            <a:r>
              <a:rPr lang="ru-RU" sz="2000" i="1" dirty="0"/>
              <a:t> (</a:t>
            </a:r>
            <a:r>
              <a:rPr lang="ru-RU" sz="2000" i="1" dirty="0" err="1"/>
              <a:t>острови</a:t>
            </a:r>
            <a:r>
              <a:rPr lang="ru-RU" sz="2000" i="1" dirty="0"/>
              <a:t> </a:t>
            </a:r>
            <a:r>
              <a:rPr lang="ru-RU" sz="2000" i="1" dirty="0" err="1"/>
              <a:t>Сицилія</a:t>
            </a:r>
            <a:r>
              <a:rPr lang="ru-RU" sz="2000" i="1" dirty="0"/>
              <a:t>, </a:t>
            </a:r>
            <a:r>
              <a:rPr lang="ru-RU" sz="2000" i="1" dirty="0" err="1"/>
              <a:t>Сардинія</a:t>
            </a:r>
            <a:r>
              <a:rPr lang="ru-RU" sz="2000" i="1" dirty="0"/>
              <a:t> й низка </a:t>
            </a:r>
            <a:r>
              <a:rPr lang="ru-RU" sz="2000" i="1" dirty="0" err="1"/>
              <a:t>дрібних</a:t>
            </a:r>
            <a:r>
              <a:rPr lang="ru-RU" sz="2000" i="1" dirty="0"/>
              <a:t> </a:t>
            </a:r>
            <a:r>
              <a:rPr lang="ru-RU" sz="2000" i="1" dirty="0" err="1"/>
              <a:t>островів</a:t>
            </a:r>
            <a:r>
              <a:rPr lang="ru-RU" sz="2000" i="1" dirty="0"/>
              <a:t>). </a:t>
            </a:r>
            <a:r>
              <a:rPr lang="ru-RU" sz="2000" i="1" dirty="0" err="1"/>
              <a:t>Італія</a:t>
            </a:r>
            <a:r>
              <a:rPr lang="ru-RU" sz="2000" i="1" dirty="0"/>
              <a:t> — </a:t>
            </a:r>
            <a:r>
              <a:rPr lang="ru-RU" sz="2000" i="1" dirty="0" err="1"/>
              <a:t>морська</a:t>
            </a:r>
            <a:r>
              <a:rPr lang="ru-RU" sz="2000" i="1" dirty="0"/>
              <a:t> </a:t>
            </a:r>
            <a:r>
              <a:rPr lang="ru-RU" sz="2000" i="1" dirty="0" err="1"/>
              <a:t>країна</a:t>
            </a:r>
            <a:r>
              <a:rPr lang="ru-RU" sz="2000" i="1" dirty="0"/>
              <a:t>, </a:t>
            </a:r>
            <a:r>
              <a:rPr lang="ru-RU" sz="2000" i="1" dirty="0" err="1"/>
              <a:t>близько</a:t>
            </a:r>
            <a:r>
              <a:rPr lang="ru-RU" sz="2000" i="1" dirty="0"/>
              <a:t> 80 % </a:t>
            </a:r>
            <a:r>
              <a:rPr lang="ru-RU" sz="2000" i="1" dirty="0" err="1"/>
              <a:t>її</a:t>
            </a:r>
            <a:r>
              <a:rPr lang="ru-RU" sz="2000" i="1" dirty="0"/>
              <a:t> </a:t>
            </a:r>
            <a:r>
              <a:rPr lang="ru-RU" sz="2000" i="1" dirty="0" err="1"/>
              <a:t>кордонів</a:t>
            </a:r>
            <a:r>
              <a:rPr lang="ru-RU" sz="2000" i="1" dirty="0"/>
              <a:t> — </a:t>
            </a:r>
            <a:r>
              <a:rPr lang="ru-RU" sz="2000" i="1" dirty="0" err="1"/>
              <a:t>морські</a:t>
            </a:r>
            <a:r>
              <a:rPr lang="ru-RU" sz="2000" i="1" dirty="0"/>
              <a:t>. Береги </a:t>
            </a:r>
            <a:r>
              <a:rPr lang="ru-RU" sz="2000" i="1" dirty="0" err="1"/>
              <a:t>Італії</a:t>
            </a:r>
            <a:r>
              <a:rPr lang="ru-RU" sz="2000" i="1" dirty="0"/>
              <a:t> </a:t>
            </a:r>
            <a:r>
              <a:rPr lang="ru-RU" sz="2000" i="1" dirty="0" err="1"/>
              <a:t>омивають</a:t>
            </a:r>
            <a:r>
              <a:rPr lang="ru-RU" sz="2000" i="1" dirty="0"/>
              <a:t> </a:t>
            </a:r>
            <a:r>
              <a:rPr lang="ru-RU" sz="2000" i="1" dirty="0" err="1"/>
              <a:t>п'ять</a:t>
            </a:r>
            <a:r>
              <a:rPr lang="ru-RU" sz="2000" i="1" dirty="0"/>
              <a:t> </a:t>
            </a:r>
            <a:r>
              <a:rPr lang="ru-RU" sz="2000" i="1" dirty="0" err="1"/>
              <a:t>морів</a:t>
            </a:r>
            <a:r>
              <a:rPr lang="ru-RU" sz="2000" i="1" dirty="0"/>
              <a:t>: </a:t>
            </a:r>
            <a:r>
              <a:rPr lang="ru-RU" sz="2000" i="1" dirty="0" err="1"/>
              <a:t>Ліґурійське</a:t>
            </a:r>
            <a:r>
              <a:rPr lang="ru-RU" sz="2000" i="1" dirty="0"/>
              <a:t>, </a:t>
            </a:r>
            <a:r>
              <a:rPr lang="ru-RU" sz="2000" i="1" dirty="0" err="1"/>
              <a:t>Тірренське</a:t>
            </a:r>
            <a:r>
              <a:rPr lang="ru-RU" sz="2000" i="1" dirty="0"/>
              <a:t>, </a:t>
            </a:r>
            <a:r>
              <a:rPr lang="ru-RU" sz="2000" i="1" dirty="0" err="1"/>
              <a:t>Іонічне</a:t>
            </a:r>
            <a:r>
              <a:rPr lang="ru-RU" sz="2000" i="1" dirty="0"/>
              <a:t>, </a:t>
            </a:r>
            <a:r>
              <a:rPr lang="ru-RU" sz="2000" i="1" dirty="0" err="1"/>
              <a:t>Адріатичне</a:t>
            </a:r>
            <a:r>
              <a:rPr lang="ru-RU" sz="2000" i="1" dirty="0"/>
              <a:t> </a:t>
            </a:r>
            <a:r>
              <a:rPr lang="ru-RU" sz="2000" i="1" dirty="0" err="1"/>
              <a:t>іі</a:t>
            </a:r>
            <a:r>
              <a:rPr lang="ru-RU" sz="2000" i="1" dirty="0"/>
              <a:t> </a:t>
            </a:r>
            <a:r>
              <a:rPr lang="ru-RU" sz="2000" i="1" dirty="0" err="1"/>
              <a:t>Середземне</a:t>
            </a:r>
            <a:r>
              <a:rPr lang="ru-RU" sz="2000" i="1" dirty="0"/>
              <a:t>. </a:t>
            </a:r>
            <a:r>
              <a:rPr lang="ru-RU" sz="2000" i="1" dirty="0" err="1"/>
              <a:t>Найвіддаленіші</a:t>
            </a:r>
            <a:r>
              <a:rPr lang="ru-RU" sz="2000" i="1" dirty="0"/>
              <a:t> </a:t>
            </a:r>
            <a:r>
              <a:rPr lang="ru-RU" sz="2000" i="1" dirty="0" err="1"/>
              <a:t>райони</a:t>
            </a:r>
            <a:r>
              <a:rPr lang="ru-RU" sz="2000" i="1" dirty="0"/>
              <a:t> країни </a:t>
            </a:r>
            <a:r>
              <a:rPr lang="ru-RU" sz="2000" i="1" dirty="0" err="1"/>
              <a:t>розташовані</a:t>
            </a:r>
            <a:r>
              <a:rPr lang="ru-RU" sz="2000" i="1" dirty="0"/>
              <a:t> </a:t>
            </a:r>
            <a:r>
              <a:rPr lang="ru-RU" sz="2000" i="1" dirty="0" err="1"/>
              <a:t>від</a:t>
            </a:r>
            <a:r>
              <a:rPr lang="ru-RU" sz="2000" i="1" dirty="0"/>
              <a:t> </a:t>
            </a:r>
            <a:r>
              <a:rPr lang="ru-RU" sz="2000" i="1" dirty="0" err="1"/>
              <a:t>узбережжя</a:t>
            </a:r>
            <a:r>
              <a:rPr lang="ru-RU" sz="2000" i="1" dirty="0"/>
              <a:t> не </a:t>
            </a:r>
            <a:r>
              <a:rPr lang="ru-RU" sz="2000" i="1" dirty="0" err="1"/>
              <a:t>більше</a:t>
            </a:r>
            <a:r>
              <a:rPr lang="ru-RU" sz="2000" i="1" dirty="0"/>
              <a:t> </a:t>
            </a:r>
            <a:r>
              <a:rPr lang="ru-RU" sz="2000" i="1" dirty="0" err="1"/>
              <a:t>ніж</a:t>
            </a:r>
            <a:r>
              <a:rPr lang="ru-RU" sz="2000" i="1" dirty="0"/>
              <a:t> на 200—300 км. На </a:t>
            </a:r>
            <a:r>
              <a:rPr lang="ru-RU" sz="2000" i="1" dirty="0" err="1"/>
              <a:t>північному</a:t>
            </a:r>
            <a:r>
              <a:rPr lang="ru-RU" sz="2000" i="1" dirty="0"/>
              <a:t> </a:t>
            </a:r>
            <a:r>
              <a:rPr lang="ru-RU" sz="2000" i="1" dirty="0" err="1"/>
              <a:t>заході</a:t>
            </a:r>
            <a:r>
              <a:rPr lang="ru-RU" sz="2000" i="1" dirty="0"/>
              <a:t> </a:t>
            </a:r>
            <a:r>
              <a:rPr lang="ru-RU" sz="2000" i="1" dirty="0" err="1"/>
              <a:t>Італія</a:t>
            </a:r>
            <a:r>
              <a:rPr lang="ru-RU" sz="2000" i="1" dirty="0"/>
              <a:t> </a:t>
            </a:r>
            <a:r>
              <a:rPr lang="ru-RU" sz="2000" i="1" dirty="0" err="1"/>
              <a:t>межує</a:t>
            </a:r>
            <a:r>
              <a:rPr lang="ru-RU" sz="2000" i="1" dirty="0"/>
              <a:t> </a:t>
            </a:r>
            <a:r>
              <a:rPr lang="ru-RU" sz="2000" i="1" dirty="0" err="1"/>
              <a:t>із</a:t>
            </a:r>
            <a:r>
              <a:rPr lang="ru-RU" sz="2000" i="1" dirty="0"/>
              <a:t> </a:t>
            </a:r>
            <a:r>
              <a:rPr lang="ru-RU" sz="2000" i="1" dirty="0" err="1" smtClean="0"/>
              <a:t>Францією</a:t>
            </a:r>
            <a:r>
              <a:rPr lang="ru-RU" sz="2000" i="1" dirty="0" smtClean="0"/>
              <a:t>, </a:t>
            </a:r>
            <a:r>
              <a:rPr lang="ru-RU" sz="2000" i="1" dirty="0"/>
              <a:t>на </a:t>
            </a:r>
            <a:r>
              <a:rPr lang="ru-RU" sz="2000" i="1" dirty="0" err="1"/>
              <a:t>півночі</a:t>
            </a:r>
            <a:r>
              <a:rPr lang="ru-RU" sz="2000" i="1" dirty="0"/>
              <a:t> — </a:t>
            </a:r>
            <a:r>
              <a:rPr lang="ru-RU" sz="2000" i="1" dirty="0" err="1"/>
              <a:t>зі</a:t>
            </a:r>
            <a:r>
              <a:rPr lang="ru-RU" sz="2000" i="1" dirty="0"/>
              <a:t> </a:t>
            </a:r>
            <a:r>
              <a:rPr lang="ru-RU" sz="2000" i="1" dirty="0" err="1" smtClean="0"/>
              <a:t>Швейцарією</a:t>
            </a:r>
            <a:r>
              <a:rPr lang="ru-RU" sz="2000" i="1" dirty="0" smtClean="0"/>
              <a:t> </a:t>
            </a:r>
            <a:r>
              <a:rPr lang="ru-RU" sz="2000" i="1" dirty="0"/>
              <a:t>та </a:t>
            </a:r>
            <a:r>
              <a:rPr lang="ru-RU" sz="2000" i="1" dirty="0" err="1" smtClean="0"/>
              <a:t>Австрією</a:t>
            </a:r>
            <a:r>
              <a:rPr lang="ru-RU" sz="2000" i="1" dirty="0" smtClean="0"/>
              <a:t> </a:t>
            </a:r>
            <a:r>
              <a:rPr lang="ru-RU" sz="2000" i="1" dirty="0"/>
              <a:t>і на </a:t>
            </a:r>
            <a:r>
              <a:rPr lang="ru-RU" sz="2000" i="1" dirty="0" err="1"/>
              <a:t>північному</a:t>
            </a:r>
            <a:r>
              <a:rPr lang="ru-RU" sz="2000" i="1" dirty="0"/>
              <a:t> </a:t>
            </a:r>
            <a:r>
              <a:rPr lang="ru-RU" sz="2000" i="1" dirty="0" err="1"/>
              <a:t>сході</a:t>
            </a:r>
            <a:r>
              <a:rPr lang="ru-RU" sz="2000" i="1" dirty="0"/>
              <a:t> — </a:t>
            </a:r>
            <a:r>
              <a:rPr lang="ru-RU" sz="2000" i="1" dirty="0" err="1"/>
              <a:t>зі</a:t>
            </a:r>
            <a:r>
              <a:rPr lang="ru-RU" sz="2000" i="1" dirty="0"/>
              <a:t> </a:t>
            </a:r>
            <a:r>
              <a:rPr lang="ru-RU" sz="2000" i="1" dirty="0" err="1" smtClean="0"/>
              <a:t>Словенією</a:t>
            </a:r>
            <a:r>
              <a:rPr lang="ru-RU" sz="2000" i="1" dirty="0" smtClean="0"/>
              <a:t>. </a:t>
            </a:r>
            <a:r>
              <a:rPr lang="ru-RU" sz="2000" i="1" dirty="0"/>
              <a:t>У межах </a:t>
            </a:r>
            <a:r>
              <a:rPr lang="ru-RU" sz="2000" i="1" dirty="0" err="1"/>
              <a:t>Італії</a:t>
            </a:r>
            <a:r>
              <a:rPr lang="ru-RU" sz="2000" i="1" dirty="0"/>
              <a:t> </a:t>
            </a:r>
            <a:r>
              <a:rPr lang="ru-RU" sz="2000" i="1" dirty="0" err="1"/>
              <a:t>існують</a:t>
            </a:r>
            <a:r>
              <a:rPr lang="ru-RU" sz="2000" i="1" dirty="0"/>
              <a:t> </a:t>
            </a:r>
            <a:r>
              <a:rPr lang="ru-RU" sz="2000" i="1" dirty="0" err="1"/>
              <a:t>дві</a:t>
            </a:r>
            <a:r>
              <a:rPr lang="ru-RU" sz="2000" i="1" dirty="0"/>
              <a:t> </a:t>
            </a:r>
            <a:r>
              <a:rPr lang="ru-RU" sz="2000" i="1" dirty="0" err="1"/>
              <a:t>анклавні</a:t>
            </a:r>
            <a:r>
              <a:rPr lang="ru-RU" sz="2000" i="1" dirty="0"/>
              <a:t> держави — Ватикан </a:t>
            </a:r>
            <a:r>
              <a:rPr lang="ru-RU" sz="2000" i="1" dirty="0" err="1" smtClean="0"/>
              <a:t>і</a:t>
            </a:r>
            <a:r>
              <a:rPr lang="ru-RU" sz="2000" i="1" dirty="0" smtClean="0"/>
              <a:t> Сан-Марино.</a:t>
            </a:r>
            <a:endParaRPr lang="ru-RU" sz="2000" i="1" dirty="0"/>
          </a:p>
        </p:txBody>
      </p:sp>
      <p:pic>
        <p:nvPicPr>
          <p:cNvPr id="1026" name="Picture 2" descr="Географическая карта Итал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075"/>
            <a:ext cx="3995936" cy="684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0482342"/>
      </p:ext>
    </p:extLst>
  </p:cSld>
  <p:clrMapOvr>
    <a:masterClrMapping/>
  </p:clrMapOvr>
  <p:transition>
    <p:fade/>
  </p:transition>
</p:sld>
</file>

<file path=ppt/slides/slide6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428604"/>
            <a:ext cx="8858312" cy="3000396"/>
          </a:xfrm>
        </p:spPr>
        <p:txBody>
          <a:bodyPr>
            <a:normAutofit/>
          </a:bodyPr>
          <a:lstStyle/>
          <a:p>
            <a:pPr algn="just" indent="-514350" marL="624078">
              <a:buNone/>
            </a:pPr>
            <a:r>
              <a:rPr dirty="0" lang="ru-RU" smtClean="0" sz="2000"/>
              <a:t> 5.  Якщо ви перейдете </a:t>
            </a:r>
            <a:r>
              <a:rPr dirty="0" err="1" lang="ru-RU" smtClean="0" sz="2000"/>
              <a:t>вулицю</a:t>
            </a:r>
            <a:r>
              <a:rPr dirty="0" lang="ru-RU" smtClean="0" sz="2000"/>
              <a:t> не по «</a:t>
            </a:r>
            <a:r>
              <a:rPr dirty="0" err="1" lang="ru-RU" smtClean="0" sz="2000"/>
              <a:t>зебрі</a:t>
            </a:r>
            <a:r>
              <a:rPr dirty="0" lang="ru-RU" smtClean="0" sz="2000"/>
              <a:t>», а в </a:t>
            </a:r>
            <a:r>
              <a:rPr dirty="0" err="1" lang="ru-RU" smtClean="0" sz="2000"/>
              <a:t>метрі</a:t>
            </a:r>
            <a:r>
              <a:rPr dirty="0" lang="ru-RU" smtClean="0" sz="2000"/>
              <a:t> від неї, </a:t>
            </a:r>
            <a:r>
              <a:rPr dirty="0" err="1" lang="ru-RU" smtClean="0" sz="2000"/>
              <a:t>навіть</a:t>
            </a:r>
            <a:r>
              <a:rPr dirty="0" lang="ru-RU" smtClean="0" sz="2000"/>
              <a:t> якщо дорога </a:t>
            </a:r>
            <a:r>
              <a:rPr dirty="0" err="1" lang="ru-RU" smtClean="0" sz="2000"/>
              <a:t>всього</a:t>
            </a:r>
            <a:r>
              <a:rPr dirty="0" lang="ru-RU" smtClean="0" sz="2000"/>
              <a:t> в одну машину і по </a:t>
            </a:r>
            <a:r>
              <a:rPr dirty="0" err="1" lang="ru-RU" smtClean="0" sz="2000"/>
              <a:t>ній</a:t>
            </a:r>
            <a:r>
              <a:rPr dirty="0" lang="ru-RU" smtClean="0" sz="2000"/>
              <a:t> </a:t>
            </a:r>
            <a:r>
              <a:rPr dirty="0" err="1" lang="ru-RU" smtClean="0" sz="2000"/>
              <a:t>ніхто</a:t>
            </a:r>
            <a:r>
              <a:rPr dirty="0" lang="ru-RU" smtClean="0" sz="2000"/>
              <a:t> не </a:t>
            </a:r>
            <a:r>
              <a:rPr dirty="0" err="1" lang="ru-RU" smtClean="0" sz="2000"/>
              <a:t>їздить</a:t>
            </a:r>
            <a:r>
              <a:rPr dirty="0" lang="ru-RU" smtClean="0" sz="2000"/>
              <a:t>, вас, </a:t>
            </a:r>
            <a:r>
              <a:rPr dirty="0" err="1" lang="ru-RU" smtClean="0" sz="2000"/>
              <a:t>звичайно</a:t>
            </a:r>
            <a:r>
              <a:rPr dirty="0" lang="ru-RU" smtClean="0" sz="2000"/>
              <a:t>, не </a:t>
            </a:r>
            <a:r>
              <a:rPr dirty="0" err="1" lang="ru-RU" smtClean="0" sz="2000"/>
              <a:t>оштрафують</a:t>
            </a:r>
            <a:r>
              <a:rPr dirty="0" lang="ru-RU" smtClean="0" sz="2000"/>
              <a:t>, але </a:t>
            </a:r>
            <a:r>
              <a:rPr dirty="0" err="1" lang="ru-RU" smtClean="0" sz="2000"/>
              <a:t>засудять</a:t>
            </a:r>
            <a:r>
              <a:rPr dirty="0" lang="ru-RU" smtClean="0" sz="2000"/>
              <a:t> </a:t>
            </a:r>
            <a:r>
              <a:rPr dirty="0" err="1" lang="ru-RU" smtClean="0" sz="2000"/>
              <a:t>поглядом</a:t>
            </a:r>
            <a:r>
              <a:rPr dirty="0" lang="ru-RU" smtClean="0" sz="2000"/>
              <a:t> так, що ви потім все життя будете переходити по </a:t>
            </a:r>
            <a:r>
              <a:rPr dirty="0" err="1" lang="ru-RU" smtClean="0" sz="2000"/>
              <a:t>зебрі</a:t>
            </a:r>
            <a:r>
              <a:rPr dirty="0" lang="ru-RU" smtClean="0" sz="2000"/>
              <a:t>. </a:t>
            </a:r>
            <a:r>
              <a:rPr dirty="0" err="1" lang="ru-RU" smtClean="0" sz="2000"/>
              <a:t>Виховання</a:t>
            </a:r>
            <a:r>
              <a:rPr dirty="0" lang="ru-RU" smtClean="0" sz="2000"/>
              <a:t> і правила для </a:t>
            </a:r>
            <a:r>
              <a:rPr dirty="0" err="1" lang="ru-RU" smtClean="0" sz="2000"/>
              <a:t>італійців</a:t>
            </a:r>
            <a:r>
              <a:rPr dirty="0" lang="ru-RU" smtClean="0" sz="2000"/>
              <a:t> понад усе.</a:t>
            </a:r>
          </a:p>
          <a:p>
            <a:pPr algn="just" indent="-514350" marL="624078">
              <a:buNone/>
            </a:pPr>
            <a:r>
              <a:rPr dirty="0" lang="uk-UA" smtClean="0" sz="1800"/>
              <a:t>6. Щоб жити в цій країні згідно із законом, італійський громадянин зобов'язаний вивчити 800000 всяких правил і законів, ремені безпеки обов'язкові для усіх, але ніхто і ніколи їх не пристібає (у Італії дуже популярні майки з намальованими на них ременями). </a:t>
            </a:r>
            <a:endParaRPr dirty="0" lang="ru-RU" sz="2000"/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2"/>
          <a:srcRect r="170"/>
          <a:stretch>
            <a:fillRect/>
          </a:stretch>
        </p:blipFill>
        <p:spPr bwMode="auto">
          <a:xfrm>
            <a:off x="285720" y="3071810"/>
            <a:ext cx="2786064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143240" y="3429000"/>
            <a:ext cx="57531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xit" presetID="8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diamond(in)" transition="out">
                                      <p:cBhvr>
                                        <p:cTn dur="2000" id="6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8" nodeType="withEffect" presetClass="exit" presetID="8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diamond(in)" transition="out">
                                      <p:cBhvr>
                                        <p:cTn dur="2000" id="9"/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571480"/>
            <a:ext cx="8858312" cy="507209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dirty="0" lang="ru-RU" smtClean="0" sz="2000"/>
              <a:t>7. У </a:t>
            </a:r>
            <a:r>
              <a:rPr dirty="0" err="1" lang="ru-RU" smtClean="0" sz="2000"/>
              <a:t>Венеції</a:t>
            </a:r>
            <a:r>
              <a:rPr dirty="0" lang="ru-RU" smtClean="0" sz="2000"/>
              <a:t> введений «</a:t>
            </a:r>
            <a:r>
              <a:rPr dirty="0" err="1" lang="ru-RU" smtClean="0" sz="2000"/>
              <a:t>податок</a:t>
            </a:r>
            <a:r>
              <a:rPr dirty="0" lang="ru-RU" smtClean="0" sz="2000"/>
              <a:t> на </a:t>
            </a:r>
            <a:r>
              <a:rPr dirty="0" err="1" lang="ru-RU" smtClean="0" sz="2000"/>
              <a:t>тінь</a:t>
            </a:r>
            <a:r>
              <a:rPr dirty="0" lang="ru-RU" smtClean="0" sz="2000"/>
              <a:t>», а саме на </a:t>
            </a:r>
            <a:r>
              <a:rPr dirty="0" err="1" lang="ru-RU" smtClean="0" sz="2000"/>
              <a:t>площу</a:t>
            </a:r>
            <a:r>
              <a:rPr dirty="0" lang="ru-RU" smtClean="0" sz="2000"/>
              <a:t> </a:t>
            </a:r>
            <a:r>
              <a:rPr dirty="0" err="1" lang="ru-RU" smtClean="0" sz="2000"/>
              <a:t>тіні</a:t>
            </a:r>
            <a:r>
              <a:rPr dirty="0" lang="ru-RU" smtClean="0" sz="2000"/>
              <a:t>, </a:t>
            </a:r>
            <a:r>
              <a:rPr dirty="0" err="1" lang="ru-RU" smtClean="0" sz="2000"/>
              <a:t>відкидаємо</a:t>
            </a:r>
            <a:r>
              <a:rPr dirty="0" lang="ru-RU" smtClean="0" sz="2000"/>
              <a:t> </a:t>
            </a:r>
            <a:r>
              <a:rPr dirty="0" err="1" lang="ru-RU" smtClean="0" sz="2000"/>
              <a:t>парасольками</a:t>
            </a:r>
            <a:r>
              <a:rPr dirty="0" lang="ru-RU" smtClean="0" sz="2000"/>
              <a:t> і </a:t>
            </a:r>
            <a:r>
              <a:rPr dirty="0" err="1" lang="ru-RU" smtClean="0" sz="2000"/>
              <a:t>навісами</a:t>
            </a:r>
            <a:r>
              <a:rPr dirty="0" lang="ru-RU" smtClean="0" sz="2000"/>
              <a:t> від кафе. </a:t>
            </a:r>
            <a:r>
              <a:rPr dirty="0" err="1" lang="ru-RU" smtClean="0" sz="2000"/>
              <a:t>Венеціанці</a:t>
            </a:r>
            <a:r>
              <a:rPr dirty="0" lang="ru-RU" smtClean="0" sz="2000"/>
              <a:t> дуже </a:t>
            </a:r>
            <a:r>
              <a:rPr dirty="0" err="1" lang="ru-RU" smtClean="0" sz="2000"/>
              <a:t>стурбовані</a:t>
            </a:r>
            <a:r>
              <a:rPr dirty="0" lang="ru-RU" smtClean="0" sz="2000"/>
              <a:t> тим, що </a:t>
            </a:r>
            <a:r>
              <a:rPr dirty="0" err="1" lang="ru-RU" smtClean="0" sz="2000"/>
              <a:t>їм</a:t>
            </a:r>
            <a:r>
              <a:rPr dirty="0" lang="ru-RU" smtClean="0" sz="2000"/>
              <a:t> не </a:t>
            </a:r>
            <a:r>
              <a:rPr dirty="0" err="1" lang="ru-RU" smtClean="0" sz="2000"/>
              <a:t>вистачає</a:t>
            </a:r>
            <a:r>
              <a:rPr dirty="0" lang="ru-RU" smtClean="0" sz="2000"/>
              <a:t> </a:t>
            </a:r>
            <a:r>
              <a:rPr dirty="0" err="1" lang="ru-RU" smtClean="0" sz="2000"/>
              <a:t>сонця</a:t>
            </a:r>
            <a:r>
              <a:rPr dirty="0" lang="ru-RU" smtClean="0" sz="2000"/>
              <a:t> і, як </a:t>
            </a:r>
            <a:r>
              <a:rPr dirty="0" err="1" lang="ru-RU" smtClean="0" sz="2000"/>
              <a:t>наслідок</a:t>
            </a:r>
            <a:r>
              <a:rPr dirty="0" lang="ru-RU" smtClean="0" sz="2000"/>
              <a:t>, </a:t>
            </a:r>
            <a:r>
              <a:rPr dirty="0" err="1" lang="ru-RU" smtClean="0" sz="2000"/>
              <a:t>вітаміну</a:t>
            </a:r>
            <a:r>
              <a:rPr dirty="0" lang="ru-RU" smtClean="0" sz="2000"/>
              <a:t> </a:t>
            </a:r>
            <a:r>
              <a:rPr dirty="0" lang="en-US" smtClean="0" sz="2000"/>
              <a:t>D.</a:t>
            </a:r>
          </a:p>
          <a:p>
            <a:pPr algn="just">
              <a:buNone/>
            </a:pPr>
            <a:r>
              <a:rPr dirty="0" lang="uk-UA" smtClean="0" sz="2000"/>
              <a:t>8</a:t>
            </a:r>
            <a:r>
              <a:rPr dirty="0" lang="en-US" smtClean="0" sz="2000"/>
              <a:t>. </a:t>
            </a:r>
            <a:r>
              <a:rPr dirty="0" lang="ru-RU" smtClean="0" sz="2000"/>
              <a:t>В </a:t>
            </a:r>
            <a:r>
              <a:rPr dirty="0" err="1" lang="ru-RU" smtClean="0" sz="2000"/>
              <a:t>Італії</a:t>
            </a:r>
            <a:r>
              <a:rPr dirty="0" lang="ru-RU" smtClean="0" sz="2000"/>
              <a:t> число 17 </a:t>
            </a:r>
            <a:r>
              <a:rPr dirty="0" err="1" lang="ru-RU" smtClean="0" sz="2000"/>
              <a:t>вважається</a:t>
            </a:r>
            <a:r>
              <a:rPr dirty="0" lang="ru-RU" smtClean="0" sz="2000"/>
              <a:t> </a:t>
            </a:r>
            <a:r>
              <a:rPr dirty="0" err="1" lang="ru-RU" smtClean="0" sz="2000"/>
              <a:t>нещасливим</a:t>
            </a:r>
            <a:r>
              <a:rPr dirty="0" lang="ru-RU" smtClean="0" sz="2000"/>
              <a:t> (як у нас 13).</a:t>
            </a:r>
          </a:p>
          <a:p>
            <a:pPr algn="just">
              <a:buNone/>
            </a:pPr>
            <a:r>
              <a:rPr dirty="0" lang="uk-UA" smtClean="0" sz="2000"/>
              <a:t>9. Рукостискання в Італії несе в собі певний символ: воно показує, що руки, що тягнуться один до одного, беззбройні.</a:t>
            </a:r>
            <a:r>
              <a:rPr dirty="0" lang="ru-RU" smtClean="0" sz="2000"/>
              <a:t> </a:t>
            </a: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519784">
            <a:off x="4715775" y="2953382"/>
            <a:ext cx="4286250" cy="2209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/>
          <a:srcRect r="101"/>
          <a:stretch>
            <a:fillRect/>
          </a:stretch>
        </p:blipFill>
        <p:spPr bwMode="auto">
          <a:xfrm rot="21057543">
            <a:off x="189864" y="2868881"/>
            <a:ext cx="4263512" cy="3190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0"/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3"/>
                                        <p:tgtEl>
                                          <p:spTgt spid="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1"/>
            <a:ext cx="8229600" cy="307183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 smtClean="0"/>
              <a:t>10. В </a:t>
            </a:r>
            <a:r>
              <a:rPr lang="ru-RU" sz="2000" dirty="0" err="1" smtClean="0"/>
              <a:t>Італії</a:t>
            </a:r>
            <a:r>
              <a:rPr lang="ru-RU" sz="2000" dirty="0" smtClean="0"/>
              <a:t> </a:t>
            </a:r>
            <a:r>
              <a:rPr lang="ru-RU" sz="2000" dirty="0" err="1" smtClean="0"/>
              <a:t>дуже</a:t>
            </a:r>
            <a:r>
              <a:rPr lang="ru-RU" sz="2000" dirty="0" smtClean="0"/>
              <a:t> </a:t>
            </a:r>
            <a:r>
              <a:rPr lang="ru-RU" sz="2000" dirty="0" err="1" smtClean="0"/>
              <a:t>популярні</a:t>
            </a:r>
            <a:r>
              <a:rPr lang="ru-RU" sz="2000" dirty="0" smtClean="0"/>
              <a:t> майки з </a:t>
            </a:r>
            <a:r>
              <a:rPr lang="ru-RU" sz="2000" dirty="0" err="1" smtClean="0"/>
              <a:t>намальованими</a:t>
            </a:r>
            <a:r>
              <a:rPr lang="ru-RU" sz="2000" dirty="0" smtClean="0"/>
              <a:t> на них </a:t>
            </a:r>
            <a:r>
              <a:rPr lang="ru-RU" sz="2000" dirty="0" err="1" smtClean="0"/>
              <a:t>ременями</a:t>
            </a:r>
            <a:r>
              <a:rPr lang="ru-RU" sz="2000" dirty="0" smtClean="0"/>
              <a:t> </a:t>
            </a:r>
            <a:r>
              <a:rPr lang="ru-RU" sz="2000" dirty="0" err="1" smtClean="0"/>
              <a:t>безпеки</a:t>
            </a:r>
            <a:r>
              <a:rPr lang="ru-RU" sz="2000" dirty="0" smtClean="0"/>
              <a:t>, так як </a:t>
            </a:r>
            <a:r>
              <a:rPr lang="ru-RU" sz="2000" dirty="0" err="1" smtClean="0"/>
              <a:t>користуватися</a:t>
            </a:r>
            <a:r>
              <a:rPr lang="ru-RU" sz="2000" dirty="0" smtClean="0"/>
              <a:t> ними в </a:t>
            </a:r>
            <a:r>
              <a:rPr lang="ru-RU" sz="2000" dirty="0" err="1" smtClean="0"/>
              <a:t>автомобілі</a:t>
            </a:r>
            <a:r>
              <a:rPr lang="ru-RU" sz="2000" dirty="0" smtClean="0"/>
              <a:t> </a:t>
            </a:r>
            <a:r>
              <a:rPr lang="ru-RU" sz="2000" dirty="0" err="1" smtClean="0"/>
              <a:t>італійці</a:t>
            </a:r>
            <a:r>
              <a:rPr lang="ru-RU" sz="2000" dirty="0" smtClean="0"/>
              <a:t> не </a:t>
            </a:r>
            <a:r>
              <a:rPr lang="ru-RU" sz="2000" dirty="0" err="1" smtClean="0"/>
              <a:t>люблять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11. В </a:t>
            </a:r>
            <a:r>
              <a:rPr lang="ru-RU" sz="2000" dirty="0" err="1" smtClean="0"/>
              <a:t>Італії</a:t>
            </a:r>
            <a:r>
              <a:rPr lang="ru-RU" sz="2000" dirty="0" smtClean="0"/>
              <a:t> </a:t>
            </a:r>
            <a:r>
              <a:rPr lang="ru-RU" sz="2000" dirty="0" err="1" smtClean="0"/>
              <a:t>немає</a:t>
            </a:r>
            <a:r>
              <a:rPr lang="ru-RU" sz="2000" dirty="0" smtClean="0"/>
              <a:t> </a:t>
            </a:r>
            <a:r>
              <a:rPr lang="ru-RU" sz="2000" dirty="0" err="1" smtClean="0"/>
              <a:t>бездомних</a:t>
            </a:r>
            <a:r>
              <a:rPr lang="ru-RU" sz="2000" dirty="0" smtClean="0"/>
              <a:t> </a:t>
            </a:r>
            <a:r>
              <a:rPr lang="ru-RU" sz="2000" dirty="0" err="1" smtClean="0"/>
              <a:t>тварин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12. </a:t>
            </a:r>
            <a:r>
              <a:rPr lang="ru-RU" sz="2000" dirty="0" err="1" smtClean="0"/>
              <a:t>Близько</a:t>
            </a:r>
            <a:r>
              <a:rPr lang="ru-RU" sz="2000" dirty="0" smtClean="0"/>
              <a:t> 80% </a:t>
            </a:r>
            <a:r>
              <a:rPr lang="ru-RU" sz="2000" dirty="0" err="1" smtClean="0"/>
              <a:t>бізнесів</a:t>
            </a:r>
            <a:r>
              <a:rPr lang="ru-RU" sz="2000" dirty="0" smtClean="0"/>
              <a:t> </a:t>
            </a:r>
            <a:r>
              <a:rPr lang="ru-RU" sz="2000" dirty="0" err="1" smtClean="0"/>
              <a:t>Сицилії</a:t>
            </a:r>
            <a:r>
              <a:rPr lang="ru-RU" sz="2000" dirty="0" smtClean="0"/>
              <a:t> та </a:t>
            </a:r>
            <a:r>
              <a:rPr lang="ru-RU" sz="2000" dirty="0" err="1" smtClean="0"/>
              <a:t>Калабрії</a:t>
            </a:r>
            <a:r>
              <a:rPr lang="ru-RU" sz="2000" dirty="0" smtClean="0"/>
              <a:t> </a:t>
            </a:r>
            <a:r>
              <a:rPr lang="ru-RU" sz="2000" dirty="0" err="1" smtClean="0"/>
              <a:t>платять</a:t>
            </a:r>
            <a:r>
              <a:rPr lang="ru-RU" sz="2000" dirty="0" smtClean="0"/>
              <a:t> </a:t>
            </a:r>
            <a:r>
              <a:rPr lang="ru-RU" sz="2000" dirty="0" err="1" smtClean="0"/>
              <a:t>данину</a:t>
            </a:r>
            <a:r>
              <a:rPr lang="ru-RU" sz="2000" dirty="0" smtClean="0"/>
              <a:t> </a:t>
            </a:r>
            <a:r>
              <a:rPr lang="ru-RU" sz="2000" dirty="0" err="1" smtClean="0"/>
              <a:t>мафії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13. </a:t>
            </a:r>
            <a:r>
              <a:rPr lang="ru-RU" sz="2000" dirty="0" err="1" smtClean="0"/>
              <a:t>Чоловіки</a:t>
            </a:r>
            <a:r>
              <a:rPr lang="ru-RU" sz="2000" dirty="0" smtClean="0"/>
              <a:t> в </a:t>
            </a:r>
            <a:r>
              <a:rPr lang="ru-RU" sz="2000" dirty="0" err="1" smtClean="0"/>
              <a:t>сім'ях</a:t>
            </a:r>
            <a:r>
              <a:rPr lang="ru-RU" sz="2000" dirty="0" smtClean="0"/>
              <a:t> страшно бояться </a:t>
            </a:r>
            <a:r>
              <a:rPr lang="ru-RU" sz="2000" dirty="0" err="1" smtClean="0"/>
              <a:t>своїх</a:t>
            </a:r>
            <a:r>
              <a:rPr lang="ru-RU" sz="2000" dirty="0" smtClean="0"/>
              <a:t> дружин.</a:t>
            </a:r>
          </a:p>
          <a:p>
            <a:pPr algn="just">
              <a:buNone/>
            </a:pPr>
            <a:r>
              <a:rPr lang="ru-RU" sz="2000" dirty="0" smtClean="0"/>
              <a:t>14. </a:t>
            </a:r>
            <a:r>
              <a:rPr lang="ru-RU" sz="2000" dirty="0" err="1" smtClean="0"/>
              <a:t>Хоча</a:t>
            </a:r>
            <a:r>
              <a:rPr lang="ru-RU" sz="2000" dirty="0" smtClean="0"/>
              <a:t> в </a:t>
            </a:r>
            <a:r>
              <a:rPr lang="ru-RU" sz="2000" dirty="0" err="1" smtClean="0"/>
              <a:t>Італії</a:t>
            </a:r>
            <a:r>
              <a:rPr lang="ru-RU" sz="2000" dirty="0" smtClean="0"/>
              <a:t> не </a:t>
            </a:r>
            <a:r>
              <a:rPr lang="ru-RU" sz="2000" dirty="0" err="1" smtClean="0"/>
              <a:t>вирощують</a:t>
            </a:r>
            <a:r>
              <a:rPr lang="ru-RU" sz="2000" dirty="0" smtClean="0"/>
              <a:t> </a:t>
            </a:r>
            <a:r>
              <a:rPr lang="ru-RU" sz="2000" dirty="0" err="1" smtClean="0"/>
              <a:t>каву</a:t>
            </a:r>
            <a:r>
              <a:rPr lang="ru-RU" sz="2000" dirty="0" smtClean="0"/>
              <a:t>, </a:t>
            </a:r>
            <a:r>
              <a:rPr lang="ru-RU" sz="2000" dirty="0" err="1" smtClean="0"/>
              <a:t>еспрессо</a:t>
            </a:r>
            <a:r>
              <a:rPr lang="ru-RU" sz="2000" dirty="0" smtClean="0"/>
              <a:t> придумали </a:t>
            </a:r>
            <a:r>
              <a:rPr lang="ru-RU" sz="2000" dirty="0" err="1" smtClean="0"/>
              <a:t>італійці</a:t>
            </a:r>
            <a:r>
              <a:rPr lang="ru-RU" sz="2000" dirty="0" smtClean="0"/>
              <a:t>. У 1901 </a:t>
            </a:r>
            <a:r>
              <a:rPr lang="ru-RU" sz="2000" dirty="0" err="1" smtClean="0"/>
              <a:t>Луїджі</a:t>
            </a:r>
            <a:r>
              <a:rPr lang="ru-RU" sz="2000" dirty="0" smtClean="0"/>
              <a:t> </a:t>
            </a:r>
            <a:r>
              <a:rPr lang="ru-RU" sz="2000" dirty="0" err="1" smtClean="0"/>
              <a:t>Беццера</a:t>
            </a:r>
            <a:r>
              <a:rPr lang="ru-RU" sz="2000" dirty="0" smtClean="0"/>
              <a:t> </a:t>
            </a:r>
            <a:r>
              <a:rPr lang="ru-RU" sz="2000" dirty="0" err="1" smtClean="0"/>
              <a:t>запатентував</a:t>
            </a:r>
            <a:r>
              <a:rPr lang="ru-RU" sz="2000" dirty="0" smtClean="0"/>
              <a:t> першу машину </a:t>
            </a:r>
            <a:r>
              <a:rPr lang="ru-RU" sz="2000" dirty="0" err="1" smtClean="0"/>
              <a:t>еспресо</a:t>
            </a:r>
            <a:r>
              <a:rPr lang="ru-RU" sz="2000" dirty="0" smtClean="0"/>
              <a:t>. </a:t>
            </a:r>
            <a:r>
              <a:rPr lang="ru-RU" sz="2000" dirty="0" err="1" smtClean="0"/>
              <a:t>Цю</a:t>
            </a:r>
            <a:r>
              <a:rPr lang="ru-RU" sz="2000" dirty="0" smtClean="0"/>
              <a:t> машину </a:t>
            </a:r>
            <a:r>
              <a:rPr lang="ru-RU" sz="2000" dirty="0" err="1" smtClean="0"/>
              <a:t>він</a:t>
            </a:r>
            <a:r>
              <a:rPr lang="ru-RU" sz="2000" dirty="0" smtClean="0"/>
              <a:t> створив з метою </a:t>
            </a:r>
            <a:r>
              <a:rPr lang="ru-RU" sz="2000" dirty="0" err="1" smtClean="0"/>
              <a:t>скоротити</a:t>
            </a:r>
            <a:r>
              <a:rPr lang="ru-RU" sz="2000" dirty="0" smtClean="0"/>
              <a:t> </a:t>
            </a:r>
            <a:r>
              <a:rPr lang="ru-RU" sz="2000" dirty="0" err="1" smtClean="0"/>
              <a:t>кавові</a:t>
            </a:r>
            <a:r>
              <a:rPr lang="ru-RU" sz="2000" dirty="0" smtClean="0"/>
              <a:t> перерви </a:t>
            </a:r>
            <a:r>
              <a:rPr lang="ru-RU" sz="2000" dirty="0" err="1" smtClean="0"/>
              <a:t>робітників</a:t>
            </a:r>
            <a:r>
              <a:rPr lang="ru-RU" sz="2000" dirty="0" smtClean="0"/>
              <a:t>. </a:t>
            </a:r>
            <a:r>
              <a:rPr lang="en-US" sz="2000" dirty="0" smtClean="0"/>
              <a:t>Espresso </a:t>
            </a:r>
            <a:r>
              <a:rPr lang="ru-RU" sz="2000" dirty="0" err="1" smtClean="0"/>
              <a:t>означає</a:t>
            </a:r>
            <a:r>
              <a:rPr lang="ru-RU" sz="2000" dirty="0" smtClean="0"/>
              <a:t> «</a:t>
            </a:r>
            <a:r>
              <a:rPr lang="ru-RU" sz="2000" dirty="0" err="1" smtClean="0"/>
              <a:t>терміново</a:t>
            </a:r>
            <a:r>
              <a:rPr lang="ru-RU" sz="2000" dirty="0" smtClean="0"/>
              <a:t>, скоро».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500438"/>
            <a:ext cx="3256164" cy="2584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357562"/>
            <a:ext cx="1905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000504"/>
            <a:ext cx="13525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15. На </a:t>
            </a:r>
            <a:r>
              <a:rPr lang="ru-RU" sz="2000" dirty="0" err="1" smtClean="0"/>
              <a:t>всій</a:t>
            </a:r>
            <a:r>
              <a:rPr lang="ru-RU" sz="2000" dirty="0" smtClean="0"/>
              <a:t> </a:t>
            </a:r>
            <a:r>
              <a:rPr lang="ru-RU" sz="2000" dirty="0" err="1" smtClean="0"/>
              <a:t>території</a:t>
            </a:r>
            <a:r>
              <a:rPr lang="ru-RU" sz="2000" dirty="0" smtClean="0"/>
              <a:t> </a:t>
            </a:r>
            <a:r>
              <a:rPr lang="ru-RU" sz="2000" dirty="0" err="1" smtClean="0"/>
              <a:t>Італії</a:t>
            </a:r>
            <a:r>
              <a:rPr lang="ru-RU" sz="2000" dirty="0" smtClean="0"/>
              <a:t> </a:t>
            </a:r>
            <a:r>
              <a:rPr lang="ru-RU" sz="2000" dirty="0" err="1" smtClean="0"/>
              <a:t>функціонує</a:t>
            </a:r>
            <a:r>
              <a:rPr lang="ru-RU" sz="2000" dirty="0" smtClean="0"/>
              <a:t> </a:t>
            </a:r>
            <a:r>
              <a:rPr lang="ru-RU" sz="2000" dirty="0" err="1" smtClean="0"/>
              <a:t>понад</a:t>
            </a:r>
            <a:r>
              <a:rPr lang="ru-RU" sz="2000" dirty="0" smtClean="0"/>
              <a:t> 3000 </a:t>
            </a:r>
            <a:r>
              <a:rPr lang="ru-RU" sz="2000" dirty="0" err="1" smtClean="0"/>
              <a:t>музеїв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16. </a:t>
            </a:r>
            <a:r>
              <a:rPr lang="ru-RU" sz="2000" dirty="0" err="1" smtClean="0"/>
              <a:t>Музичний</a:t>
            </a:r>
            <a:r>
              <a:rPr lang="ru-RU" sz="2000" dirty="0" smtClean="0"/>
              <a:t> </a:t>
            </a:r>
            <a:r>
              <a:rPr lang="ru-RU" sz="2000" dirty="0" err="1" smtClean="0"/>
              <a:t>інструмент</a:t>
            </a:r>
            <a:r>
              <a:rPr lang="ru-RU" sz="2000" dirty="0" smtClean="0"/>
              <a:t> «</a:t>
            </a:r>
            <a:r>
              <a:rPr lang="ru-RU" sz="2000" dirty="0" err="1" smtClean="0"/>
              <a:t>фортепіано</a:t>
            </a:r>
            <a:r>
              <a:rPr lang="ru-RU" sz="2000" dirty="0" smtClean="0"/>
              <a:t>» </a:t>
            </a:r>
            <a:r>
              <a:rPr lang="ru-RU" sz="2000" dirty="0" err="1" smtClean="0"/>
              <a:t>був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придуманий</a:t>
            </a:r>
            <a:r>
              <a:rPr lang="ru-RU" sz="2000" dirty="0" smtClean="0"/>
              <a:t> в </a:t>
            </a:r>
            <a:r>
              <a:rPr lang="ru-RU" sz="2000" dirty="0" err="1" smtClean="0"/>
              <a:t>Італії</a:t>
            </a:r>
            <a:r>
              <a:rPr lang="ru-RU" sz="2000" dirty="0" smtClean="0"/>
              <a:t> </a:t>
            </a:r>
            <a:r>
              <a:rPr lang="ru-RU" sz="2000" dirty="0" err="1" smtClean="0"/>
              <a:t>в</a:t>
            </a:r>
            <a:r>
              <a:rPr lang="ru-RU" sz="2000" dirty="0" smtClean="0"/>
              <a:t> 1709 </a:t>
            </a:r>
            <a:r>
              <a:rPr lang="ru-RU" sz="2000" dirty="0" err="1" smtClean="0"/>
              <a:t>році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відомим</a:t>
            </a:r>
            <a:r>
              <a:rPr lang="ru-RU" sz="2000" dirty="0" smtClean="0"/>
              <a:t> </a:t>
            </a:r>
            <a:r>
              <a:rPr lang="ru-RU" sz="2000" dirty="0" err="1" smtClean="0"/>
              <a:t>майстром</a:t>
            </a:r>
            <a:r>
              <a:rPr lang="ru-RU" sz="2000" dirty="0" smtClean="0"/>
              <a:t> </a:t>
            </a:r>
            <a:r>
              <a:rPr lang="ru-RU" sz="2000" dirty="0" err="1" smtClean="0"/>
              <a:t>Бартоломео</a:t>
            </a:r>
            <a:r>
              <a:rPr lang="ru-RU" sz="2000" dirty="0" smtClean="0"/>
              <a:t> </a:t>
            </a:r>
            <a:r>
              <a:rPr lang="ru-RU" sz="2000" dirty="0" err="1" smtClean="0"/>
              <a:t>Крістофорі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17. На </a:t>
            </a:r>
            <a:r>
              <a:rPr lang="ru-RU" sz="2000" dirty="0" err="1" smtClean="0"/>
              <a:t>території</a:t>
            </a:r>
            <a:r>
              <a:rPr lang="ru-RU" sz="2000" dirty="0" smtClean="0"/>
              <a:t> </a:t>
            </a:r>
            <a:r>
              <a:rPr lang="ru-RU" sz="2000" dirty="0" err="1" smtClean="0"/>
              <a:t>Італії</a:t>
            </a:r>
            <a:r>
              <a:rPr lang="ru-RU" sz="2000" dirty="0" smtClean="0"/>
              <a:t> </a:t>
            </a:r>
            <a:r>
              <a:rPr lang="ru-RU" sz="2000" dirty="0" err="1" smtClean="0"/>
              <a:t>розташовані</a:t>
            </a:r>
            <a:r>
              <a:rPr lang="ru-RU" sz="2000" dirty="0" smtClean="0"/>
              <a:t> </a:t>
            </a:r>
            <a:r>
              <a:rPr lang="ru-RU" sz="2000" dirty="0" err="1" smtClean="0"/>
              <a:t>дві</a:t>
            </a:r>
            <a:r>
              <a:rPr lang="ru-RU" sz="2000" dirty="0" smtClean="0"/>
              <a:t> </a:t>
            </a:r>
            <a:r>
              <a:rPr lang="ru-RU" sz="2000" dirty="0" err="1" smtClean="0"/>
              <a:t>карликові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держави</a:t>
            </a:r>
            <a:r>
              <a:rPr lang="ru-RU" sz="2000" dirty="0" smtClean="0"/>
              <a:t>: Сан-Марино </a:t>
            </a:r>
            <a:r>
              <a:rPr lang="ru-RU" sz="2000" dirty="0" err="1" smtClean="0"/>
              <a:t>і</a:t>
            </a:r>
            <a:r>
              <a:rPr lang="ru-RU" sz="2000" dirty="0" smtClean="0"/>
              <a:t> Ватикан.</a:t>
            </a:r>
          </a:p>
          <a:p>
            <a:pPr algn="just">
              <a:buNone/>
            </a:pPr>
            <a:r>
              <a:rPr lang="ru-RU" sz="2000" dirty="0" smtClean="0"/>
              <a:t>18. </a:t>
            </a:r>
            <a:r>
              <a:rPr lang="ru-RU" sz="2000" dirty="0" err="1" smtClean="0"/>
              <a:t>Всесвітньо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відому</a:t>
            </a:r>
            <a:r>
              <a:rPr lang="ru-RU" sz="2000" dirty="0" smtClean="0"/>
              <a:t> </a:t>
            </a:r>
            <a:r>
              <a:rPr lang="ru-RU" sz="2000" dirty="0" err="1" smtClean="0"/>
              <a:t>казку</a:t>
            </a:r>
            <a:r>
              <a:rPr lang="ru-RU" sz="2000" dirty="0" smtClean="0"/>
              <a:t> «</a:t>
            </a:r>
            <a:r>
              <a:rPr lang="ru-RU" sz="2000" dirty="0" err="1" smtClean="0"/>
              <a:t>Піноккіо</a:t>
            </a:r>
            <a:r>
              <a:rPr lang="ru-RU" sz="2000" dirty="0" smtClean="0"/>
              <a:t>» придумав </a:t>
            </a:r>
            <a:r>
              <a:rPr lang="ru-RU" sz="2000" dirty="0" err="1" smtClean="0"/>
              <a:t>італійський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письменник</a:t>
            </a:r>
            <a:r>
              <a:rPr lang="ru-RU" sz="2000" dirty="0" smtClean="0"/>
              <a:t> Карло </a:t>
            </a:r>
            <a:r>
              <a:rPr lang="ru-RU" sz="2000" dirty="0" err="1" smtClean="0"/>
              <a:t>Коллоді</a:t>
            </a:r>
            <a:r>
              <a:rPr lang="ru-RU" sz="2000" dirty="0" smtClean="0"/>
              <a:t>.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429000"/>
            <a:ext cx="2095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500702"/>
            <a:ext cx="142875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714752"/>
            <a:ext cx="3476632" cy="260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3714752"/>
            <a:ext cx="1905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14546" y="0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Топ 5 </a:t>
            </a:r>
            <a:r>
              <a:rPr lang="ru-RU" sz="2800" b="1" dirty="0" err="1" smtClean="0"/>
              <a:t>цікавих</a:t>
            </a:r>
            <a:r>
              <a:rPr lang="ru-RU" sz="2800" b="1" dirty="0" smtClean="0"/>
              <a:t> місць </a:t>
            </a:r>
            <a:r>
              <a:rPr lang="ru-RU" sz="2800" b="1" dirty="0" err="1" smtClean="0"/>
              <a:t>Італії</a:t>
            </a:r>
            <a:endParaRPr lang="ru-RU" sz="2800" b="1" dirty="0"/>
          </a:p>
        </p:txBody>
      </p:sp>
      <p:pic>
        <p:nvPicPr>
          <p:cNvPr id="6" name="Picture 2" descr="C:\Documents and Settings\Учень\Рабочий стол\Италия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801677">
            <a:off x="536662" y="1802130"/>
            <a:ext cx="3214646" cy="2151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Учень\Рабочий стол\Италия\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33054">
            <a:off x="3894200" y="1722411"/>
            <a:ext cx="4929190" cy="2800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Учень\Рабочий стол\Италия\im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3429000"/>
            <a:ext cx="4857720" cy="2258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3306" y="21429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Колізей</a:t>
            </a:r>
            <a:endParaRPr lang="ru-RU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785794"/>
            <a:ext cx="4932289" cy="408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214414" y="5072074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Амфітеатр</a:t>
            </a:r>
            <a:r>
              <a:rPr lang="ru-RU" dirty="0" smtClean="0"/>
              <a:t>, </a:t>
            </a:r>
            <a:r>
              <a:rPr lang="ru-RU" dirty="0" err="1" smtClean="0"/>
              <a:t>пам'ятник</a:t>
            </a:r>
            <a:r>
              <a:rPr lang="ru-RU" dirty="0" smtClean="0"/>
              <a:t> </a:t>
            </a:r>
            <a:r>
              <a:rPr lang="ru-RU" dirty="0" err="1" smtClean="0"/>
              <a:t>архітектури</a:t>
            </a:r>
            <a:r>
              <a:rPr lang="ru-RU" dirty="0" smtClean="0"/>
              <a:t> </a:t>
            </a:r>
            <a:r>
              <a:rPr lang="ru-RU" dirty="0" err="1" smtClean="0"/>
              <a:t>Стародавнього</a:t>
            </a:r>
            <a:r>
              <a:rPr lang="ru-RU" dirty="0" smtClean="0"/>
              <a:t> Риму, </a:t>
            </a:r>
            <a:r>
              <a:rPr lang="ru-RU" dirty="0" err="1" smtClean="0"/>
              <a:t>найбільш</a:t>
            </a:r>
            <a:r>
              <a:rPr lang="ru-RU" dirty="0" smtClean="0"/>
              <a:t> </a:t>
            </a:r>
            <a:r>
              <a:rPr lang="ru-RU" dirty="0" err="1" smtClean="0"/>
              <a:t>відоме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одне</a:t>
            </a:r>
            <a:r>
              <a:rPr lang="ru-RU" dirty="0" smtClean="0"/>
              <a:t> з </a:t>
            </a:r>
            <a:r>
              <a:rPr lang="ru-RU" dirty="0" err="1" smtClean="0"/>
              <a:t>найграндіозніших</a:t>
            </a:r>
            <a:r>
              <a:rPr lang="ru-RU" dirty="0" smtClean="0"/>
              <a:t> </a:t>
            </a:r>
            <a:r>
              <a:rPr lang="ru-RU" dirty="0" err="1" smtClean="0"/>
              <a:t>споруд</a:t>
            </a:r>
            <a:r>
              <a:rPr lang="ru-RU" dirty="0" smtClean="0"/>
              <a:t> </a:t>
            </a:r>
            <a:r>
              <a:rPr lang="ru-RU" dirty="0" err="1" smtClean="0"/>
              <a:t>стародавнього</a:t>
            </a:r>
            <a:r>
              <a:rPr lang="ru-RU" dirty="0" smtClean="0"/>
              <a:t> </a:t>
            </a:r>
            <a:r>
              <a:rPr lang="ru-RU" dirty="0" err="1" smtClean="0"/>
              <a:t>світу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збереглися</a:t>
            </a:r>
            <a:r>
              <a:rPr lang="ru-RU" dirty="0" smtClean="0"/>
              <a:t> до </a:t>
            </a:r>
            <a:r>
              <a:rPr lang="ru-RU" dirty="0" err="1" smtClean="0"/>
              <a:t>нашого</a:t>
            </a:r>
            <a:r>
              <a:rPr lang="ru-RU" dirty="0" smtClean="0"/>
              <a:t> часу. </a:t>
            </a:r>
            <a:r>
              <a:rPr lang="ru-RU" dirty="0" err="1" smtClean="0"/>
              <a:t>Знаходиться</a:t>
            </a:r>
            <a:r>
              <a:rPr lang="ru-RU" dirty="0" smtClean="0"/>
              <a:t> в </a:t>
            </a:r>
            <a:r>
              <a:rPr lang="ru-RU" dirty="0" err="1" smtClean="0"/>
              <a:t>Римі</a:t>
            </a:r>
            <a:r>
              <a:rPr lang="ru-RU" dirty="0" smtClean="0"/>
              <a:t>,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dirty="0" err="1" smtClean="0"/>
              <a:t>улоговині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Еськвілінськом</a:t>
            </a:r>
            <a:r>
              <a:rPr lang="ru-RU" dirty="0" smtClean="0"/>
              <a:t>, </a:t>
            </a:r>
            <a:r>
              <a:rPr lang="ru-RU" dirty="0" err="1" smtClean="0"/>
              <a:t>Палатинским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Целіевскім</a:t>
            </a:r>
            <a:r>
              <a:rPr lang="ru-RU" dirty="0" smtClean="0"/>
              <a:t> </a:t>
            </a:r>
            <a:r>
              <a:rPr lang="ru-RU" dirty="0" err="1" smtClean="0"/>
              <a:t>пагорбами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18" y="142852"/>
            <a:ext cx="3571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Санта-Марія-дель-Фіоре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785794"/>
            <a:ext cx="5715010" cy="379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00166" y="4720248"/>
            <a:ext cx="571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Кафедральний</a:t>
            </a:r>
            <a:r>
              <a:rPr lang="ru-RU" dirty="0" smtClean="0"/>
              <a:t> собор у </a:t>
            </a:r>
            <a:r>
              <a:rPr lang="ru-RU" dirty="0" err="1" smtClean="0"/>
              <a:t>Флоренції</a:t>
            </a:r>
            <a:r>
              <a:rPr lang="ru-RU" dirty="0" smtClean="0"/>
              <a:t>, </a:t>
            </a:r>
            <a:r>
              <a:rPr lang="ru-RU" dirty="0" err="1" smtClean="0"/>
              <a:t>саме</a:t>
            </a:r>
            <a:r>
              <a:rPr lang="ru-RU" dirty="0" smtClean="0"/>
              <a:t> </a:t>
            </a:r>
            <a:r>
              <a:rPr lang="ru-RU" dirty="0" err="1" smtClean="0"/>
              <a:t>знамените</a:t>
            </a:r>
            <a:r>
              <a:rPr lang="ru-RU" dirty="0" smtClean="0"/>
              <a:t> з </a:t>
            </a:r>
            <a:r>
              <a:rPr lang="ru-RU" dirty="0" err="1" smtClean="0"/>
              <a:t>архітектурних</a:t>
            </a:r>
            <a:r>
              <a:rPr lang="ru-RU" dirty="0" smtClean="0"/>
              <a:t> </a:t>
            </a:r>
            <a:r>
              <a:rPr lang="ru-RU" dirty="0" err="1" smtClean="0"/>
              <a:t>споруд</a:t>
            </a:r>
            <a:r>
              <a:rPr lang="ru-RU" dirty="0" smtClean="0"/>
              <a:t> </a:t>
            </a:r>
            <a:r>
              <a:rPr lang="ru-RU" dirty="0" err="1" smtClean="0"/>
              <a:t>флорентійського</a:t>
            </a:r>
            <a:r>
              <a:rPr lang="ru-RU" dirty="0" smtClean="0"/>
              <a:t> кватроченто. </a:t>
            </a:r>
            <a:r>
              <a:rPr lang="ru-RU" dirty="0" err="1" smtClean="0"/>
              <a:t>Знаходиться</a:t>
            </a:r>
            <a:r>
              <a:rPr lang="ru-RU" dirty="0" smtClean="0"/>
              <a:t> в самому </a:t>
            </a:r>
            <a:r>
              <a:rPr lang="ru-RU" dirty="0" err="1" smtClean="0"/>
              <a:t>центрі</a:t>
            </a:r>
            <a:r>
              <a:rPr lang="ru-RU" dirty="0" smtClean="0"/>
              <a:t> </a:t>
            </a:r>
            <a:r>
              <a:rPr lang="ru-RU" dirty="0" err="1" smtClean="0"/>
              <a:t>міста</a:t>
            </a:r>
            <a:r>
              <a:rPr lang="ru-RU" dirty="0" smtClean="0"/>
              <a:t>, на </a:t>
            </a:r>
            <a:r>
              <a:rPr lang="ru-RU" dirty="0" err="1" smtClean="0"/>
              <a:t>соборній</a:t>
            </a:r>
            <a:r>
              <a:rPr lang="ru-RU" dirty="0" smtClean="0"/>
              <a:t> </a:t>
            </a:r>
            <a:r>
              <a:rPr lang="ru-RU" dirty="0" err="1" smtClean="0"/>
              <a:t>площі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14285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Собор Святого Петра</a:t>
            </a:r>
            <a:endParaRPr lang="ru-RU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71480"/>
            <a:ext cx="5460455" cy="366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71604" y="4357694"/>
            <a:ext cx="5500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Католицький</a:t>
            </a:r>
            <a:r>
              <a:rPr lang="ru-RU" dirty="0" smtClean="0"/>
              <a:t> собор, </a:t>
            </a:r>
            <a:r>
              <a:rPr lang="ru-RU" dirty="0" err="1" smtClean="0"/>
              <a:t>центральне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найбільш</a:t>
            </a:r>
            <a:r>
              <a:rPr lang="ru-RU" dirty="0" smtClean="0"/>
              <a:t> </a:t>
            </a:r>
            <a:r>
              <a:rPr lang="ru-RU" dirty="0" err="1" smtClean="0"/>
              <a:t>велике</a:t>
            </a:r>
            <a:r>
              <a:rPr lang="ru-RU" dirty="0" smtClean="0"/>
              <a:t> </a:t>
            </a:r>
            <a:r>
              <a:rPr lang="ru-RU" dirty="0" err="1" smtClean="0"/>
              <a:t>спорудження</a:t>
            </a:r>
            <a:r>
              <a:rPr lang="ru-RU" dirty="0" smtClean="0"/>
              <a:t> Ватикану, </a:t>
            </a:r>
            <a:r>
              <a:rPr lang="ru-RU" dirty="0" err="1" smtClean="0"/>
              <a:t>найбільша</a:t>
            </a:r>
            <a:r>
              <a:rPr lang="ru-RU" dirty="0" smtClean="0"/>
              <a:t> </a:t>
            </a:r>
            <a:r>
              <a:rPr lang="ru-RU" dirty="0" err="1" smtClean="0"/>
              <a:t>історична</a:t>
            </a:r>
            <a:r>
              <a:rPr lang="ru-RU" dirty="0" smtClean="0"/>
              <a:t> </a:t>
            </a:r>
            <a:r>
              <a:rPr lang="ru-RU" dirty="0" err="1" smtClean="0"/>
              <a:t>християнська</a:t>
            </a:r>
            <a:r>
              <a:rPr lang="ru-RU" dirty="0" smtClean="0"/>
              <a:t> </a:t>
            </a:r>
            <a:r>
              <a:rPr lang="ru-RU" dirty="0" err="1" smtClean="0"/>
              <a:t>церква</a:t>
            </a:r>
            <a:r>
              <a:rPr lang="ru-RU" dirty="0" smtClean="0"/>
              <a:t> в </a:t>
            </a:r>
            <a:r>
              <a:rPr lang="ru-RU" dirty="0" err="1" smtClean="0"/>
              <a:t>світі</a:t>
            </a:r>
            <a:r>
              <a:rPr lang="ru-RU" dirty="0" smtClean="0"/>
              <a:t>. Одна з </a:t>
            </a:r>
            <a:r>
              <a:rPr lang="ru-RU" dirty="0" err="1" smtClean="0"/>
              <a:t>чотирьох</a:t>
            </a:r>
            <a:r>
              <a:rPr lang="ru-RU" dirty="0" smtClean="0"/>
              <a:t> </a:t>
            </a:r>
            <a:r>
              <a:rPr lang="ru-RU" dirty="0" err="1" smtClean="0"/>
              <a:t>патріарших</a:t>
            </a:r>
            <a:r>
              <a:rPr lang="ru-RU" dirty="0" smtClean="0"/>
              <a:t> </a:t>
            </a:r>
            <a:r>
              <a:rPr lang="ru-RU" dirty="0" err="1" smtClean="0"/>
              <a:t>базилік</a:t>
            </a:r>
            <a:r>
              <a:rPr lang="ru-RU" dirty="0" smtClean="0"/>
              <a:t> Риму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церемоніальний</a:t>
            </a:r>
            <a:r>
              <a:rPr lang="ru-RU" dirty="0" smtClean="0"/>
              <a:t> центр </a:t>
            </a:r>
            <a:r>
              <a:rPr lang="ru-RU" dirty="0" err="1" smtClean="0"/>
              <a:t>Римсько-католицької</a:t>
            </a:r>
            <a:r>
              <a:rPr lang="ru-RU" dirty="0" smtClean="0"/>
              <a:t> церкви. Над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створенням</a:t>
            </a:r>
            <a:r>
              <a:rPr lang="ru-RU" dirty="0" smtClean="0"/>
              <a:t> </a:t>
            </a:r>
            <a:r>
              <a:rPr lang="ru-RU" dirty="0" err="1" smtClean="0"/>
              <a:t>трудилося</a:t>
            </a:r>
            <a:r>
              <a:rPr lang="ru-RU" dirty="0" smtClean="0"/>
              <a:t> </a:t>
            </a:r>
            <a:r>
              <a:rPr lang="ru-RU" dirty="0" err="1" smtClean="0"/>
              <a:t>кілька</a:t>
            </a:r>
            <a:r>
              <a:rPr lang="ru-RU" dirty="0" smtClean="0"/>
              <a:t> </a:t>
            </a:r>
            <a:r>
              <a:rPr lang="ru-RU" dirty="0" err="1" smtClean="0"/>
              <a:t>поколінь</a:t>
            </a:r>
            <a:r>
              <a:rPr lang="ru-RU" dirty="0" smtClean="0"/>
              <a:t> великих </a:t>
            </a:r>
            <a:r>
              <a:rPr lang="ru-RU" dirty="0" err="1" smtClean="0"/>
              <a:t>майстрів</a:t>
            </a:r>
            <a:r>
              <a:rPr lang="ru-RU" dirty="0" smtClean="0"/>
              <a:t>: </a:t>
            </a:r>
            <a:r>
              <a:rPr lang="ru-RU" dirty="0" err="1" smtClean="0"/>
              <a:t>Браманте</a:t>
            </a:r>
            <a:r>
              <a:rPr lang="ru-RU" dirty="0" smtClean="0"/>
              <a:t>, </a:t>
            </a:r>
            <a:r>
              <a:rPr lang="ru-RU" dirty="0" err="1" smtClean="0"/>
              <a:t>Рафаель</a:t>
            </a:r>
            <a:r>
              <a:rPr lang="ru-RU" dirty="0" smtClean="0"/>
              <a:t>, </a:t>
            </a:r>
            <a:r>
              <a:rPr lang="ru-RU" dirty="0" err="1" smtClean="0"/>
              <a:t>Мікеланджело</a:t>
            </a:r>
            <a:r>
              <a:rPr lang="ru-RU" dirty="0" smtClean="0"/>
              <a:t>, </a:t>
            </a:r>
            <a:r>
              <a:rPr lang="ru-RU" dirty="0" err="1" smtClean="0"/>
              <a:t>Берніні</a:t>
            </a:r>
            <a:r>
              <a:rPr lang="ru-RU" dirty="0" smtClean="0"/>
              <a:t>. </a:t>
            </a:r>
            <a:r>
              <a:rPr lang="ru-RU" dirty="0" err="1" smtClean="0"/>
              <a:t>Місткість</a:t>
            </a:r>
            <a:r>
              <a:rPr lang="ru-RU" dirty="0" smtClean="0"/>
              <a:t> </a:t>
            </a:r>
            <a:r>
              <a:rPr lang="ru-RU" dirty="0" err="1" smtClean="0"/>
              <a:t>близько</a:t>
            </a:r>
            <a:r>
              <a:rPr lang="ru-RU" dirty="0" smtClean="0"/>
              <a:t> 60 000 </a:t>
            </a:r>
            <a:r>
              <a:rPr lang="ru-RU" dirty="0" err="1" smtClean="0"/>
              <a:t>чоловік</a:t>
            </a:r>
            <a:r>
              <a:rPr lang="ru-RU" dirty="0" smtClean="0"/>
              <a:t> та 400 тис. </a:t>
            </a:r>
            <a:r>
              <a:rPr lang="ru-RU" dirty="0" err="1" smtClean="0"/>
              <a:t>Чоловік</a:t>
            </a:r>
            <a:r>
              <a:rPr lang="ru-RU" dirty="0" smtClean="0"/>
              <a:t> на </a:t>
            </a:r>
            <a:r>
              <a:rPr lang="ru-RU" dirty="0" err="1" smtClean="0"/>
              <a:t>площі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0364" y="0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Римський</a:t>
            </a:r>
            <a:r>
              <a:rPr lang="ru-RU" sz="2400" b="1" dirty="0" smtClean="0"/>
              <a:t> форум</a:t>
            </a:r>
            <a:endParaRPr lang="ru-RU" sz="2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71480"/>
            <a:ext cx="5373791" cy="349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357290" y="4429132"/>
            <a:ext cx="60007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Форум (</a:t>
            </a:r>
            <a:r>
              <a:rPr lang="ru-RU" dirty="0" err="1" smtClean="0"/>
              <a:t>площа</a:t>
            </a:r>
            <a:r>
              <a:rPr lang="ru-RU" dirty="0" smtClean="0"/>
              <a:t>) в </a:t>
            </a:r>
            <a:r>
              <a:rPr lang="ru-RU" dirty="0" err="1" smtClean="0"/>
              <a:t>центрі</a:t>
            </a:r>
            <a:r>
              <a:rPr lang="ru-RU" dirty="0" smtClean="0"/>
              <a:t> </a:t>
            </a:r>
            <a:r>
              <a:rPr lang="ru-RU" dirty="0" err="1" smtClean="0"/>
              <a:t>Стародавнього</a:t>
            </a:r>
            <a:r>
              <a:rPr lang="ru-RU" dirty="0" smtClean="0"/>
              <a:t> Риму разом з </a:t>
            </a:r>
            <a:r>
              <a:rPr lang="ru-RU" dirty="0" err="1" smtClean="0"/>
              <a:t>прилеглими</a:t>
            </a:r>
            <a:r>
              <a:rPr lang="ru-RU" dirty="0" smtClean="0"/>
              <a:t> </a:t>
            </a:r>
            <a:r>
              <a:rPr lang="ru-RU" dirty="0" err="1" smtClean="0"/>
              <a:t>будівлями</a:t>
            </a:r>
            <a:r>
              <a:rPr lang="ru-RU" dirty="0" smtClean="0"/>
              <a:t>. </a:t>
            </a:r>
            <a:r>
              <a:rPr lang="ru-RU" dirty="0" err="1" smtClean="0"/>
              <a:t>Спочатку</a:t>
            </a:r>
            <a:r>
              <a:rPr lang="ru-RU" dirty="0" smtClean="0"/>
              <a:t> на </a:t>
            </a:r>
            <a:r>
              <a:rPr lang="ru-RU" dirty="0" err="1" smtClean="0"/>
              <a:t>ньому</a:t>
            </a:r>
            <a:r>
              <a:rPr lang="ru-RU" dirty="0" smtClean="0"/>
              <a:t> </a:t>
            </a:r>
            <a:r>
              <a:rPr lang="ru-RU" dirty="0" err="1" smtClean="0"/>
              <a:t>розміщувався</a:t>
            </a:r>
            <a:r>
              <a:rPr lang="ru-RU" dirty="0" smtClean="0"/>
              <a:t> </a:t>
            </a:r>
            <a:r>
              <a:rPr lang="ru-RU" dirty="0" err="1" smtClean="0"/>
              <a:t>ринок</a:t>
            </a:r>
            <a:r>
              <a:rPr lang="ru-RU" dirty="0" smtClean="0"/>
              <a:t>, </a:t>
            </a:r>
            <a:r>
              <a:rPr lang="ru-RU" dirty="0" err="1" smtClean="0"/>
              <a:t>пізніше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включив в себе комиций (</a:t>
            </a:r>
            <a:r>
              <a:rPr lang="ru-RU" dirty="0" err="1" smtClean="0"/>
              <a:t>місце</a:t>
            </a:r>
            <a:r>
              <a:rPr lang="ru-RU" dirty="0" smtClean="0"/>
              <a:t> </a:t>
            </a:r>
            <a:r>
              <a:rPr lang="ru-RU" dirty="0" err="1" smtClean="0"/>
              <a:t>народних</a:t>
            </a:r>
            <a:r>
              <a:rPr lang="ru-RU" dirty="0" smtClean="0"/>
              <a:t> </a:t>
            </a:r>
            <a:r>
              <a:rPr lang="ru-RU" dirty="0" err="1" smtClean="0"/>
              <a:t>зборів</a:t>
            </a:r>
            <a:r>
              <a:rPr lang="ru-RU" dirty="0" smtClean="0"/>
              <a:t>), </a:t>
            </a:r>
            <a:r>
              <a:rPr lang="ru-RU" dirty="0" err="1" smtClean="0"/>
              <a:t>курію</a:t>
            </a:r>
            <a:r>
              <a:rPr lang="ru-RU" dirty="0" smtClean="0"/>
              <a:t> (</a:t>
            </a:r>
            <a:r>
              <a:rPr lang="ru-RU" dirty="0" err="1" smtClean="0"/>
              <a:t>місце</a:t>
            </a:r>
            <a:r>
              <a:rPr lang="ru-RU" dirty="0" smtClean="0"/>
              <a:t> </a:t>
            </a:r>
            <a:r>
              <a:rPr lang="ru-RU" dirty="0" err="1" smtClean="0"/>
              <a:t>засідань</a:t>
            </a:r>
            <a:r>
              <a:rPr lang="ru-RU" dirty="0" smtClean="0"/>
              <a:t> Сенату)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придбав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політичні</a:t>
            </a:r>
            <a:r>
              <a:rPr lang="ru-RU" dirty="0" smtClean="0"/>
              <a:t> </a:t>
            </a:r>
            <a:r>
              <a:rPr lang="ru-RU" dirty="0" err="1" smtClean="0"/>
              <a:t>функції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142852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cs typeface="Arial" pitchFamily="34" charset="0"/>
              </a:rPr>
              <a:t>Блакитний</a:t>
            </a:r>
            <a:r>
              <a:rPr lang="ru-RU" sz="2400" b="1" dirty="0" smtClean="0">
                <a:cs typeface="Arial" pitchFamily="34" charset="0"/>
              </a:rPr>
              <a:t> Грот на </a:t>
            </a:r>
            <a:r>
              <a:rPr lang="ru-RU" sz="2400" b="1" dirty="0" err="1" smtClean="0">
                <a:cs typeface="Arial" pitchFamily="34" charset="0"/>
              </a:rPr>
              <a:t>острові</a:t>
            </a:r>
            <a:r>
              <a:rPr lang="ru-RU" sz="2400" b="1" dirty="0" smtClean="0">
                <a:cs typeface="Arial" pitchFamily="34" charset="0"/>
              </a:rPr>
              <a:t> </a:t>
            </a:r>
            <a:r>
              <a:rPr lang="ru-RU" sz="2400" b="1" dirty="0" err="1" smtClean="0">
                <a:cs typeface="Arial" pitchFamily="34" charset="0"/>
              </a:rPr>
              <a:t>Капрі</a:t>
            </a:r>
            <a:r>
              <a:rPr lang="ru-RU" sz="2400" b="1" dirty="0" smtClean="0">
                <a:cs typeface="Arial" pitchFamily="34" charset="0"/>
              </a:rPr>
              <a:t>. </a:t>
            </a:r>
          </a:p>
        </p:txBody>
      </p:sp>
      <p:pic>
        <p:nvPicPr>
          <p:cNvPr id="5" name="Picture 2" descr="C:\Documents and Settings\Учень\Рабочий стол\Италия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85794"/>
            <a:ext cx="5572132" cy="36905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4643446"/>
            <a:ext cx="66437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Символ </a:t>
            </a:r>
            <a:r>
              <a:rPr lang="ru-RU" dirty="0" err="1" smtClean="0"/>
              <a:t>Капрі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неймовірне</a:t>
            </a:r>
            <a:r>
              <a:rPr lang="ru-RU" dirty="0" smtClean="0"/>
              <a:t> </a:t>
            </a:r>
            <a:r>
              <a:rPr lang="ru-RU" dirty="0" err="1" smtClean="0"/>
              <a:t>місце</a:t>
            </a:r>
            <a:r>
              <a:rPr lang="ru-RU" dirty="0" smtClean="0"/>
              <a:t>, </a:t>
            </a:r>
            <a:r>
              <a:rPr lang="ru-RU" dirty="0" err="1" smtClean="0"/>
              <a:t>навіть</a:t>
            </a:r>
            <a:r>
              <a:rPr lang="ru-RU" dirty="0" smtClean="0"/>
              <a:t>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оцінювати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в </a:t>
            </a:r>
            <a:r>
              <a:rPr lang="ru-RU" dirty="0" err="1" smtClean="0"/>
              <a:t>світовому</a:t>
            </a:r>
            <a:r>
              <a:rPr lang="ru-RU" dirty="0" smtClean="0"/>
              <a:t> </a:t>
            </a:r>
            <a:r>
              <a:rPr lang="ru-RU" dirty="0" err="1" smtClean="0"/>
              <a:t>масштабі</a:t>
            </a:r>
            <a:r>
              <a:rPr lang="ru-RU" dirty="0" smtClean="0"/>
              <a:t>, </a:t>
            </a:r>
            <a:r>
              <a:rPr lang="ru-RU" dirty="0" err="1" smtClean="0"/>
              <a:t>Блакитний</a:t>
            </a:r>
            <a:r>
              <a:rPr lang="ru-RU" dirty="0" smtClean="0"/>
              <a:t> Грот не назвали б так без </a:t>
            </a:r>
            <a:r>
              <a:rPr lang="ru-RU" dirty="0" err="1" smtClean="0"/>
              <a:t>серйозної</a:t>
            </a:r>
            <a:r>
              <a:rPr lang="ru-RU" dirty="0" smtClean="0"/>
              <a:t> на те </a:t>
            </a:r>
            <a:r>
              <a:rPr lang="ru-RU" dirty="0" err="1" smtClean="0"/>
              <a:t>підстави</a:t>
            </a:r>
            <a:r>
              <a:rPr lang="ru-RU" dirty="0" smtClean="0"/>
              <a:t>. Коли </a:t>
            </a:r>
            <a:r>
              <a:rPr lang="ru-RU" dirty="0" err="1" smtClean="0"/>
              <a:t>промені</a:t>
            </a:r>
            <a:r>
              <a:rPr lang="ru-RU" dirty="0" smtClean="0"/>
              <a:t> </a:t>
            </a:r>
            <a:r>
              <a:rPr lang="ru-RU" dirty="0" err="1" smtClean="0"/>
              <a:t>сонця</a:t>
            </a:r>
            <a:r>
              <a:rPr lang="ru-RU" dirty="0" smtClean="0"/>
              <a:t> </a:t>
            </a:r>
            <a:r>
              <a:rPr lang="ru-RU" dirty="0" err="1" smtClean="0"/>
              <a:t>крадуться</a:t>
            </a:r>
            <a:r>
              <a:rPr lang="ru-RU" dirty="0" smtClean="0"/>
              <a:t> </a:t>
            </a:r>
            <a:r>
              <a:rPr lang="ru-RU" dirty="0" err="1" smtClean="0"/>
              <a:t>крізь</a:t>
            </a:r>
            <a:r>
              <a:rPr lang="ru-RU" dirty="0" smtClean="0"/>
              <a:t> </a:t>
            </a:r>
            <a:r>
              <a:rPr lang="ru-RU" dirty="0" err="1" smtClean="0"/>
              <a:t>вхід</a:t>
            </a:r>
            <a:r>
              <a:rPr lang="ru-RU" dirty="0" smtClean="0"/>
              <a:t> в грот, </a:t>
            </a:r>
            <a:r>
              <a:rPr lang="ru-RU" dirty="0" err="1" smtClean="0"/>
              <a:t>неоново-синє</a:t>
            </a:r>
            <a:r>
              <a:rPr lang="ru-RU" dirty="0" smtClean="0"/>
              <a:t> </a:t>
            </a:r>
            <a:r>
              <a:rPr lang="ru-RU" dirty="0" err="1" smtClean="0"/>
              <a:t>відображення</a:t>
            </a:r>
            <a:r>
              <a:rPr lang="ru-RU" dirty="0" smtClean="0"/>
              <a:t> </a:t>
            </a:r>
            <a:r>
              <a:rPr lang="ru-RU" dirty="0" err="1" smtClean="0"/>
              <a:t>висвітлює</a:t>
            </a:r>
            <a:r>
              <a:rPr lang="ru-RU" dirty="0" smtClean="0"/>
              <a:t> </a:t>
            </a:r>
            <a:r>
              <a:rPr lang="ru-RU" dirty="0" err="1" smtClean="0"/>
              <a:t>печеру</a:t>
            </a:r>
            <a:r>
              <a:rPr lang="ru-RU" dirty="0" smtClean="0"/>
              <a:t>, а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об’єкти</a:t>
            </a:r>
            <a:r>
              <a:rPr lang="ru-RU" dirty="0" smtClean="0"/>
              <a:t> </a:t>
            </a:r>
            <a:r>
              <a:rPr lang="ru-RU" dirty="0" err="1" smtClean="0"/>
              <a:t>всередині</a:t>
            </a:r>
            <a:r>
              <a:rPr lang="ru-RU" dirty="0" smtClean="0"/>
              <a:t> </a:t>
            </a:r>
            <a:r>
              <a:rPr lang="ru-RU" dirty="0" err="1" smtClean="0"/>
              <a:t>висвітлюються</a:t>
            </a:r>
            <a:r>
              <a:rPr lang="ru-RU" dirty="0" smtClean="0"/>
              <a:t> </a:t>
            </a:r>
            <a:r>
              <a:rPr lang="ru-RU" dirty="0" err="1" smtClean="0"/>
              <a:t>сріблястим</a:t>
            </a:r>
            <a:r>
              <a:rPr lang="ru-RU" dirty="0" smtClean="0"/>
              <a:t> </a:t>
            </a:r>
            <a:r>
              <a:rPr lang="ru-RU" dirty="0" err="1" smtClean="0"/>
              <a:t>кольором</a:t>
            </a:r>
            <a:r>
              <a:rPr lang="ru-RU" dirty="0" smtClean="0"/>
              <a:t>. Одна з </a:t>
            </a:r>
            <a:r>
              <a:rPr lang="ru-RU" dirty="0" err="1" smtClean="0"/>
              <a:t>найкрасивіших</a:t>
            </a:r>
            <a:r>
              <a:rPr lang="ru-RU" dirty="0" smtClean="0"/>
              <a:t> </a:t>
            </a:r>
            <a:r>
              <a:rPr lang="ru-RU" dirty="0" err="1" smtClean="0"/>
              <a:t>природних</a:t>
            </a:r>
            <a:r>
              <a:rPr lang="ru-RU" dirty="0" smtClean="0"/>
              <a:t> </a:t>
            </a:r>
            <a:r>
              <a:rPr lang="ru-RU" dirty="0" err="1" smtClean="0"/>
              <a:t>пам’яток</a:t>
            </a:r>
            <a:r>
              <a:rPr lang="ru-RU" dirty="0" smtClean="0"/>
              <a:t> </a:t>
            </a:r>
            <a:r>
              <a:rPr lang="ru-RU" dirty="0" err="1" smtClean="0"/>
              <a:t>Італії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04664"/>
            <a:ext cx="518457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З</a:t>
            </a:r>
            <a:r>
              <a:rPr lang="ru-RU" sz="2800" b="1" dirty="0" smtClean="0">
                <a:solidFill>
                  <a:srgbClr val="0070C0"/>
                </a:solidFill>
              </a:rPr>
              <a:t>аймає</a:t>
            </a:r>
            <a:r>
              <a:rPr lang="ru-RU" sz="2800" b="1" dirty="0">
                <a:solidFill>
                  <a:srgbClr val="0070C0"/>
                </a:solidFill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/>
              <a:t>весь </a:t>
            </a:r>
            <a:r>
              <a:rPr lang="ru-RU" sz="2000" dirty="0" err="1" smtClean="0"/>
              <a:t>Апеннінський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півострів</a:t>
            </a:r>
            <a:r>
              <a:rPr lang="ru-RU" sz="2000" dirty="0" smtClean="0"/>
              <a:t>;</a:t>
            </a:r>
            <a:r>
              <a:rPr lang="ru-RU" sz="2000" dirty="0" smtClean="0">
                <a:hlinkClick r:id="rId2" tooltip="Апеннінський півострів"/>
              </a:rPr>
              <a:t> 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/>
              <a:t>великі</a:t>
            </a:r>
            <a:r>
              <a:rPr lang="ru-RU" sz="2000" dirty="0"/>
              <a:t> </a:t>
            </a:r>
            <a:r>
              <a:rPr lang="ru-RU" sz="2000" dirty="0" err="1" smtClean="0"/>
              <a:t>острови</a:t>
            </a:r>
            <a:r>
              <a:rPr lang="ru-RU" sz="2000" dirty="0" smtClean="0"/>
              <a:t> </a:t>
            </a:r>
            <a:r>
              <a:rPr lang="ru-RU" sz="2000" dirty="0" err="1" smtClean="0"/>
              <a:t>Сицилія</a:t>
            </a:r>
            <a:r>
              <a:rPr lang="ru-RU" sz="2000" dirty="0"/>
              <a:t> 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err="1" smtClean="0"/>
              <a:t>Сардинавія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/>
              <a:t>7 </a:t>
            </a:r>
            <a:r>
              <a:rPr lang="ru-RU" sz="2000" dirty="0" err="1"/>
              <a:t>населених</a:t>
            </a:r>
            <a:r>
              <a:rPr lang="ru-RU" sz="2000" dirty="0"/>
              <a:t> </a:t>
            </a:r>
            <a:r>
              <a:rPr lang="ru-RU" sz="2000" dirty="0" err="1"/>
              <a:t>островів</a:t>
            </a:r>
            <a:r>
              <a:rPr lang="ru-RU" sz="2000" dirty="0"/>
              <a:t> </a:t>
            </a:r>
            <a:r>
              <a:rPr lang="ru-RU" sz="2000" dirty="0" err="1" smtClean="0"/>
              <a:t>Тосканського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архіпелагу</a:t>
            </a:r>
            <a:r>
              <a:rPr lang="ru-RU" sz="2000" dirty="0" smtClean="0"/>
              <a:t>, </a:t>
            </a:r>
            <a:r>
              <a:rPr lang="ru-RU" sz="2000" dirty="0" err="1"/>
              <a:t>найбільшим</a:t>
            </a:r>
            <a:r>
              <a:rPr lang="ru-RU" sz="2000" dirty="0"/>
              <a:t> з </a:t>
            </a:r>
            <a:r>
              <a:rPr lang="ru-RU" sz="2000" dirty="0" err="1"/>
              <a:t>яких</a:t>
            </a:r>
            <a:r>
              <a:rPr lang="ru-RU" sz="2000" dirty="0"/>
              <a:t> є </a:t>
            </a:r>
            <a:r>
              <a:rPr lang="ru-RU" sz="2000" dirty="0" err="1"/>
              <a:t>острів</a:t>
            </a:r>
            <a:r>
              <a:rPr lang="ru-RU" sz="2000" dirty="0"/>
              <a:t> </a:t>
            </a:r>
            <a:r>
              <a:rPr lang="ru-RU" sz="2000" dirty="0" err="1" smtClean="0"/>
              <a:t>Ельба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 smtClean="0"/>
              <a:t>Понціанські</a:t>
            </a:r>
            <a:r>
              <a:rPr lang="ru-RU" sz="2000" dirty="0" smtClean="0"/>
              <a:t> </a:t>
            </a:r>
            <a:r>
              <a:rPr lang="ru-RU" sz="2000" dirty="0" err="1" smtClean="0"/>
              <a:t>острови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/>
              <a:t>о</a:t>
            </a:r>
            <a:r>
              <a:rPr lang="ru-RU" sz="2000" dirty="0" err="1" smtClean="0"/>
              <a:t>строви</a:t>
            </a:r>
            <a:r>
              <a:rPr lang="ru-RU" sz="2000" dirty="0" smtClean="0"/>
              <a:t>  </a:t>
            </a:r>
            <a:r>
              <a:rPr lang="ru-RU" sz="2000" dirty="0" err="1" smtClean="0"/>
              <a:t>Іскія</a:t>
            </a:r>
            <a:r>
              <a:rPr lang="ru-RU" sz="2000" dirty="0"/>
              <a:t> 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err="1" smtClean="0"/>
              <a:t>Капрі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err="1" smtClean="0"/>
              <a:t>Прочіда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/>
              <a:t>острови</a:t>
            </a:r>
            <a:r>
              <a:rPr lang="ru-RU" sz="2000" dirty="0"/>
              <a:t> </a:t>
            </a:r>
            <a:r>
              <a:rPr lang="ru-RU" sz="2000" dirty="0" err="1"/>
              <a:t>Еолійського</a:t>
            </a:r>
            <a:r>
              <a:rPr lang="ru-RU" sz="2000" dirty="0"/>
              <a:t> (</a:t>
            </a:r>
            <a:r>
              <a:rPr lang="ru-RU" sz="2000" dirty="0" err="1"/>
              <a:t>Ліпарського</a:t>
            </a:r>
            <a:r>
              <a:rPr lang="ru-RU" sz="2000" dirty="0"/>
              <a:t>) </a:t>
            </a:r>
            <a:r>
              <a:rPr lang="ru-RU" sz="2000" dirty="0" err="1"/>
              <a:t>архіпелагу</a:t>
            </a:r>
            <a:r>
              <a:rPr lang="ru-RU" sz="2000" dirty="0"/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/>
              <a:t>острів</a:t>
            </a:r>
            <a:r>
              <a:rPr lang="ru-RU" sz="2000" dirty="0"/>
              <a:t> </a:t>
            </a:r>
            <a:r>
              <a:rPr lang="ru-RU" sz="2000" dirty="0" err="1" smtClean="0"/>
              <a:t>Устіка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 smtClean="0"/>
              <a:t>Егадські</a:t>
            </a:r>
            <a:r>
              <a:rPr lang="ru-RU" sz="2000" dirty="0" smtClean="0"/>
              <a:t> </a:t>
            </a:r>
            <a:r>
              <a:rPr lang="ru-RU" sz="2000" dirty="0" err="1" smtClean="0"/>
              <a:t>острови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/>
              <a:t>архіпелаг</a:t>
            </a:r>
            <a:r>
              <a:rPr lang="ru-RU" sz="2000" dirty="0"/>
              <a:t> </a:t>
            </a:r>
            <a:r>
              <a:rPr lang="ru-RU" sz="2000" dirty="0" smtClean="0"/>
              <a:t> </a:t>
            </a:r>
            <a:r>
              <a:rPr lang="ru-RU" sz="2000" dirty="0" err="1" smtClean="0"/>
              <a:t>Маддалена</a:t>
            </a:r>
            <a:r>
              <a:rPr lang="ru-RU" sz="2000" dirty="0" smtClean="0"/>
              <a:t>, </a:t>
            </a:r>
            <a:r>
              <a:rPr lang="ru-RU" sz="2000" dirty="0" err="1"/>
              <a:t>острови</a:t>
            </a:r>
            <a:r>
              <a:rPr lang="ru-RU" sz="2000" dirty="0"/>
              <a:t> </a:t>
            </a:r>
            <a:r>
              <a:rPr lang="ru-RU" sz="2000" dirty="0" err="1" smtClean="0"/>
              <a:t>Товолара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err="1" smtClean="0"/>
              <a:t>Молара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smtClean="0"/>
              <a:t>л</a:t>
            </a:r>
            <a:r>
              <a:rPr lang="en-US" sz="2000" dirty="0" smtClean="0"/>
              <a:t>’</a:t>
            </a:r>
            <a:r>
              <a:rPr lang="uk-UA" sz="2000" dirty="0" err="1" smtClean="0"/>
              <a:t>Асінара</a:t>
            </a:r>
            <a:r>
              <a:rPr lang="ru-RU" sz="2000" dirty="0" smtClean="0"/>
              <a:t>,</a:t>
            </a:r>
            <a:r>
              <a:rPr lang="ru-RU" sz="2000" dirty="0"/>
              <a:t> </a:t>
            </a:r>
            <a:r>
              <a:rPr lang="ru-RU" sz="2000" dirty="0" err="1" smtClean="0"/>
              <a:t>Сант</a:t>
            </a:r>
            <a:r>
              <a:rPr lang="ru-RU" sz="2000" dirty="0" smtClean="0"/>
              <a:t>- </a:t>
            </a:r>
            <a:r>
              <a:rPr lang="ru-RU" sz="2000" dirty="0" err="1" smtClean="0"/>
              <a:t>Антіоко</a:t>
            </a:r>
            <a:r>
              <a:rPr lang="ru-RU" sz="2000" dirty="0"/>
              <a:t> </a:t>
            </a:r>
            <a:r>
              <a:rPr lang="ru-RU" sz="2000" dirty="0" smtClean="0"/>
              <a:t>і Сан- П</a:t>
            </a:r>
            <a:r>
              <a:rPr lang="en-US" sz="2000" dirty="0" smtClean="0"/>
              <a:t>’</a:t>
            </a:r>
            <a:r>
              <a:rPr lang="uk-UA" sz="2000" dirty="0" err="1" smtClean="0"/>
              <a:t>єтро</a:t>
            </a:r>
            <a:r>
              <a:rPr lang="ru-RU" sz="2000" dirty="0"/>
              <a:t>  </a:t>
            </a:r>
            <a:r>
              <a:rPr lang="ru-RU" sz="2000" dirty="0" err="1"/>
              <a:t>поблизу</a:t>
            </a:r>
            <a:r>
              <a:rPr lang="ru-RU" sz="2000" dirty="0"/>
              <a:t> </a:t>
            </a:r>
            <a:r>
              <a:rPr lang="ru-RU" sz="2000" dirty="0" err="1" smtClean="0"/>
              <a:t>Сардинії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/>
              <a:t>острів</a:t>
            </a:r>
            <a:r>
              <a:rPr lang="ru-RU" sz="2000" dirty="0"/>
              <a:t> </a:t>
            </a:r>
            <a:r>
              <a:rPr lang="ru-RU" sz="2000" dirty="0" smtClean="0"/>
              <a:t> </a:t>
            </a:r>
            <a:r>
              <a:rPr lang="ru-RU" sz="2000" dirty="0" err="1" smtClean="0"/>
              <a:t>Пантеллерія</a:t>
            </a:r>
            <a:r>
              <a:rPr lang="ru-RU" sz="2000" dirty="0"/>
              <a:t> й </a:t>
            </a:r>
            <a:r>
              <a:rPr lang="ru-RU" sz="2000" dirty="0" err="1" smtClean="0"/>
              <a:t>Пелагійськькі</a:t>
            </a:r>
            <a:r>
              <a:rPr lang="ru-RU" sz="2000" dirty="0" smtClean="0"/>
              <a:t> </a:t>
            </a:r>
            <a:r>
              <a:rPr lang="ru-RU" sz="2000" dirty="0" err="1" smtClean="0"/>
              <a:t>острови</a:t>
            </a:r>
            <a:r>
              <a:rPr lang="ru-RU" sz="2000" dirty="0"/>
              <a:t> в </a:t>
            </a:r>
            <a:r>
              <a:rPr lang="ru-RU" sz="2000" dirty="0" err="1" smtClean="0"/>
              <a:t>Сицилійському</a:t>
            </a:r>
            <a:r>
              <a:rPr lang="ru-RU" sz="2000" dirty="0" smtClean="0"/>
              <a:t> </a:t>
            </a:r>
            <a:r>
              <a:rPr lang="ru-RU" sz="2000" dirty="0" err="1" smtClean="0"/>
              <a:t>морі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/>
              <a:t>острови</a:t>
            </a:r>
            <a:r>
              <a:rPr lang="ru-RU" sz="2000" dirty="0"/>
              <a:t> </a:t>
            </a:r>
            <a:r>
              <a:rPr lang="ru-RU" sz="2000" dirty="0" err="1" smtClean="0"/>
              <a:t>Треміті</a:t>
            </a:r>
            <a:r>
              <a:rPr lang="ru-RU" sz="2000" dirty="0"/>
              <a:t> в </a:t>
            </a:r>
            <a:r>
              <a:rPr lang="ru-RU" sz="2000" dirty="0" err="1"/>
              <a:t>затоці</a:t>
            </a:r>
            <a:r>
              <a:rPr lang="ru-RU" sz="2000" dirty="0"/>
              <a:t> </a:t>
            </a:r>
            <a:r>
              <a:rPr lang="ru-RU" sz="2000" dirty="0" err="1" smtClean="0"/>
              <a:t>Гаргано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050" name="Picture 2" descr="Немного об Италии / Италия / Larg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6923" y="0"/>
            <a:ext cx="3779912" cy="681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476452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0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i="1" dirty="0" smtClean="0">
                <a:solidFill>
                  <a:srgbClr val="0070C0"/>
                </a:solidFill>
              </a:rPr>
              <a:t>Населення Італії</a:t>
            </a:r>
            <a:endParaRPr lang="ru-RU" sz="9600" b="1" i="1" dirty="0">
              <a:solidFill>
                <a:srgbClr val="0070C0"/>
              </a:solidFill>
            </a:endParaRPr>
          </a:p>
        </p:txBody>
      </p:sp>
      <p:pic>
        <p:nvPicPr>
          <p:cNvPr id="5" name="Picture 2" descr="Население Италии и ее экономическое развитие - FB.ru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2859453"/>
            <a:ext cx="6002047" cy="39985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88640"/>
            <a:ext cx="7128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Чисельність </a:t>
            </a:r>
            <a:r>
              <a:rPr lang="ru-RU" sz="3200" b="1" i="1" dirty="0" smtClean="0">
                <a:solidFill>
                  <a:srgbClr val="0070C0"/>
                </a:solidFill>
              </a:rPr>
              <a:t>населення:</a:t>
            </a:r>
            <a:endParaRPr lang="ru-RU" sz="3200" b="1" i="1" dirty="0">
              <a:solidFill>
                <a:srgbClr val="0070C0"/>
              </a:solidFill>
            </a:endParaRPr>
          </a:p>
          <a:p>
            <a:r>
              <a:rPr lang="ru-RU" sz="3200" i="1" dirty="0"/>
              <a:t>1990 — </a:t>
            </a:r>
            <a:r>
              <a:rPr lang="ru-RU" sz="3200" i="1" dirty="0" smtClean="0"/>
              <a:t>57 млн. 657 </a:t>
            </a:r>
            <a:r>
              <a:rPr lang="ru-RU" sz="3200" i="1" dirty="0"/>
              <a:t>тис.</a:t>
            </a:r>
          </a:p>
          <a:p>
            <a:r>
              <a:rPr lang="ru-RU" sz="3200" i="1" dirty="0"/>
              <a:t>1998 — </a:t>
            </a:r>
            <a:r>
              <a:rPr lang="ru-RU" sz="3200" i="1" dirty="0" smtClean="0"/>
              <a:t>57 млн. 600 </a:t>
            </a:r>
            <a:r>
              <a:rPr lang="ru-RU" sz="3200" i="1" dirty="0"/>
              <a:t>тис.</a:t>
            </a:r>
          </a:p>
          <a:p>
            <a:r>
              <a:rPr lang="ru-RU" sz="3200" i="1" dirty="0"/>
              <a:t>2001 — </a:t>
            </a:r>
            <a:r>
              <a:rPr lang="ru-RU" sz="3200" i="1" dirty="0" smtClean="0"/>
              <a:t>56 млн. 590 </a:t>
            </a:r>
            <a:r>
              <a:rPr lang="ru-RU" sz="3200" i="1" dirty="0"/>
              <a:t>тис.</a:t>
            </a:r>
          </a:p>
          <a:p>
            <a:r>
              <a:rPr lang="ru-RU" sz="3200" i="1" dirty="0"/>
              <a:t>2009 — </a:t>
            </a:r>
            <a:r>
              <a:rPr lang="ru-RU" sz="3200" i="1" dirty="0" smtClean="0"/>
              <a:t>60 млн. 088 </a:t>
            </a:r>
            <a:r>
              <a:rPr lang="ru-RU" sz="3200" i="1" dirty="0"/>
              <a:t>тис.</a:t>
            </a:r>
          </a:p>
          <a:p>
            <a:r>
              <a:rPr lang="ru-RU" sz="3200" i="1" dirty="0"/>
              <a:t>2011 — </a:t>
            </a:r>
            <a:r>
              <a:rPr lang="ru-RU" sz="3200" i="1" dirty="0" smtClean="0"/>
              <a:t>62 млн. 220 </a:t>
            </a:r>
            <a:r>
              <a:rPr lang="ru-RU" sz="3200" i="1" dirty="0"/>
              <a:t>тис</a:t>
            </a:r>
            <a:r>
              <a:rPr lang="ru-RU" dirty="0"/>
              <a:t>.</a:t>
            </a:r>
          </a:p>
        </p:txBody>
      </p:sp>
      <p:pic>
        <p:nvPicPr>
          <p:cNvPr id="5" name="Picture 2" descr="Экономика Италии движется по греческому сценарию / События в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84983"/>
            <a:ext cx="6372200" cy="35486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2766</Words>
  <Application>Microsoft Office PowerPoint</Application>
  <PresentationFormat>Экран (4:3)</PresentationFormat>
  <Paragraphs>269</Paragraphs>
  <Slides>69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Природні умови і ресурси Італії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Цікаві факти про Італію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NVR</cp:lastModifiedBy>
  <cp:revision>38</cp:revision>
  <dcterms:modified xsi:type="dcterms:W3CDTF">2015-03-31T13:25:20Z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3347796</vt:lpwstr>
  </property>
  <property fmtid="{D5CDD505-2E9C-101B-9397-08002B2CF9AE}" name="NXPowerLiteVersion" pid="3">
    <vt:lpwstr>D4.1.4</vt:lpwstr>
  </property>
</Properties>
</file>