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1" r:id="rId2"/>
    <p:sldId id="256" r:id="rId3"/>
    <p:sldId id="258" r:id="rId4"/>
    <p:sldId id="259" r:id="rId5"/>
    <p:sldId id="260" r:id="rId6"/>
    <p:sldId id="263" r:id="rId7"/>
    <p:sldId id="262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64" r:id="rId16"/>
    <p:sldId id="267" r:id="rId17"/>
    <p:sldId id="265" r:id="rId18"/>
    <p:sldId id="266" r:id="rId19"/>
    <p:sldId id="268" r:id="rId20"/>
    <p:sldId id="269" r:id="rId21"/>
    <p:sldId id="270" r:id="rId22"/>
    <p:sldId id="283" r:id="rId23"/>
    <p:sldId id="284" r:id="rId24"/>
    <p:sldId id="28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2AA99F-B078-4F2A-8D86-8D22D93FCE81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B4D51EE-1338-4E10-8CAD-CE70620A0D09}">
      <dgm:prSet phldrT="[Текст]" custT="1"/>
      <dgm:spPr/>
      <dgm:t>
        <a:bodyPr/>
        <a:lstStyle/>
        <a:p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Для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приготування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вінегрету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необхідно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взяти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3,7кг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картоплі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, 4,5кг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буряків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.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Скільки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цих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продуктів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використовують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якщо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відходи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збільшаться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на 5%?</a:t>
          </a:r>
          <a:endParaRPr lang="ru-RU" sz="2400" i="1" dirty="0">
            <a:latin typeface="Times New Roman" pitchFamily="18" charset="0"/>
            <a:cs typeface="Times New Roman" pitchFamily="18" charset="0"/>
          </a:endParaRPr>
        </a:p>
      </dgm:t>
    </dgm:pt>
    <dgm:pt modelId="{B94F4317-060F-41D6-90CC-D1B9C3D49175}" type="parTrans" cxnId="{F192D16E-5EB8-4FB3-8B65-314B6FA33D4E}">
      <dgm:prSet/>
      <dgm:spPr/>
      <dgm:t>
        <a:bodyPr/>
        <a:lstStyle/>
        <a:p>
          <a:endParaRPr lang="ru-RU"/>
        </a:p>
      </dgm:t>
    </dgm:pt>
    <dgm:pt modelId="{6926E3EC-272E-4904-930D-5E6A6B9CA0BE}" type="sibTrans" cxnId="{F192D16E-5EB8-4FB3-8B65-314B6FA33D4E}">
      <dgm:prSet/>
      <dgm:spPr/>
      <dgm:t>
        <a:bodyPr/>
        <a:lstStyle/>
        <a:p>
          <a:endParaRPr lang="ru-RU"/>
        </a:p>
      </dgm:t>
    </dgm:pt>
    <dgm:pt modelId="{C7CB30EA-6F70-4CA8-B81A-430271FB598D}">
      <dgm:prSet phldrT="[Текст]" custT="1"/>
      <dgm:spPr/>
      <dgm:t>
        <a:bodyPr/>
        <a:lstStyle/>
        <a:p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Для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приготування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страви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необхідно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взяти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на 1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порцію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1/8шт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яйця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.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Скільки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яєць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необхідно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взяти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для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приготування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130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порцій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dirty="0" err="1" smtClean="0">
              <a:latin typeface="Times New Roman" pitchFamily="18" charset="0"/>
              <a:cs typeface="Times New Roman" pitchFamily="18" charset="0"/>
            </a:rPr>
            <a:t>цієї</a:t>
          </a: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страви?</a:t>
          </a:r>
          <a:endParaRPr lang="ru-RU" sz="2400" i="1" dirty="0">
            <a:latin typeface="Times New Roman" pitchFamily="18" charset="0"/>
            <a:cs typeface="Times New Roman" pitchFamily="18" charset="0"/>
          </a:endParaRPr>
        </a:p>
      </dgm:t>
    </dgm:pt>
    <dgm:pt modelId="{2BA53831-FCF7-48F2-AFB9-D050B585C8C8}" type="parTrans" cxnId="{3AB98501-A0ED-4335-A157-BAC83818D98D}">
      <dgm:prSet/>
      <dgm:spPr/>
      <dgm:t>
        <a:bodyPr/>
        <a:lstStyle/>
        <a:p>
          <a:endParaRPr lang="ru-RU"/>
        </a:p>
      </dgm:t>
    </dgm:pt>
    <dgm:pt modelId="{A3ABFC1C-865E-4AAD-AB70-026C8260CC6D}" type="sibTrans" cxnId="{3AB98501-A0ED-4335-A157-BAC83818D98D}">
      <dgm:prSet/>
      <dgm:spPr/>
      <dgm:t>
        <a:bodyPr/>
        <a:lstStyle/>
        <a:p>
          <a:endParaRPr lang="ru-RU"/>
        </a:p>
      </dgm:t>
    </dgm:pt>
    <dgm:pt modelId="{94EAAF6A-313F-4BE5-8B25-0BC797DDD18F}" type="pres">
      <dgm:prSet presAssocID="{AA2AA99F-B078-4F2A-8D86-8D22D93FCE8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FDA0909-8A47-48DB-9734-2B93F1BDEFAA}" type="pres">
      <dgm:prSet presAssocID="{AA2AA99F-B078-4F2A-8D86-8D22D93FCE81}" presName="Name1" presStyleCnt="0"/>
      <dgm:spPr/>
    </dgm:pt>
    <dgm:pt modelId="{1C9DC5A5-BBE7-48DA-AB5C-788F752137A1}" type="pres">
      <dgm:prSet presAssocID="{AA2AA99F-B078-4F2A-8D86-8D22D93FCE81}" presName="cycle" presStyleCnt="0"/>
      <dgm:spPr/>
    </dgm:pt>
    <dgm:pt modelId="{7E607711-E06C-4C46-83BA-F8F4E11B18F0}" type="pres">
      <dgm:prSet presAssocID="{AA2AA99F-B078-4F2A-8D86-8D22D93FCE81}" presName="srcNode" presStyleLbl="node1" presStyleIdx="0" presStyleCnt="2"/>
      <dgm:spPr/>
    </dgm:pt>
    <dgm:pt modelId="{93CA2606-B6D3-485D-88BD-91F7D3B7927F}" type="pres">
      <dgm:prSet presAssocID="{AA2AA99F-B078-4F2A-8D86-8D22D93FCE81}" presName="conn" presStyleLbl="parChTrans1D2" presStyleIdx="0" presStyleCnt="1"/>
      <dgm:spPr/>
      <dgm:t>
        <a:bodyPr/>
        <a:lstStyle/>
        <a:p>
          <a:endParaRPr lang="ru-RU"/>
        </a:p>
      </dgm:t>
    </dgm:pt>
    <dgm:pt modelId="{ADDF5D8C-39D8-4189-8692-D6B5E4BD5B6C}" type="pres">
      <dgm:prSet presAssocID="{AA2AA99F-B078-4F2A-8D86-8D22D93FCE81}" presName="extraNode" presStyleLbl="node1" presStyleIdx="0" presStyleCnt="2"/>
      <dgm:spPr/>
    </dgm:pt>
    <dgm:pt modelId="{C0081212-3E6D-470E-9C56-E152EC002E32}" type="pres">
      <dgm:prSet presAssocID="{AA2AA99F-B078-4F2A-8D86-8D22D93FCE81}" presName="dstNode" presStyleLbl="node1" presStyleIdx="0" presStyleCnt="2"/>
      <dgm:spPr/>
    </dgm:pt>
    <dgm:pt modelId="{F1632241-2E1C-44E2-A758-1E0D97A7DC74}" type="pres">
      <dgm:prSet presAssocID="{CB4D51EE-1338-4E10-8CAD-CE70620A0D09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C5E0BD-F855-4CBB-B628-FC6CEE00D622}" type="pres">
      <dgm:prSet presAssocID="{CB4D51EE-1338-4E10-8CAD-CE70620A0D09}" presName="accent_1" presStyleCnt="0"/>
      <dgm:spPr/>
    </dgm:pt>
    <dgm:pt modelId="{9C499656-43F3-4805-B767-BDF39793252A}" type="pres">
      <dgm:prSet presAssocID="{CB4D51EE-1338-4E10-8CAD-CE70620A0D09}" presName="accentRepeatNode" presStyleLbl="solidFgAcc1" presStyleIdx="0" presStyleCnt="2"/>
      <dgm:spPr/>
    </dgm:pt>
    <dgm:pt modelId="{E604A2AA-F2E9-41A7-A45D-134F08B9925A}" type="pres">
      <dgm:prSet presAssocID="{C7CB30EA-6F70-4CA8-B81A-430271FB598D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1015CC-631B-4DA9-9154-996D44D09053}" type="pres">
      <dgm:prSet presAssocID="{C7CB30EA-6F70-4CA8-B81A-430271FB598D}" presName="accent_2" presStyleCnt="0"/>
      <dgm:spPr/>
    </dgm:pt>
    <dgm:pt modelId="{351331D4-A593-4872-9B48-9379CC39F2F8}" type="pres">
      <dgm:prSet presAssocID="{C7CB30EA-6F70-4CA8-B81A-430271FB598D}" presName="accentRepeatNode" presStyleLbl="solidFgAcc1" presStyleIdx="1" presStyleCnt="2"/>
      <dgm:spPr/>
    </dgm:pt>
  </dgm:ptLst>
  <dgm:cxnLst>
    <dgm:cxn modelId="{649A6207-6D41-4BD9-9343-FD7A56780F04}" type="presOf" srcId="{AA2AA99F-B078-4F2A-8D86-8D22D93FCE81}" destId="{94EAAF6A-313F-4BE5-8B25-0BC797DDD18F}" srcOrd="0" destOrd="0" presId="urn:microsoft.com/office/officeart/2008/layout/VerticalCurvedList"/>
    <dgm:cxn modelId="{800A1B0A-3743-4990-AC59-7E583E990689}" type="presOf" srcId="{C7CB30EA-6F70-4CA8-B81A-430271FB598D}" destId="{E604A2AA-F2E9-41A7-A45D-134F08B9925A}" srcOrd="0" destOrd="0" presId="urn:microsoft.com/office/officeart/2008/layout/VerticalCurvedList"/>
    <dgm:cxn modelId="{3AB98501-A0ED-4335-A157-BAC83818D98D}" srcId="{AA2AA99F-B078-4F2A-8D86-8D22D93FCE81}" destId="{C7CB30EA-6F70-4CA8-B81A-430271FB598D}" srcOrd="1" destOrd="0" parTransId="{2BA53831-FCF7-48F2-AFB9-D050B585C8C8}" sibTransId="{A3ABFC1C-865E-4AAD-AB70-026C8260CC6D}"/>
    <dgm:cxn modelId="{F192D16E-5EB8-4FB3-8B65-314B6FA33D4E}" srcId="{AA2AA99F-B078-4F2A-8D86-8D22D93FCE81}" destId="{CB4D51EE-1338-4E10-8CAD-CE70620A0D09}" srcOrd="0" destOrd="0" parTransId="{B94F4317-060F-41D6-90CC-D1B9C3D49175}" sibTransId="{6926E3EC-272E-4904-930D-5E6A6B9CA0BE}"/>
    <dgm:cxn modelId="{CC91C3E3-E1D6-461D-977E-5CE028854F68}" type="presOf" srcId="{CB4D51EE-1338-4E10-8CAD-CE70620A0D09}" destId="{F1632241-2E1C-44E2-A758-1E0D97A7DC74}" srcOrd="0" destOrd="0" presId="urn:microsoft.com/office/officeart/2008/layout/VerticalCurvedList"/>
    <dgm:cxn modelId="{556B25D9-7ED4-422C-8383-2C6016B2E1BA}" type="presOf" srcId="{6926E3EC-272E-4904-930D-5E6A6B9CA0BE}" destId="{93CA2606-B6D3-485D-88BD-91F7D3B7927F}" srcOrd="0" destOrd="0" presId="urn:microsoft.com/office/officeart/2008/layout/VerticalCurvedList"/>
    <dgm:cxn modelId="{D636812E-D67F-4720-8556-116C431A9FA4}" type="presParOf" srcId="{94EAAF6A-313F-4BE5-8B25-0BC797DDD18F}" destId="{5FDA0909-8A47-48DB-9734-2B93F1BDEFAA}" srcOrd="0" destOrd="0" presId="urn:microsoft.com/office/officeart/2008/layout/VerticalCurvedList"/>
    <dgm:cxn modelId="{A165DF9C-2ED8-4B67-89B3-BC71923E79E3}" type="presParOf" srcId="{5FDA0909-8A47-48DB-9734-2B93F1BDEFAA}" destId="{1C9DC5A5-BBE7-48DA-AB5C-788F752137A1}" srcOrd="0" destOrd="0" presId="urn:microsoft.com/office/officeart/2008/layout/VerticalCurvedList"/>
    <dgm:cxn modelId="{778D0CDD-73D8-4438-B17E-E52BB3606A03}" type="presParOf" srcId="{1C9DC5A5-BBE7-48DA-AB5C-788F752137A1}" destId="{7E607711-E06C-4C46-83BA-F8F4E11B18F0}" srcOrd="0" destOrd="0" presId="urn:microsoft.com/office/officeart/2008/layout/VerticalCurvedList"/>
    <dgm:cxn modelId="{FE6CF480-5D69-4F7F-A5C4-1ADCF72ADC51}" type="presParOf" srcId="{1C9DC5A5-BBE7-48DA-AB5C-788F752137A1}" destId="{93CA2606-B6D3-485D-88BD-91F7D3B7927F}" srcOrd="1" destOrd="0" presId="urn:microsoft.com/office/officeart/2008/layout/VerticalCurvedList"/>
    <dgm:cxn modelId="{E3D6FB33-1ED5-4B7F-8E03-F57BE8BE1BB2}" type="presParOf" srcId="{1C9DC5A5-BBE7-48DA-AB5C-788F752137A1}" destId="{ADDF5D8C-39D8-4189-8692-D6B5E4BD5B6C}" srcOrd="2" destOrd="0" presId="urn:microsoft.com/office/officeart/2008/layout/VerticalCurvedList"/>
    <dgm:cxn modelId="{9C9E12A0-9AF3-487E-9D7B-DEC7FB7D9DC8}" type="presParOf" srcId="{1C9DC5A5-BBE7-48DA-AB5C-788F752137A1}" destId="{C0081212-3E6D-470E-9C56-E152EC002E32}" srcOrd="3" destOrd="0" presId="urn:microsoft.com/office/officeart/2008/layout/VerticalCurvedList"/>
    <dgm:cxn modelId="{793488A3-81FD-4293-B1A0-4C03CB7B4157}" type="presParOf" srcId="{5FDA0909-8A47-48DB-9734-2B93F1BDEFAA}" destId="{F1632241-2E1C-44E2-A758-1E0D97A7DC74}" srcOrd="1" destOrd="0" presId="urn:microsoft.com/office/officeart/2008/layout/VerticalCurvedList"/>
    <dgm:cxn modelId="{EF3FC482-3464-428F-A703-F91E62B035D1}" type="presParOf" srcId="{5FDA0909-8A47-48DB-9734-2B93F1BDEFAA}" destId="{A2C5E0BD-F855-4CBB-B628-FC6CEE00D622}" srcOrd="2" destOrd="0" presId="urn:microsoft.com/office/officeart/2008/layout/VerticalCurvedList"/>
    <dgm:cxn modelId="{D8A1C86F-0F43-47B2-B8A3-C57B73E89EF1}" type="presParOf" srcId="{A2C5E0BD-F855-4CBB-B628-FC6CEE00D622}" destId="{9C499656-43F3-4805-B767-BDF39793252A}" srcOrd="0" destOrd="0" presId="urn:microsoft.com/office/officeart/2008/layout/VerticalCurvedList"/>
    <dgm:cxn modelId="{51C04B53-BEAA-4936-B129-5D951FEFA49F}" type="presParOf" srcId="{5FDA0909-8A47-48DB-9734-2B93F1BDEFAA}" destId="{E604A2AA-F2E9-41A7-A45D-134F08B9925A}" srcOrd="3" destOrd="0" presId="urn:microsoft.com/office/officeart/2008/layout/VerticalCurvedList"/>
    <dgm:cxn modelId="{B4620511-6D06-4B3A-BE25-E0A52C768E57}" type="presParOf" srcId="{5FDA0909-8A47-48DB-9734-2B93F1BDEFAA}" destId="{971015CC-631B-4DA9-9154-996D44D09053}" srcOrd="4" destOrd="0" presId="urn:microsoft.com/office/officeart/2008/layout/VerticalCurvedList"/>
    <dgm:cxn modelId="{99126078-0F1F-413A-A78A-736CDE80DE00}" type="presParOf" srcId="{971015CC-631B-4DA9-9154-996D44D09053}" destId="{351331D4-A593-4872-9B48-9379CC39F2F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CA2606-B6D3-485D-88BD-91F7D3B7927F}">
      <dsp:nvSpPr>
        <dsp:cNvPr id="0" name=""/>
        <dsp:cNvSpPr/>
      </dsp:nvSpPr>
      <dsp:spPr>
        <a:xfrm>
          <a:off x="-5027170" y="-776006"/>
          <a:ext cx="6032285" cy="6032285"/>
        </a:xfrm>
        <a:prstGeom prst="blockArc">
          <a:avLst>
            <a:gd name="adj1" fmla="val 18900000"/>
            <a:gd name="adj2" fmla="val 2700000"/>
            <a:gd name="adj3" fmla="val 358"/>
          </a:avLst>
        </a:pr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632241-2E1C-44E2-A758-1E0D97A7DC74}">
      <dsp:nvSpPr>
        <dsp:cNvPr id="0" name=""/>
        <dsp:cNvSpPr/>
      </dsp:nvSpPr>
      <dsp:spPr>
        <a:xfrm>
          <a:off x="823586" y="640051"/>
          <a:ext cx="7577716" cy="127992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594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Для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приготування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вінегрету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необхідно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взяти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3,7кг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картоплі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, 4,5кг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буряків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.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Скільки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цих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продуктів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використовують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якщо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відходи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збільшаться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на 5%?</a:t>
          </a:r>
          <a:endParaRPr lang="ru-RU" sz="24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23586" y="640051"/>
        <a:ext cx="7577716" cy="1279924"/>
      </dsp:txXfrm>
    </dsp:sp>
    <dsp:sp modelId="{9C499656-43F3-4805-B767-BDF39793252A}">
      <dsp:nvSpPr>
        <dsp:cNvPr id="0" name=""/>
        <dsp:cNvSpPr/>
      </dsp:nvSpPr>
      <dsp:spPr>
        <a:xfrm>
          <a:off x="23633" y="480061"/>
          <a:ext cx="1599905" cy="159990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E604A2AA-F2E9-41A7-A45D-134F08B9925A}">
      <dsp:nvSpPr>
        <dsp:cNvPr id="0" name=""/>
        <dsp:cNvSpPr/>
      </dsp:nvSpPr>
      <dsp:spPr>
        <a:xfrm>
          <a:off x="823586" y="2560296"/>
          <a:ext cx="7577716" cy="1279924"/>
        </a:xfrm>
        <a:prstGeom prst="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tint val="50000"/>
                <a:satMod val="300000"/>
              </a:schemeClr>
            </a:gs>
            <a:gs pos="35000">
              <a:schemeClr val="accent2">
                <a:hueOff val="4681519"/>
                <a:satOff val="-5839"/>
                <a:lumOff val="1373"/>
                <a:alphaOff val="0"/>
                <a:tint val="37000"/>
                <a:satMod val="30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594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Для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приготування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страви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необхідно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взяти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на 1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порцію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1/8шт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яйця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.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Скільки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яєць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необхідно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взяти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для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приготування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130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порцій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i="1" kern="1200" dirty="0" err="1" smtClean="0">
              <a:latin typeface="Times New Roman" pitchFamily="18" charset="0"/>
              <a:cs typeface="Times New Roman" pitchFamily="18" charset="0"/>
            </a:rPr>
            <a:t>цієї</a:t>
          </a: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страви?</a:t>
          </a:r>
          <a:endParaRPr lang="ru-RU" sz="24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23586" y="2560296"/>
        <a:ext cx="7577716" cy="1279924"/>
      </dsp:txXfrm>
    </dsp:sp>
    <dsp:sp modelId="{351331D4-A593-4872-9B48-9379CC39F2F8}">
      <dsp:nvSpPr>
        <dsp:cNvPr id="0" name=""/>
        <dsp:cNvSpPr/>
      </dsp:nvSpPr>
      <dsp:spPr>
        <a:xfrm>
          <a:off x="23633" y="2400305"/>
          <a:ext cx="1599905" cy="159990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A2591C-28E6-4B75-97B3-DE6B14C038DC}" type="datetimeFigureOut">
              <a:rPr lang="ru-RU" smtClean="0"/>
              <a:t>23.12.2014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3E3833-D26B-4087-A41A-5658F87E05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545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F6387-B8D4-496B-88E5-09924ED0C800}" type="datetimeFigureOut">
              <a:rPr lang="ru-RU" smtClean="0"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0441-27FA-4D9E-BF61-B75C1B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972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F6387-B8D4-496B-88E5-09924ED0C800}" type="datetimeFigureOut">
              <a:rPr lang="ru-RU" smtClean="0"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0441-27FA-4D9E-BF61-B75C1B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570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F6387-B8D4-496B-88E5-09924ED0C800}" type="datetimeFigureOut">
              <a:rPr lang="ru-RU" smtClean="0"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0441-27FA-4D9E-BF61-B75C1B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667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F6387-B8D4-496B-88E5-09924ED0C800}" type="datetimeFigureOut">
              <a:rPr lang="ru-RU" smtClean="0"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0441-27FA-4D9E-BF61-B75C1B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011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F6387-B8D4-496B-88E5-09924ED0C800}" type="datetimeFigureOut">
              <a:rPr lang="ru-RU" smtClean="0"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0441-27FA-4D9E-BF61-B75C1B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968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F6387-B8D4-496B-88E5-09924ED0C800}" type="datetimeFigureOut">
              <a:rPr lang="ru-RU" smtClean="0"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0441-27FA-4D9E-BF61-B75C1B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926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F6387-B8D4-496B-88E5-09924ED0C800}" type="datetimeFigureOut">
              <a:rPr lang="ru-RU" smtClean="0"/>
              <a:t>23.12.2014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0441-27FA-4D9E-BF61-B75C1B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937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F6387-B8D4-496B-88E5-09924ED0C800}" type="datetimeFigureOut">
              <a:rPr lang="ru-RU" smtClean="0"/>
              <a:t>23.12.2014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0441-27FA-4D9E-BF61-B75C1B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535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F6387-B8D4-496B-88E5-09924ED0C800}" type="datetimeFigureOut">
              <a:rPr lang="ru-RU" smtClean="0"/>
              <a:t>23.12.2014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0441-27FA-4D9E-BF61-B75C1B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894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F6387-B8D4-496B-88E5-09924ED0C800}" type="datetimeFigureOut">
              <a:rPr lang="ru-RU" smtClean="0"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0441-27FA-4D9E-BF61-B75C1B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00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F6387-B8D4-496B-88E5-09924ED0C800}" type="datetimeFigureOut">
              <a:rPr lang="ru-RU" smtClean="0"/>
              <a:t>23.12.2014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0441-27FA-4D9E-BF61-B75C1B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911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F6387-B8D4-496B-88E5-09924ED0C800}" type="datetimeFigureOut">
              <a:rPr lang="ru-RU" smtClean="0"/>
              <a:t>23.12.2014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F0441-27FA-4D9E-BF61-B75C1B05B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274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 ?><Relationships xmlns="http://schemas.openxmlformats.org/package/2006/relationships"><Relationship Id="rId3" Target="../media/image39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40.jpeg" Type="http://schemas.openxmlformats.org/officeDocument/2006/relationships/image"/></Relationships>
</file>

<file path=ppt/slides/_rels/slide18.xml.rels><?xml version="1.0" encoding="UTF-8" standalone="yes" ?><Relationships xmlns="http://schemas.openxmlformats.org/package/2006/relationships"><Relationship Id="rId3" Target="../media/image41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42.jpeg" Type="http://schemas.openxmlformats.org/officeDocument/2006/relationships/image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88024" y="44089"/>
            <a:ext cx="43559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Asessor" pitchFamily="82" charset="0"/>
              </a:rPr>
              <a:t>Те, що я встиг пізнати, - чудово. Сподіваюся, таке ж чудове те, </a:t>
            </a:r>
          </a:p>
          <a:p>
            <a:r>
              <a:rPr lang="uk-UA" sz="2400" dirty="0" smtClean="0">
                <a:latin typeface="Asessor" pitchFamily="82" charset="0"/>
              </a:rPr>
              <a:t>Що мені ще доведеться пізнати.</a:t>
            </a:r>
          </a:p>
          <a:p>
            <a:pPr algn="r"/>
            <a:r>
              <a:rPr lang="uk-UA" sz="2400" dirty="0" smtClean="0">
                <a:latin typeface="Asessor" pitchFamily="82" charset="0"/>
              </a:rPr>
              <a:t>Сократ</a:t>
            </a:r>
            <a:endParaRPr lang="ru-RU" sz="2400" dirty="0">
              <a:latin typeface="Asessor" pitchFamily="8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424" y="2564904"/>
            <a:ext cx="8193269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6000" b="1" u="sng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Тема уроку:</a:t>
            </a:r>
          </a:p>
          <a:p>
            <a:r>
              <a:rPr lang="uk-UA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Узагальнююче повторення.</a:t>
            </a:r>
          </a:p>
          <a:p>
            <a:r>
              <a:rPr lang="uk-UA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Відсоткові розрахунки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940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sz="5400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Вклади</a:t>
            </a:r>
            <a:r>
              <a:rPr lang="ru-RU" sz="5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у банк</a:t>
            </a:r>
          </a:p>
        </p:txBody>
      </p:sp>
      <p:pic>
        <p:nvPicPr>
          <p:cNvPr id="10245" name="Picture 5" descr="1350052452_bank_fina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844675"/>
            <a:ext cx="5113338" cy="287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383643314 коп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97200"/>
            <a:ext cx="4176713" cy="3179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194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\Documents\podushk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20655">
            <a:off x="953157" y="1964214"/>
            <a:ext cx="2180328" cy="384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\Documents\tekstil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68232">
            <a:off x="3162703" y="1157865"/>
            <a:ext cx="2320329" cy="384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ocuments\image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86058">
            <a:off x="5376418" y="342178"/>
            <a:ext cx="2480477" cy="3845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8361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\Documents\dekorativnaya_butilka_uksu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855" y="2009976"/>
            <a:ext cx="347662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ocuments\sochetani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551" y="20397"/>
            <a:ext cx="4468449" cy="297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dmin\Documents\file132292627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274" y="3000295"/>
            <a:ext cx="4009839" cy="377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Admin\Documents\6639200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330"/>
            <a:ext cx="4741946" cy="3161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\Documents\ряженка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00295"/>
            <a:ext cx="3149033" cy="375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7403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ocuments\df233eff44e2379337517e2dd6cd42f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07" b="46703"/>
          <a:stretch/>
        </p:blipFill>
        <p:spPr bwMode="auto">
          <a:xfrm>
            <a:off x="42873" y="3588424"/>
            <a:ext cx="4608512" cy="249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ocuments\81190462_w640_h2048_buti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6975"/>
            <a:ext cx="9145016" cy="309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dmin\Documents\df233eff44e2379337517e2dd6cd42f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4637174" y="4336133"/>
            <a:ext cx="4608512" cy="2521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373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dmin\Documents\depozit1_jpg_203x203_crop_upscale_q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317811"/>
            <a:ext cx="4473206" cy="4473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Admin\Documents\53b6d35de0c19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6" y="1278"/>
            <a:ext cx="4486066" cy="299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Admin\Documents\autobus-01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6" y="2780928"/>
            <a:ext cx="4630082" cy="4010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Admin\Documents\piraeus_rizdvo_podarunok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277"/>
            <a:ext cx="4617222" cy="2779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5637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ocuments\x_de7364c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729524"/>
            <a:ext cx="3915849" cy="385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77" y="1582340"/>
            <a:ext cx="9111790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Стор</a:t>
            </a:r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інками шкільних підручників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729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\Documents\10-m-bevsu-1-6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5809">
            <a:off x="4302620" y="247742"/>
            <a:ext cx="2664296" cy="350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dmin\Documents\mat_5_bevz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72068">
            <a:off x="2470227" y="1083853"/>
            <a:ext cx="2808312" cy="3448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\Documents\53e1f382d4ae6_2786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72953">
            <a:off x="972695" y="2092070"/>
            <a:ext cx="2434787" cy="367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МОЄ\Садочок\ff962c65118d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528" y="2564904"/>
            <a:ext cx="2910148" cy="4077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798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\Pictures\2 5 відсотки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101" y="692696"/>
            <a:ext cx="3731311" cy="597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\Pictures\відсотки 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4148303" cy="597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91946" y="-171400"/>
            <a:ext cx="194316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5 </a:t>
            </a:r>
            <a:r>
              <a:rPr lang="ru-RU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клас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674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Pictures\3 5відсотки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4124325" cy="616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Admin\Pictures\4 5 відсоток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877" y="323706"/>
            <a:ext cx="3793178" cy="6173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037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>
          <a:blip r:embed="rId2"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91946" y="-171400"/>
            <a:ext cx="1943161" cy="1015663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dirty="0" lang="ru-RU" sz="60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66" typeface="Monotype Corsiva"/>
              </a:rPr>
              <a:t>6</a:t>
            </a:r>
            <a:r>
              <a:rPr b="1" dirty="0" lang="ru-RU" smtClean="0" sz="60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66" typeface="Monotype Corsiva"/>
              </a:rPr>
              <a:t> </a:t>
            </a:r>
            <a:r>
              <a:rPr b="1" dirty="0" err="1" lang="ru-RU" smtClean="0" sz="60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66" typeface="Monotype Corsiva"/>
              </a:rPr>
              <a:t>клас</a:t>
            </a:r>
            <a:endParaRPr b="1" dirty="0" lang="ru-RU" sz="60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  <a:latin charset="0" pitchFamily="66" typeface="Monotype Corsiva"/>
            </a:endParaRPr>
          </a:p>
        </p:txBody>
      </p:sp>
      <p:pic>
        <p:nvPicPr>
          <p:cNvPr descr="C:\Users\Admin\Documents\6-m-mua2014-165-638.jpg" id="4098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558181" y="1203082"/>
            <a:ext cx="4388691" cy="444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Admin\Documents\6-162-638.jpg" id="4099" name="Picture 3"/>
          <p:cNvPicPr>
            <a:picLocks noChangeArrowheads="1"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07"/>
          <a:stretch/>
        </p:blipFill>
        <p:spPr bwMode="auto">
          <a:xfrm>
            <a:off x="172012" y="1740482"/>
            <a:ext cx="4388691" cy="390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Admin\Documents\6-162-638.jpg" id="4100" name="Picture 4"/>
          <p:cNvPicPr>
            <a:picLocks noChangeArrowheads="1"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10" t="-3793"/>
          <a:stretch/>
        </p:blipFill>
        <p:spPr bwMode="auto">
          <a:xfrm>
            <a:off x="172012" y="987808"/>
            <a:ext cx="4388692" cy="752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116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 spd="med">
        <p:fade/>
      </p:transition>
    </mc:Choice>
    <mc:Fallback>
      <p:transition spd="med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1828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ocuments\10-m-bevsu-23-6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767284"/>
            <a:ext cx="3763324" cy="604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\Documents\10-m-bevsu-22-63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94" y="764704"/>
            <a:ext cx="3763324" cy="604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94302" y="-99392"/>
            <a:ext cx="228139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10 </a:t>
            </a:r>
            <a:r>
              <a:rPr lang="ru-RU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клас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25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\Documents\6-m-mua2014-155-6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6" y="908720"/>
            <a:ext cx="3952100" cy="5798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dmin\Documents\6-m-mua2014-156-63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247" y="908720"/>
            <a:ext cx="3952100" cy="5798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75922" y="-14610"/>
            <a:ext cx="194316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6 </a:t>
            </a:r>
            <a:r>
              <a:rPr lang="ru-RU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клас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568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9517" y="1750717"/>
            <a:ext cx="2446299" cy="117422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400" b="1" i="1">
                <a:effectLst/>
                <a:latin typeface="Times New Roman"/>
                <a:ea typeface="Calibri"/>
                <a:cs typeface="Times New Roman"/>
              </a:rPr>
              <a:t>Знаходження відсотка від числа</a:t>
            </a:r>
            <a:endParaRPr lang="ru-RU" sz="2400">
              <a:effectLst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3758" y="5506383"/>
            <a:ext cx="2446299" cy="117422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400" b="1" i="1">
                <a:effectLst/>
                <a:latin typeface="Times New Roman"/>
                <a:ea typeface="Calibri"/>
                <a:cs typeface="Times New Roman"/>
              </a:rPr>
              <a:t>Формула складних відсотків</a:t>
            </a:r>
            <a:endParaRPr lang="ru-RU" sz="2400">
              <a:effectLst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66262" y="5506383"/>
            <a:ext cx="2446299" cy="117422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400" b="1" i="1">
                <a:effectLst/>
                <a:latin typeface="Times New Roman"/>
                <a:ea typeface="Calibri"/>
                <a:cs typeface="Times New Roman"/>
              </a:rPr>
              <a:t>Нарощений капітал</a:t>
            </a:r>
            <a:endParaRPr lang="ru-RU" sz="2400">
              <a:effectLst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44208" y="4178138"/>
            <a:ext cx="2446299" cy="117422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400" b="1" i="1">
                <a:effectLst/>
                <a:latin typeface="Times New Roman"/>
                <a:ea typeface="Calibri"/>
                <a:cs typeface="Times New Roman"/>
              </a:rPr>
              <a:t>Банківська ставка</a:t>
            </a:r>
            <a:endParaRPr lang="ru-RU" sz="2400">
              <a:effectLst/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3998031"/>
            <a:ext cx="2446299" cy="117422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400" b="1" i="1">
                <a:effectLst/>
                <a:latin typeface="Times New Roman"/>
                <a:ea typeface="Calibri"/>
                <a:cs typeface="Times New Roman"/>
              </a:rPr>
              <a:t>Концентрація</a:t>
            </a:r>
            <a:endParaRPr lang="ru-RU" sz="2400">
              <a:effectLst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17979" y="1755885"/>
            <a:ext cx="2446299" cy="117422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400" b="1" i="1">
                <a:effectLst/>
                <a:latin typeface="Times New Roman"/>
                <a:ea typeface="Calibri"/>
                <a:cs typeface="Times New Roman"/>
              </a:rPr>
              <a:t>Відсоткове відношення</a:t>
            </a:r>
            <a:endParaRPr lang="ru-RU" sz="2400">
              <a:effectLst/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77829" y="1008501"/>
            <a:ext cx="2446299" cy="117422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400" b="1" i="1" dirty="0">
                <a:effectLst/>
                <a:latin typeface="Times New Roman"/>
                <a:ea typeface="Calibri"/>
                <a:cs typeface="Times New Roman"/>
              </a:rPr>
              <a:t>Знаходження числа за його відсотком</a:t>
            </a:r>
            <a:endParaRPr lang="ru-RU" sz="2400" dirty="0">
              <a:effectLst/>
              <a:ea typeface="Calibri"/>
              <a:cs typeface="Times New Roman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219023" y="3366365"/>
            <a:ext cx="2677883" cy="1263331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400" b="1" i="1">
                <a:effectLst/>
                <a:latin typeface="Times New Roman"/>
                <a:ea typeface="Calibri"/>
                <a:cs typeface="Times New Roman"/>
              </a:rPr>
              <a:t>ВІДСОТКИ</a:t>
            </a:r>
            <a:endParaRPr lang="ru-RU" sz="2400">
              <a:effectLst/>
              <a:ea typeface="Calibri"/>
              <a:cs typeface="Times New Roman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4476828" y="2184142"/>
            <a:ext cx="38287" cy="11958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12" idx="7"/>
          </p:cNvCxnSpPr>
          <p:nvPr/>
        </p:nvCxnSpPr>
        <p:spPr>
          <a:xfrm flipV="1">
            <a:off x="5504739" y="2930113"/>
            <a:ext cx="713240" cy="6212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2" idx="1"/>
          </p:cNvCxnSpPr>
          <p:nvPr/>
        </p:nvCxnSpPr>
        <p:spPr>
          <a:xfrm flipH="1" flipV="1">
            <a:off x="2907084" y="2686927"/>
            <a:ext cx="704107" cy="86444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178747" y="4629696"/>
            <a:ext cx="446675" cy="8766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219023" y="4548587"/>
            <a:ext cx="530362" cy="9577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2739921" y="4229393"/>
            <a:ext cx="497725" cy="4751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860589" y="4229393"/>
            <a:ext cx="536010" cy="5971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2067180" y="44624"/>
            <a:ext cx="466506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</a:t>
            </a:r>
            <a:r>
              <a:rPr lang="uk-UA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ідсумок</a:t>
            </a:r>
            <a:r>
              <a:rPr lang="uk-UA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уроку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904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476672"/>
            <a:ext cx="587051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Домашнє</a:t>
            </a:r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r>
              <a:rPr lang="ru-RU" sz="6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завдання</a:t>
            </a:r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896870399"/>
              </p:ext>
            </p:extLst>
          </p:nvPr>
        </p:nvGraphicFramePr>
        <p:xfrm>
          <a:off x="539552" y="1397000"/>
          <a:ext cx="8424936" cy="4480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80797" y="2227511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0797" y="4117722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636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1720" y="1935591"/>
            <a:ext cx="56166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Дякую за увагу! </a:t>
            </a:r>
          </a:p>
          <a:p>
            <a:endParaRPr lang="uk-UA" sz="6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  <a:p>
            <a:r>
              <a:rPr lang="uk-UA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До побачення!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349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3666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ьная выноска 3"/>
          <p:cNvSpPr/>
          <p:nvPr/>
        </p:nvSpPr>
        <p:spPr>
          <a:xfrm>
            <a:off x="1547664" y="0"/>
            <a:ext cx="5372116" cy="1584175"/>
          </a:xfrm>
          <a:prstGeom prst="wedgeEllipse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771716" y="191922"/>
            <a:ext cx="51480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Маса</a:t>
            </a:r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вся – аж 300 </a:t>
            </a:r>
            <a:r>
              <a:rPr lang="ru-RU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грам</a:t>
            </a:r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5 % меду там»</a:t>
            </a:r>
            <a:endParaRPr lang="ru-RU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666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8108" y="5657671"/>
            <a:ext cx="6192688" cy="1200329"/>
          </a:xfrm>
          <a:prstGeom prst="rect">
            <a:avLst/>
          </a:prstGeom>
          <a:solidFill>
            <a:srgbClr val="0099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5%=0,05</a:t>
            </a:r>
          </a:p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300 · 0,05 = 15 (г) – меду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666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familyandbaby.ucoz.ru/_tbkp/25/7df9524f9e9at.jpg" id="4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b="69063" l="58906" r="95781" t="25781">
                        <a14:foregroundMark x1="85313" x2="85313" y1="56875" y2="56875"/>
                        <a14:foregroundMark x1="84219" x2="84219" y1="60938" y2="60938"/>
                        <a14:foregroundMark x1="85156" x2="85156" y1="57969" y2="57969"/>
                        <a14:foregroundMark x1="81406" x2="81406" y1="60313" y2="60313"/>
                        <a14:foregroundMark x1="85781" x2="85781" y1="55625" y2="55625"/>
                        <a14:foregroundMark x1="87031" x2="87031" y1="54844" y2="548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8357661" y="2420888"/>
            <a:ext cx="3103445" cy="3609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familyandbaby.ucoz.ru/_tbkp/25/7df9524f9e9at.jpg" id="5" name="Picture 2"/>
          <p:cNvPicPr>
            <a:picLocks noChangeArrowheads="1"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b="24403" l="69633" r="96626" t="27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7" r="27"/>
          <a:stretch/>
        </p:blipFill>
        <p:spPr bwMode="auto">
          <a:xfrm>
            <a:off x="827583" y="3789040"/>
            <a:ext cx="2598989" cy="2088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ьная выноска 1"/>
          <p:cNvSpPr/>
          <p:nvPr/>
        </p:nvSpPr>
        <p:spPr>
          <a:xfrm flipH="1">
            <a:off x="2339752" y="764704"/>
            <a:ext cx="5256584" cy="2088232"/>
          </a:xfrm>
          <a:prstGeom prst="wedgeEllipseCallout">
            <a:avLst/>
          </a:prstGeom>
          <a:solidFill>
            <a:srgbClr val="92D050"/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 sz="3200"/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934289"/>
            <a:ext cx="51125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dirty="0" lang="uk-UA" smtClean="0" sz="3600">
                <a:latin charset="0" pitchFamily="18" typeface="Times New Roman"/>
                <a:cs charset="0" pitchFamily="18" typeface="Times New Roman"/>
              </a:rPr>
              <a:t>40 метрів ти пробіг</a:t>
            </a:r>
          </a:p>
          <a:p>
            <a:pPr algn="ctr"/>
            <a:r>
              <a:rPr dirty="0" lang="uk-UA" smtClean="0" sz="3600">
                <a:latin charset="0" pitchFamily="18" typeface="Times New Roman"/>
                <a:cs charset="0" pitchFamily="18" typeface="Times New Roman"/>
              </a:rPr>
              <a:t>(хоч не має в тебе ніг) – </a:t>
            </a:r>
          </a:p>
          <a:p>
            <a:pPr algn="ctr"/>
            <a:r>
              <a:rPr dirty="0" lang="uk-UA" smtClean="0" sz="3600">
                <a:latin charset="0" pitchFamily="18" typeface="Times New Roman"/>
                <a:cs charset="0" pitchFamily="18" typeface="Times New Roman"/>
              </a:rPr>
              <a:t>5 % це від шляху… </a:t>
            </a:r>
            <a:endParaRPr dirty="0" lang="ru-RU" sz="36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5589240"/>
            <a:ext cx="7177834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3600">
                <a:latin charset="0" pitchFamily="66" typeface="Monotype Corsiva"/>
                <a:cs charset="0" pitchFamily="18" typeface="Times New Roman"/>
              </a:rPr>
              <a:t>5 % = 0,05</a:t>
            </a:r>
          </a:p>
          <a:p>
            <a:r>
              <a:rPr dirty="0" lang="uk-UA" smtClean="0" sz="3600">
                <a:latin charset="0" pitchFamily="66" typeface="Monotype Corsiva"/>
                <a:cs charset="0" pitchFamily="18" typeface="Times New Roman"/>
              </a:rPr>
              <a:t>40 : 0,05 = 800 (м) – довжина стежки</a:t>
            </a:r>
            <a:endParaRPr dirty="0" lang="ru-RU" sz="3600">
              <a:latin charset="0" pitchFamily="66" typeface="Monotype Corsiva"/>
              <a:cs charset="0" pitchFamily="18"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31618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 spd="med">
        <p:fade/>
      </p:transition>
    </mc:Choice>
    <mc:Fallback>
      <p:transition spd="med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5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56 -0.0919 C -0.03889 -0.10393 -0.05139 -0.10486 -0.06389 -0.11412 C -0.08455 -0.12986 -0.10521 -0.1537 -0.12656 -0.15903 C -0.12813 -0.16018 -0.12952 -0.16088 -0.1309 -0.16227 C -0.13247 -0.16412 -0.13351 -0.16852 -0.13507 -0.16967 C -0.14497 -0.1787 -0.15781 -0.17963 -0.16806 -0.18495 C -0.19045 -0.18356 -0.21285 -0.18634 -0.23507 -0.18125 C -0.24427 -0.17893 -0.25833 -0.14236 -0.26927 -0.1331 C -0.28108 -0.10208 -0.27535 -0.10301 -0.28212 -0.10301 " pathEditMode="relative" ptsTypes="ffffffffA" rAng="0">
                                      <p:cBhvr>
                                        <p:cTn dur="1250" fill="hold" id="6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78" y="-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2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4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"/>
      <p:bldP grpId="0" spid="3"/>
      <p:bldP grpId="0" spid="6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550" y="-1035496"/>
            <a:ext cx="1425106" cy="1484784"/>
          </a:xfrm>
          <a:prstGeom prst="rect">
            <a:avLst/>
          </a:prstGeom>
        </p:spPr>
      </p:pic>
      <p:pic>
        <p:nvPicPr>
          <p:cNvPr id="2051" name="Picture 3" descr="D:\МОЄ\Садочок\133e2ed9fb10dada506efe3112a7ef3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752" y="4682108"/>
            <a:ext cx="2472020" cy="217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лако 3"/>
          <p:cNvSpPr/>
          <p:nvPr/>
        </p:nvSpPr>
        <p:spPr>
          <a:xfrm>
            <a:off x="1896941" y="0"/>
            <a:ext cx="5328592" cy="1872208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835696" y="116632"/>
            <a:ext cx="5544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Треба 800 горіхів</a:t>
            </a:r>
          </a:p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(взимку їсти, не для втіхи)</a:t>
            </a:r>
          </a:p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Білка їх вже 200 має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33011" y="4679939"/>
            <a:ext cx="43924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latin typeface="Monotype Corsiva" pitchFamily="66" charset="0"/>
              </a:rPr>
              <a:t>200 : 800 = 0,25 = 25% - становлять зібрані горіхи від запланованих</a:t>
            </a:r>
            <a:endParaRPr lang="ru-RU" sz="36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666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 -0.008 -0.018 -0.016 -0.023 -0.016 c -0.031 0 -0.063 0.125 -0.063 0.25 c 0 -0.063 -0.016 -0.125 -0.031 -0.125 c -0.016 0 -0.031 0.063 -0.031 0.125 c 0 -0.031 -0.008 -0.063 -0.016 -0.063 c -0.008 0 -0.016 0.031 -0.016 0.063 c 0 -0.016 -0.004 -0.031 -0.008 -0.031 c -0.004 0 -0.008 0.016 -0.008 0.031 c 0 -0.008 -0.002 -0.016 -0.004 -0.016 c -0.001 0 -0.004 0.008 -0.004 0.016 c 0 -0.004 -0.001 -0.008 -0.002 -0.008 c 0 -0.001 -0.002 0.004 -0.002 0.008 c 0 -0.002 0 -0.004 -0.001 -0.004 c 0 0.001 -0.001 0.002 -0.001 0.004 c 0 -0.001 0 -0.002 0 -0.003 c -0.001 0 -0.001 0.001 -0.001 0.002 c -0.001 0 -0.001 -0.001 -0.001 -0.002 c -0.001 0 -0.001 0.001 -0.001 0.002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5" grpId="0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>
          <a:blip r:embed="rId2"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Admin\Documents\images.jpg" id="7" name="Picture 3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460951"/>
            <a:ext cx="3838062" cy="2766603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chemeClr val="bg1">
                <a:lumMod val="75000"/>
              </a:schemeClr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sp>
        <p:nvSpPr>
          <p:cNvPr id="1027" name="Rectangle 7"/>
          <p:cNvSpPr>
            <a:spLocks noChangeArrowheads="1" noGrp="1"/>
          </p:cNvSpPr>
          <p:nvPr>
            <p:ph idx="4294967295" type="title"/>
          </p:nvPr>
        </p:nvSpPr>
        <p:spPr>
          <a:xfrm>
            <a:off x="482600" y="1886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b="1" dirty="0" err="1" i="1" lang="ru-RU" sz="48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66" typeface="Monotype Corsiva"/>
              </a:rPr>
              <a:t>Відсотки</a:t>
            </a:r>
            <a:r>
              <a:rPr b="1" dirty="0" i="1" lang="ru-RU" sz="48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66" typeface="Monotype Corsiva"/>
              </a:rPr>
              <a:t> </a:t>
            </a:r>
            <a:r>
              <a:rPr b="1" dirty="0" err="1" i="1" lang="ru-RU" sz="48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66" typeface="Monotype Corsiva"/>
              </a:rPr>
              <a:t>навколо</a:t>
            </a:r>
            <a:r>
              <a:rPr b="1" dirty="0" lang="ru-RU" sz="48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66" typeface="Monotype Corsiva"/>
              </a:rPr>
              <a:t> </a:t>
            </a:r>
            <a:r>
              <a:rPr b="1" dirty="0" i="1" lang="ru-RU" sz="48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66" typeface="Monotype Corsiva"/>
              </a:rPr>
              <a:t>нас</a:t>
            </a:r>
          </a:p>
        </p:txBody>
      </p:sp>
      <p:pic>
        <p:nvPicPr>
          <p:cNvPr descr="free_6530758" id="1031" name="Picture 7"/>
          <p:cNvPicPr>
            <a:picLocks noChangeArrowheads="1"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60232" y="3509580"/>
            <a:ext cx="2808312" cy="3455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Admin\Documents\113689_or.jpg" id="8" name="Picture 4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34" y="1124744"/>
            <a:ext cx="4093933" cy="272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840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 spd="med">
        <p:fade/>
      </p:transition>
    </mc:Choice>
    <mc:Fallback>
      <p:transition spd="med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fill="hold" id="11" nodeType="after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13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027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857250" y="357188"/>
            <a:ext cx="7696200" cy="1143000"/>
          </a:xfrm>
        </p:spPr>
        <p:txBody>
          <a:bodyPr/>
          <a:lstStyle/>
          <a:p>
            <a:pPr eaLnBrk="1" hangingPunct="1"/>
            <a:r>
              <a:rPr lang="ru-RU" sz="4800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Знижки</a:t>
            </a:r>
            <a:r>
              <a:rPr lang="ru-RU" sz="48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на покупки</a:t>
            </a:r>
          </a:p>
        </p:txBody>
      </p:sp>
      <p:sp>
        <p:nvSpPr>
          <p:cNvPr id="9220" name="Text Box 9"/>
          <p:cNvSpPr txBox="1">
            <a:spLocks noChangeArrowheads="1"/>
          </p:cNvSpPr>
          <p:nvPr/>
        </p:nvSpPr>
        <p:spPr bwMode="auto">
          <a:xfrm>
            <a:off x="5148064" y="1556792"/>
            <a:ext cx="33845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 sz="28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ctr">
              <a:defRPr sz="28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ctr">
              <a:defRPr sz="28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ctr">
              <a:defRPr sz="28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ctr">
              <a:defRPr sz="28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Пропонуємо</a:t>
            </a:r>
            <a:r>
              <a:rPr lang="ru-RU" sz="2400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розстрочку</a:t>
            </a:r>
            <a:r>
              <a:rPr lang="ru-RU" sz="2400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без банку, без </a:t>
            </a:r>
            <a:r>
              <a:rPr lang="ru-RU" sz="2400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відсотків</a:t>
            </a:r>
            <a:r>
              <a:rPr lang="ru-RU" sz="2400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  <p:pic>
        <p:nvPicPr>
          <p:cNvPr id="9223" name="Picture 7" descr="sams_a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46986"/>
            <a:ext cx="3063875" cy="430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кредит_плитка_325(2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924175"/>
            <a:ext cx="3263900" cy="326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6484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2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228</Words>
  <Application>Microsoft Office PowerPoint</Application>
  <PresentationFormat>Экран (4:3)</PresentationFormat>
  <Paragraphs>45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Відсотки навколо нас</vt:lpstr>
      <vt:lpstr>Знижки на покупки</vt:lpstr>
      <vt:lpstr>Вклади у банк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27</cp:revision>
  <dcterms:created xsi:type="dcterms:W3CDTF">2014-11-21T07:07:17Z</dcterms:created>
  <dcterms:modified xsi:type="dcterms:W3CDTF">2014-12-23T15:57:43Z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4547393</vt:lpwstr>
  </property>
  <property fmtid="{D5CDD505-2E9C-101B-9397-08002B2CF9AE}" name="NXPowerLiteVersion" pid="3">
    <vt:lpwstr>D4.1.4</vt:lpwstr>
  </property>
</Properties>
</file>