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notesSlide+xml" PartName="/ppt/notesSlides/notesSlide1.xml"/>
  <Override ContentType="application/vnd.openxmlformats-officedocument.drawingml.diagramColors+xml" PartName="/ppt/diagrams/colors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drawingml.diagramStyle+xml" PartName="/ppt/diagrams/quickStyl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7" r:id="rId1"/>
  </p:sldMasterIdLst>
  <p:notesMasterIdLst>
    <p:notesMasterId r:id="rId17"/>
  </p:notesMasterIdLst>
  <p:sldIdLst>
    <p:sldId id="256" r:id="rId2"/>
    <p:sldId id="257" r:id="rId3"/>
    <p:sldId id="350" r:id="rId4"/>
    <p:sldId id="258" r:id="rId5"/>
    <p:sldId id="323" r:id="rId6"/>
    <p:sldId id="346" r:id="rId7"/>
    <p:sldId id="347" r:id="rId8"/>
    <p:sldId id="320" r:id="rId9"/>
    <p:sldId id="348" r:id="rId10"/>
    <p:sldId id="349" r:id="rId11"/>
    <p:sldId id="335" r:id="rId12"/>
    <p:sldId id="273" r:id="rId13"/>
    <p:sldId id="294" r:id="rId14"/>
    <p:sldId id="271" r:id="rId15"/>
    <p:sldId id="272" r:id="rId16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  <a:srgbClr val="0000FF"/>
    <a:srgbClr val="660066"/>
    <a:srgbClr val="663300"/>
    <a:srgbClr val="0000CC"/>
    <a:srgbClr val="FFFFFF"/>
    <a:srgbClr val="0066FF"/>
    <a:srgbClr val="F1F0EF"/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583" autoAdjust="0"/>
    <p:restoredTop sz="94533" autoAdjust="0"/>
  </p:normalViewPr>
  <p:slideViewPr>
    <p:cSldViewPr>
      <p:cViewPr varScale="1">
        <p:scale>
          <a:sx n="88" d="100"/>
          <a:sy n="88" d="100"/>
        </p:scale>
        <p:origin x="-97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C4CBC6-2224-46C5-A761-9C29D2F62A8B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82F37284-C805-4EF8-A839-89DEE520DD9F}">
      <dgm:prSet phldrT="[Текст]"/>
      <dgm:spPr/>
      <dgm:t>
        <a:bodyPr/>
        <a:lstStyle/>
        <a:p>
          <a:r>
            <a:rPr lang="uk-UA" b="1" dirty="0" smtClean="0"/>
            <a:t>Штучна дранка</a:t>
          </a:r>
          <a:endParaRPr lang="uk-UA" b="1" dirty="0"/>
        </a:p>
      </dgm:t>
    </dgm:pt>
    <dgm:pt modelId="{947972E6-46CA-4730-ADC9-585749730927}" type="parTrans" cxnId="{7156E3D5-1DA7-4FB9-9EDA-C9C5C4FBF15D}">
      <dgm:prSet/>
      <dgm:spPr/>
      <dgm:t>
        <a:bodyPr/>
        <a:lstStyle/>
        <a:p>
          <a:endParaRPr lang="uk-UA"/>
        </a:p>
      </dgm:t>
    </dgm:pt>
    <dgm:pt modelId="{55E56BA7-8DCD-4A85-99D5-4EE8C9787BE8}" type="sibTrans" cxnId="{7156E3D5-1DA7-4FB9-9EDA-C9C5C4FBF15D}">
      <dgm:prSet/>
      <dgm:spPr/>
      <dgm:t>
        <a:bodyPr/>
        <a:lstStyle/>
        <a:p>
          <a:endParaRPr lang="uk-UA"/>
        </a:p>
      </dgm:t>
    </dgm:pt>
    <dgm:pt modelId="{669357BD-3814-43AF-AEE4-56F87DF90C30}">
      <dgm:prSet phldrT="[Текст]"/>
      <dgm:spPr/>
      <dgm:t>
        <a:bodyPr/>
        <a:lstStyle/>
        <a:p>
          <a:r>
            <a:rPr lang="uk-UA" dirty="0" smtClean="0"/>
            <a:t>скіпальна</a:t>
          </a:r>
          <a:endParaRPr lang="uk-UA" dirty="0"/>
        </a:p>
      </dgm:t>
    </dgm:pt>
    <dgm:pt modelId="{75F5265E-331C-406F-AD35-516739F77D10}" type="parTrans" cxnId="{4FCEA1D1-4503-4394-AAD8-CE8786755B5E}">
      <dgm:prSet/>
      <dgm:spPr/>
      <dgm:t>
        <a:bodyPr/>
        <a:lstStyle/>
        <a:p>
          <a:endParaRPr lang="uk-UA"/>
        </a:p>
      </dgm:t>
    </dgm:pt>
    <dgm:pt modelId="{24871002-484C-448A-A833-8A04D8973BFB}" type="sibTrans" cxnId="{4FCEA1D1-4503-4394-AAD8-CE8786755B5E}">
      <dgm:prSet/>
      <dgm:spPr/>
      <dgm:t>
        <a:bodyPr/>
        <a:lstStyle/>
        <a:p>
          <a:endParaRPr lang="uk-UA"/>
        </a:p>
      </dgm:t>
    </dgm:pt>
    <dgm:pt modelId="{B828979E-494D-4937-8FA7-55B436C190C6}">
      <dgm:prSet phldrT="[Текст]"/>
      <dgm:spPr/>
      <dgm:t>
        <a:bodyPr/>
        <a:lstStyle/>
        <a:p>
          <a:r>
            <a:rPr lang="uk-UA" dirty="0" smtClean="0"/>
            <a:t>пиляна</a:t>
          </a:r>
          <a:endParaRPr lang="uk-UA" dirty="0"/>
        </a:p>
      </dgm:t>
    </dgm:pt>
    <dgm:pt modelId="{6F25887A-B092-4AF6-BE73-07C6AE9C84BB}" type="parTrans" cxnId="{88306A37-88CD-4F6B-A650-A9B9B12E7987}">
      <dgm:prSet/>
      <dgm:spPr/>
      <dgm:t>
        <a:bodyPr/>
        <a:lstStyle/>
        <a:p>
          <a:endParaRPr lang="uk-UA"/>
        </a:p>
      </dgm:t>
    </dgm:pt>
    <dgm:pt modelId="{C7811475-31D0-4CF0-8AEB-50FA54465EEC}" type="sibTrans" cxnId="{88306A37-88CD-4F6B-A650-A9B9B12E7987}">
      <dgm:prSet/>
      <dgm:spPr/>
      <dgm:t>
        <a:bodyPr/>
        <a:lstStyle/>
        <a:p>
          <a:endParaRPr lang="uk-UA"/>
        </a:p>
      </dgm:t>
    </dgm:pt>
    <dgm:pt modelId="{0075718F-4F26-466B-8C8B-782ABA147407}" type="pres">
      <dgm:prSet presAssocID="{9BC4CBC6-2224-46C5-A761-9C29D2F62A8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574BAE5E-BDE0-499A-9118-44E1E4E96201}" type="pres">
      <dgm:prSet presAssocID="{82F37284-C805-4EF8-A839-89DEE520DD9F}" presName="hierRoot1" presStyleCnt="0"/>
      <dgm:spPr/>
    </dgm:pt>
    <dgm:pt modelId="{D45F4A65-BF61-44A0-BE59-0A5F7F5A9D90}" type="pres">
      <dgm:prSet presAssocID="{82F37284-C805-4EF8-A839-89DEE520DD9F}" presName="composite" presStyleCnt="0"/>
      <dgm:spPr/>
    </dgm:pt>
    <dgm:pt modelId="{E61EDEEC-2390-430C-BA40-524E8127B20A}" type="pres">
      <dgm:prSet presAssocID="{82F37284-C805-4EF8-A839-89DEE520DD9F}" presName="background" presStyleLbl="node0" presStyleIdx="0" presStyleCnt="1"/>
      <dgm:spPr/>
    </dgm:pt>
    <dgm:pt modelId="{5853854B-5DE5-4191-BDDB-6D66B5E50596}" type="pres">
      <dgm:prSet presAssocID="{82F37284-C805-4EF8-A839-89DEE520DD9F}" presName="text" presStyleLbl="fgAcc0" presStyleIdx="0" presStyleCnt="1" custScaleX="296228" custScaleY="7077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55681DF-BFA0-4141-91C8-1FC210946F20}" type="pres">
      <dgm:prSet presAssocID="{82F37284-C805-4EF8-A839-89DEE520DD9F}" presName="hierChild2" presStyleCnt="0"/>
      <dgm:spPr/>
    </dgm:pt>
    <dgm:pt modelId="{3FAC2833-9299-41CE-B210-97303A4AEB28}" type="pres">
      <dgm:prSet presAssocID="{75F5265E-331C-406F-AD35-516739F77D10}" presName="Name10" presStyleLbl="parChTrans1D2" presStyleIdx="0" presStyleCnt="2"/>
      <dgm:spPr/>
      <dgm:t>
        <a:bodyPr/>
        <a:lstStyle/>
        <a:p>
          <a:endParaRPr lang="uk-UA"/>
        </a:p>
      </dgm:t>
    </dgm:pt>
    <dgm:pt modelId="{6C550CC2-85DC-4652-81DB-459B5FE937D9}" type="pres">
      <dgm:prSet presAssocID="{669357BD-3814-43AF-AEE4-56F87DF90C30}" presName="hierRoot2" presStyleCnt="0"/>
      <dgm:spPr/>
    </dgm:pt>
    <dgm:pt modelId="{98DEDE51-6DAB-4EE7-9462-33CFF1F0E6AF}" type="pres">
      <dgm:prSet presAssocID="{669357BD-3814-43AF-AEE4-56F87DF90C30}" presName="composite2" presStyleCnt="0"/>
      <dgm:spPr/>
    </dgm:pt>
    <dgm:pt modelId="{0319BAD8-7D2A-43B9-8478-61E61FB3AC67}" type="pres">
      <dgm:prSet presAssocID="{669357BD-3814-43AF-AEE4-56F87DF90C30}" presName="background2" presStyleLbl="node2" presStyleIdx="0" presStyleCnt="2"/>
      <dgm:spPr/>
    </dgm:pt>
    <dgm:pt modelId="{809E2199-B3DD-49C6-93D8-1BEF632991AB}" type="pres">
      <dgm:prSet presAssocID="{669357BD-3814-43AF-AEE4-56F87DF90C30}" presName="text2" presStyleLbl="fgAcc2" presStyleIdx="0" presStyleCnt="2" custScaleX="170649" custScaleY="7815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EDD648F9-A33B-4E6B-BC80-ADAFE4C61852}" type="pres">
      <dgm:prSet presAssocID="{669357BD-3814-43AF-AEE4-56F87DF90C30}" presName="hierChild3" presStyleCnt="0"/>
      <dgm:spPr/>
    </dgm:pt>
    <dgm:pt modelId="{84952835-67C9-4B8A-BA4E-519CB201D691}" type="pres">
      <dgm:prSet presAssocID="{6F25887A-B092-4AF6-BE73-07C6AE9C84BB}" presName="Name10" presStyleLbl="parChTrans1D2" presStyleIdx="1" presStyleCnt="2"/>
      <dgm:spPr/>
      <dgm:t>
        <a:bodyPr/>
        <a:lstStyle/>
        <a:p>
          <a:endParaRPr lang="uk-UA"/>
        </a:p>
      </dgm:t>
    </dgm:pt>
    <dgm:pt modelId="{B19707BF-0162-4C98-82B8-3AA997F6D3C2}" type="pres">
      <dgm:prSet presAssocID="{B828979E-494D-4937-8FA7-55B436C190C6}" presName="hierRoot2" presStyleCnt="0"/>
      <dgm:spPr/>
    </dgm:pt>
    <dgm:pt modelId="{AFAB2BC6-C025-4AF6-B476-C26EB67F75F2}" type="pres">
      <dgm:prSet presAssocID="{B828979E-494D-4937-8FA7-55B436C190C6}" presName="composite2" presStyleCnt="0"/>
      <dgm:spPr/>
    </dgm:pt>
    <dgm:pt modelId="{EFFF763C-5127-4F5A-BD68-AA356421F654}" type="pres">
      <dgm:prSet presAssocID="{B828979E-494D-4937-8FA7-55B436C190C6}" presName="background2" presStyleLbl="node2" presStyleIdx="1" presStyleCnt="2"/>
      <dgm:spPr/>
    </dgm:pt>
    <dgm:pt modelId="{7C2E8EFB-5445-406C-8FFE-AA5C3018FDF7}" type="pres">
      <dgm:prSet presAssocID="{B828979E-494D-4937-8FA7-55B436C190C6}" presName="text2" presStyleLbl="fgAcc2" presStyleIdx="1" presStyleCnt="2" custScaleX="170649" custScaleY="7815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FC3E82C-42FE-4359-ADAA-CA0A53845273}" type="pres">
      <dgm:prSet presAssocID="{B828979E-494D-4937-8FA7-55B436C190C6}" presName="hierChild3" presStyleCnt="0"/>
      <dgm:spPr/>
    </dgm:pt>
  </dgm:ptLst>
  <dgm:cxnLst>
    <dgm:cxn modelId="{66680AD5-28D3-4F0D-AC6A-82FAA0F4AFEA}" type="presOf" srcId="{669357BD-3814-43AF-AEE4-56F87DF90C30}" destId="{809E2199-B3DD-49C6-93D8-1BEF632991AB}" srcOrd="0" destOrd="0" presId="urn:microsoft.com/office/officeart/2005/8/layout/hierarchy1"/>
    <dgm:cxn modelId="{189B45BF-F782-460B-B4B0-9C35FC20BA7C}" type="presOf" srcId="{82F37284-C805-4EF8-A839-89DEE520DD9F}" destId="{5853854B-5DE5-4191-BDDB-6D66B5E50596}" srcOrd="0" destOrd="0" presId="urn:microsoft.com/office/officeart/2005/8/layout/hierarchy1"/>
    <dgm:cxn modelId="{7156E3D5-1DA7-4FB9-9EDA-C9C5C4FBF15D}" srcId="{9BC4CBC6-2224-46C5-A761-9C29D2F62A8B}" destId="{82F37284-C805-4EF8-A839-89DEE520DD9F}" srcOrd="0" destOrd="0" parTransId="{947972E6-46CA-4730-ADC9-585749730927}" sibTransId="{55E56BA7-8DCD-4A85-99D5-4EE8C9787BE8}"/>
    <dgm:cxn modelId="{CBB4A054-F7C1-4E87-BD23-6F5F80DCEA4C}" type="presOf" srcId="{6F25887A-B092-4AF6-BE73-07C6AE9C84BB}" destId="{84952835-67C9-4B8A-BA4E-519CB201D691}" srcOrd="0" destOrd="0" presId="urn:microsoft.com/office/officeart/2005/8/layout/hierarchy1"/>
    <dgm:cxn modelId="{8AEFBE02-7DBD-4AC5-9A45-9E3E995D0CB1}" type="presOf" srcId="{B828979E-494D-4937-8FA7-55B436C190C6}" destId="{7C2E8EFB-5445-406C-8FFE-AA5C3018FDF7}" srcOrd="0" destOrd="0" presId="urn:microsoft.com/office/officeart/2005/8/layout/hierarchy1"/>
    <dgm:cxn modelId="{4FCEA1D1-4503-4394-AAD8-CE8786755B5E}" srcId="{82F37284-C805-4EF8-A839-89DEE520DD9F}" destId="{669357BD-3814-43AF-AEE4-56F87DF90C30}" srcOrd="0" destOrd="0" parTransId="{75F5265E-331C-406F-AD35-516739F77D10}" sibTransId="{24871002-484C-448A-A833-8A04D8973BFB}"/>
    <dgm:cxn modelId="{88306A37-88CD-4F6B-A650-A9B9B12E7987}" srcId="{82F37284-C805-4EF8-A839-89DEE520DD9F}" destId="{B828979E-494D-4937-8FA7-55B436C190C6}" srcOrd="1" destOrd="0" parTransId="{6F25887A-B092-4AF6-BE73-07C6AE9C84BB}" sibTransId="{C7811475-31D0-4CF0-8AEB-50FA54465EEC}"/>
    <dgm:cxn modelId="{8C6A165D-0798-44BA-B410-C186BB976665}" type="presOf" srcId="{9BC4CBC6-2224-46C5-A761-9C29D2F62A8B}" destId="{0075718F-4F26-466B-8C8B-782ABA147407}" srcOrd="0" destOrd="0" presId="urn:microsoft.com/office/officeart/2005/8/layout/hierarchy1"/>
    <dgm:cxn modelId="{EC601428-1484-40EF-9055-6E73F19B4C99}" type="presOf" srcId="{75F5265E-331C-406F-AD35-516739F77D10}" destId="{3FAC2833-9299-41CE-B210-97303A4AEB28}" srcOrd="0" destOrd="0" presId="urn:microsoft.com/office/officeart/2005/8/layout/hierarchy1"/>
    <dgm:cxn modelId="{5804AE72-84D2-4EEF-AE27-1DB68A73BB35}" type="presParOf" srcId="{0075718F-4F26-466B-8C8B-782ABA147407}" destId="{574BAE5E-BDE0-499A-9118-44E1E4E96201}" srcOrd="0" destOrd="0" presId="urn:microsoft.com/office/officeart/2005/8/layout/hierarchy1"/>
    <dgm:cxn modelId="{DCFC25BC-8BE5-4AA8-961C-1E13B31DA238}" type="presParOf" srcId="{574BAE5E-BDE0-499A-9118-44E1E4E96201}" destId="{D45F4A65-BF61-44A0-BE59-0A5F7F5A9D90}" srcOrd="0" destOrd="0" presId="urn:microsoft.com/office/officeart/2005/8/layout/hierarchy1"/>
    <dgm:cxn modelId="{09DB03F9-0025-4A56-A8E0-18DD0AD6A559}" type="presParOf" srcId="{D45F4A65-BF61-44A0-BE59-0A5F7F5A9D90}" destId="{E61EDEEC-2390-430C-BA40-524E8127B20A}" srcOrd="0" destOrd="0" presId="urn:microsoft.com/office/officeart/2005/8/layout/hierarchy1"/>
    <dgm:cxn modelId="{59DABFA1-8C55-442B-885F-F293C811DAC2}" type="presParOf" srcId="{D45F4A65-BF61-44A0-BE59-0A5F7F5A9D90}" destId="{5853854B-5DE5-4191-BDDB-6D66B5E50596}" srcOrd="1" destOrd="0" presId="urn:microsoft.com/office/officeart/2005/8/layout/hierarchy1"/>
    <dgm:cxn modelId="{DADFA2DB-5AD7-4E37-A605-9DFAD905B954}" type="presParOf" srcId="{574BAE5E-BDE0-499A-9118-44E1E4E96201}" destId="{B55681DF-BFA0-4141-91C8-1FC210946F20}" srcOrd="1" destOrd="0" presId="urn:microsoft.com/office/officeart/2005/8/layout/hierarchy1"/>
    <dgm:cxn modelId="{CCF4AB72-7E07-439B-BFBD-BDB7A5CF464B}" type="presParOf" srcId="{B55681DF-BFA0-4141-91C8-1FC210946F20}" destId="{3FAC2833-9299-41CE-B210-97303A4AEB28}" srcOrd="0" destOrd="0" presId="urn:microsoft.com/office/officeart/2005/8/layout/hierarchy1"/>
    <dgm:cxn modelId="{98CB2CA2-4FB4-4E73-9EC4-4E71CFDFB241}" type="presParOf" srcId="{B55681DF-BFA0-4141-91C8-1FC210946F20}" destId="{6C550CC2-85DC-4652-81DB-459B5FE937D9}" srcOrd="1" destOrd="0" presId="urn:microsoft.com/office/officeart/2005/8/layout/hierarchy1"/>
    <dgm:cxn modelId="{C8A2B323-43AC-4001-966F-5F5380F92233}" type="presParOf" srcId="{6C550CC2-85DC-4652-81DB-459B5FE937D9}" destId="{98DEDE51-6DAB-4EE7-9462-33CFF1F0E6AF}" srcOrd="0" destOrd="0" presId="urn:microsoft.com/office/officeart/2005/8/layout/hierarchy1"/>
    <dgm:cxn modelId="{49CFCD78-FE8A-470C-900F-AA30FE5B4F61}" type="presParOf" srcId="{98DEDE51-6DAB-4EE7-9462-33CFF1F0E6AF}" destId="{0319BAD8-7D2A-43B9-8478-61E61FB3AC67}" srcOrd="0" destOrd="0" presId="urn:microsoft.com/office/officeart/2005/8/layout/hierarchy1"/>
    <dgm:cxn modelId="{F86FABD9-EE36-40CB-9DE8-6574833600CB}" type="presParOf" srcId="{98DEDE51-6DAB-4EE7-9462-33CFF1F0E6AF}" destId="{809E2199-B3DD-49C6-93D8-1BEF632991AB}" srcOrd="1" destOrd="0" presId="urn:microsoft.com/office/officeart/2005/8/layout/hierarchy1"/>
    <dgm:cxn modelId="{0F782EC2-7327-452B-9844-C853D20F1D1B}" type="presParOf" srcId="{6C550CC2-85DC-4652-81DB-459B5FE937D9}" destId="{EDD648F9-A33B-4E6B-BC80-ADAFE4C61852}" srcOrd="1" destOrd="0" presId="urn:microsoft.com/office/officeart/2005/8/layout/hierarchy1"/>
    <dgm:cxn modelId="{63CD6BE9-653B-4ED9-BC9C-BA20E5305E74}" type="presParOf" srcId="{B55681DF-BFA0-4141-91C8-1FC210946F20}" destId="{84952835-67C9-4B8A-BA4E-519CB201D691}" srcOrd="2" destOrd="0" presId="urn:microsoft.com/office/officeart/2005/8/layout/hierarchy1"/>
    <dgm:cxn modelId="{CB0FE115-D7FE-48E5-91D6-46FC1FB54273}" type="presParOf" srcId="{B55681DF-BFA0-4141-91C8-1FC210946F20}" destId="{B19707BF-0162-4C98-82B8-3AA997F6D3C2}" srcOrd="3" destOrd="0" presId="urn:microsoft.com/office/officeart/2005/8/layout/hierarchy1"/>
    <dgm:cxn modelId="{4C623C3E-259C-4EC9-AC57-DDD68090AB64}" type="presParOf" srcId="{B19707BF-0162-4C98-82B8-3AA997F6D3C2}" destId="{AFAB2BC6-C025-4AF6-B476-C26EB67F75F2}" srcOrd="0" destOrd="0" presId="urn:microsoft.com/office/officeart/2005/8/layout/hierarchy1"/>
    <dgm:cxn modelId="{607E49F9-0D64-4CD5-BF8F-A4304998F80B}" type="presParOf" srcId="{AFAB2BC6-C025-4AF6-B476-C26EB67F75F2}" destId="{EFFF763C-5127-4F5A-BD68-AA356421F654}" srcOrd="0" destOrd="0" presId="urn:microsoft.com/office/officeart/2005/8/layout/hierarchy1"/>
    <dgm:cxn modelId="{CFFB6CDE-1608-4FD5-B97D-220EFA9419F0}" type="presParOf" srcId="{AFAB2BC6-C025-4AF6-B476-C26EB67F75F2}" destId="{7C2E8EFB-5445-406C-8FFE-AA5C3018FDF7}" srcOrd="1" destOrd="0" presId="urn:microsoft.com/office/officeart/2005/8/layout/hierarchy1"/>
    <dgm:cxn modelId="{117BE6CD-341D-46FB-8243-8427D71CCA48}" type="presParOf" srcId="{B19707BF-0162-4C98-82B8-3AA997F6D3C2}" destId="{8FC3E82C-42FE-4359-ADAA-CA0A53845273}" srcOrd="1" destOrd="0" presId="urn:microsoft.com/office/officeart/2005/8/layout/hierarchy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C41A54-9EA3-4467-AC1B-E6094C625E79}" type="doc">
      <dgm:prSet loTypeId="urn:microsoft.com/office/officeart/2005/8/layout/vList5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uk-UA"/>
        </a:p>
      </dgm:t>
    </dgm:pt>
    <dgm:pt modelId="{27AAB7C0-E050-4432-9DDF-4FE305DCE467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До роботи допускаються лише ті особи, які пройшли інструктаж. </a:t>
          </a:r>
          <a:endParaRPr lang="uk-UA" sz="2000" dirty="0">
            <a:latin typeface="+mn-lt"/>
          </a:endParaRPr>
        </a:p>
      </dgm:t>
    </dgm:pt>
    <dgm:pt modelId="{C9F4F949-F76A-4C2C-A9A7-B410DB987BA1}" type="parTrans" cxnId="{7D707B2B-6275-48F4-8877-CE95AC6B0286}">
      <dgm:prSet/>
      <dgm:spPr/>
      <dgm:t>
        <a:bodyPr/>
        <a:lstStyle/>
        <a:p>
          <a:endParaRPr lang="uk-UA"/>
        </a:p>
      </dgm:t>
    </dgm:pt>
    <dgm:pt modelId="{7AD48968-5541-4FAF-9188-A5927C10CD36}" type="sibTrans" cxnId="{7D707B2B-6275-48F4-8877-CE95AC6B0286}">
      <dgm:prSet/>
      <dgm:spPr/>
      <dgm:t>
        <a:bodyPr/>
        <a:lstStyle/>
        <a:p>
          <a:endParaRPr lang="uk-UA"/>
        </a:p>
      </dgm:t>
    </dgm:pt>
    <dgm:pt modelId="{8E0FFA64-DA2D-4ED3-A002-59B7C8E4CCD5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Ручний інструмент має бути справним. Ручки добре оброблені і міцно з’єднані з інструментом. </a:t>
          </a:r>
          <a:endParaRPr lang="uk-UA" sz="2000" b="1" dirty="0">
            <a:latin typeface="+mn-lt"/>
          </a:endParaRPr>
        </a:p>
      </dgm:t>
    </dgm:pt>
    <dgm:pt modelId="{60ADAD41-1D64-4A38-9D17-FB83A7AC6024}" type="parTrans" cxnId="{ACB74BA1-AE52-4D83-8B4D-A54470B05C59}">
      <dgm:prSet/>
      <dgm:spPr/>
      <dgm:t>
        <a:bodyPr/>
        <a:lstStyle/>
        <a:p>
          <a:endParaRPr lang="uk-UA"/>
        </a:p>
      </dgm:t>
    </dgm:pt>
    <dgm:pt modelId="{AAF924DD-F802-4DA7-8DCA-4003A8334D17}" type="sibTrans" cxnId="{ACB74BA1-AE52-4D83-8B4D-A54470B05C59}">
      <dgm:prSet/>
      <dgm:spPr/>
      <dgm:t>
        <a:bodyPr/>
        <a:lstStyle/>
        <a:p>
          <a:endParaRPr lang="uk-UA"/>
        </a:p>
      </dgm:t>
    </dgm:pt>
    <dgm:pt modelId="{67F8EF96-AF46-4DC3-AD4A-5CEFD6168F96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Потрібно виконувати операції з підготовки поверхні під </a:t>
          </a:r>
          <a:r>
            <a:rPr lang="uk-UA" sz="2000" b="1" dirty="0" err="1" smtClean="0">
              <a:latin typeface="+mn-lt"/>
            </a:rPr>
            <a:t>оштукатурення</a:t>
          </a:r>
          <a:r>
            <a:rPr lang="uk-UA" sz="2000" b="1" dirty="0" smtClean="0">
              <a:latin typeface="+mn-lt"/>
            </a:rPr>
            <a:t> в спецодязі.</a:t>
          </a:r>
          <a:endParaRPr lang="uk-UA" sz="2000" b="1" dirty="0">
            <a:latin typeface="+mn-lt"/>
          </a:endParaRPr>
        </a:p>
      </dgm:t>
    </dgm:pt>
    <dgm:pt modelId="{E10FD36D-ED8A-4452-9885-C0E71A0BD5B8}" type="parTrans" cxnId="{279805DB-8156-492F-9056-DB1667DD188C}">
      <dgm:prSet/>
      <dgm:spPr/>
      <dgm:t>
        <a:bodyPr/>
        <a:lstStyle/>
        <a:p>
          <a:endParaRPr lang="uk-UA"/>
        </a:p>
      </dgm:t>
    </dgm:pt>
    <dgm:pt modelId="{D2587EC9-0268-42C2-B4AD-A69AB9F1EB0A}" type="sibTrans" cxnId="{279805DB-8156-492F-9056-DB1667DD188C}">
      <dgm:prSet/>
      <dgm:spPr/>
      <dgm:t>
        <a:bodyPr/>
        <a:lstStyle/>
        <a:p>
          <a:endParaRPr lang="uk-UA"/>
        </a:p>
      </dgm:t>
    </dgm:pt>
    <dgm:pt modelId="{824460EE-32C7-4AF2-866D-D9BFB3604BAD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Робочі місця розміщені над землею вище 1 м мають бути обгороджені поруччям заввишки не менше 1 м з продовжними горизонтальними елементами і бортовою дошкою заввишки не менше 15 см</a:t>
          </a:r>
          <a:r>
            <a:rPr lang="uk-UA" sz="2000" dirty="0" smtClean="0">
              <a:latin typeface="+mn-lt"/>
            </a:rPr>
            <a:t>.</a:t>
          </a:r>
          <a:endParaRPr lang="uk-UA" sz="2000" dirty="0">
            <a:latin typeface="+mn-lt"/>
          </a:endParaRPr>
        </a:p>
      </dgm:t>
    </dgm:pt>
    <dgm:pt modelId="{A5EDFA4E-8122-4B1A-852C-999E387024B6}" type="parTrans" cxnId="{0F05C796-5ADE-4F9D-A85A-05379123A09A}">
      <dgm:prSet/>
      <dgm:spPr/>
      <dgm:t>
        <a:bodyPr/>
        <a:lstStyle/>
        <a:p>
          <a:endParaRPr lang="uk-UA"/>
        </a:p>
      </dgm:t>
    </dgm:pt>
    <dgm:pt modelId="{323D62B1-2C34-4F78-83D4-766758B823A2}" type="sibTrans" cxnId="{0F05C796-5ADE-4F9D-A85A-05379123A09A}">
      <dgm:prSet/>
      <dgm:spPr/>
      <dgm:t>
        <a:bodyPr/>
        <a:lstStyle/>
        <a:p>
          <a:endParaRPr lang="uk-UA"/>
        </a:p>
      </dgm:t>
    </dgm:pt>
    <dgm:pt modelId="{FCCAE1BE-4A54-4779-8997-58900109E3F7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Дерев’яні елементи помосту виготовляють з якісних обрізних дощок не нижче 2 сорту.</a:t>
          </a:r>
          <a:endParaRPr lang="uk-UA" sz="2000" dirty="0">
            <a:latin typeface="+mn-lt"/>
          </a:endParaRPr>
        </a:p>
      </dgm:t>
    </dgm:pt>
    <dgm:pt modelId="{75D7DE24-113D-43EA-AC98-702C5F7E62DD}" type="parTrans" cxnId="{2B33B84E-2121-423B-8AC7-1F1E4CACF5E0}">
      <dgm:prSet/>
      <dgm:spPr/>
      <dgm:t>
        <a:bodyPr/>
        <a:lstStyle/>
        <a:p>
          <a:endParaRPr lang="uk-UA"/>
        </a:p>
      </dgm:t>
    </dgm:pt>
    <dgm:pt modelId="{BAB33328-AB6B-40E9-99B4-5AC91669EA02}" type="sibTrans" cxnId="{2B33B84E-2121-423B-8AC7-1F1E4CACF5E0}">
      <dgm:prSet/>
      <dgm:spPr/>
      <dgm:t>
        <a:bodyPr/>
        <a:lstStyle/>
        <a:p>
          <a:endParaRPr lang="uk-UA"/>
        </a:p>
      </dgm:t>
    </dgm:pt>
    <dgm:pt modelId="{894D13E9-5B0D-4D63-B8A3-6599F5ECD8DC}">
      <dgm:prSet phldrT="[Текст]" custT="1"/>
      <dgm:spPr/>
      <dgm:t>
        <a:bodyPr/>
        <a:lstStyle/>
        <a:p>
          <a:r>
            <a:rPr lang="uk-UA" sz="2000" b="1" dirty="0" smtClean="0">
              <a:latin typeface="+mn-lt"/>
            </a:rPr>
            <a:t>Категорично заборонено застосовувати для роботи на висоті тимчасовий поміст, спираючи настил на бочки, цеглу та інше.</a:t>
          </a:r>
          <a:endParaRPr lang="uk-UA" sz="2000" b="1" dirty="0">
            <a:latin typeface="+mn-lt"/>
          </a:endParaRPr>
        </a:p>
      </dgm:t>
    </dgm:pt>
    <dgm:pt modelId="{C2BF818F-C653-4223-A141-01662BDBC416}" type="parTrans" cxnId="{E2BA2104-95D3-4B79-99E5-804FE0A2BB87}">
      <dgm:prSet/>
      <dgm:spPr/>
      <dgm:t>
        <a:bodyPr/>
        <a:lstStyle/>
        <a:p>
          <a:endParaRPr lang="uk-UA"/>
        </a:p>
      </dgm:t>
    </dgm:pt>
    <dgm:pt modelId="{5F593E81-A4B0-43F3-8366-F369E0C6B296}" type="sibTrans" cxnId="{E2BA2104-95D3-4B79-99E5-804FE0A2BB87}">
      <dgm:prSet/>
      <dgm:spPr/>
      <dgm:t>
        <a:bodyPr/>
        <a:lstStyle/>
        <a:p>
          <a:endParaRPr lang="uk-UA"/>
        </a:p>
      </dgm:t>
    </dgm:pt>
    <dgm:pt modelId="{BE4C70F8-9124-4FB4-ADC0-5CF9B99963CC}" type="pres">
      <dgm:prSet presAssocID="{26C41A54-9EA3-4467-AC1B-E6094C625E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C0DF102D-6C3B-44F7-BCE6-7EF2B771FD66}" type="pres">
      <dgm:prSet presAssocID="{27AAB7C0-E050-4432-9DDF-4FE305DCE467}" presName="linNode" presStyleCnt="0"/>
      <dgm:spPr/>
    </dgm:pt>
    <dgm:pt modelId="{DE3FDFD5-7674-40F9-B2B6-FB5CD5BAA303}" type="pres">
      <dgm:prSet presAssocID="{27AAB7C0-E050-4432-9DDF-4FE305DCE467}" presName="parentText" presStyleLbl="node1" presStyleIdx="0" presStyleCnt="6" custScaleX="27579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3A80102-5126-497B-9556-7A95CC98F8AD}" type="pres">
      <dgm:prSet presAssocID="{7AD48968-5541-4FAF-9188-A5927C10CD36}" presName="sp" presStyleCnt="0"/>
      <dgm:spPr/>
    </dgm:pt>
    <dgm:pt modelId="{CD96F85B-194E-4BD2-AA92-C5D15A67EED8}" type="pres">
      <dgm:prSet presAssocID="{8E0FFA64-DA2D-4ED3-A002-59B7C8E4CCD5}" presName="linNode" presStyleCnt="0"/>
      <dgm:spPr/>
    </dgm:pt>
    <dgm:pt modelId="{AB4DCBBB-7439-4E06-AE40-6893ECC1FEA1}" type="pres">
      <dgm:prSet presAssocID="{8E0FFA64-DA2D-4ED3-A002-59B7C8E4CCD5}" presName="parentText" presStyleLbl="node1" presStyleIdx="1" presStyleCnt="6" custScaleX="27579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D788350-5BC1-45F6-9D24-CF688DCF26B7}" type="pres">
      <dgm:prSet presAssocID="{AAF924DD-F802-4DA7-8DCA-4003A8334D17}" presName="sp" presStyleCnt="0"/>
      <dgm:spPr/>
    </dgm:pt>
    <dgm:pt modelId="{57569B76-4A1C-476C-84AC-F799A4061FEC}" type="pres">
      <dgm:prSet presAssocID="{67F8EF96-AF46-4DC3-AD4A-5CEFD6168F96}" presName="linNode" presStyleCnt="0"/>
      <dgm:spPr/>
    </dgm:pt>
    <dgm:pt modelId="{2A4EAF78-64AF-420E-9B05-988C7D80FB74}" type="pres">
      <dgm:prSet presAssocID="{67F8EF96-AF46-4DC3-AD4A-5CEFD6168F96}" presName="parentText" presStyleLbl="node1" presStyleIdx="2" presStyleCnt="6" custScaleX="27579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DC7B8C7-6813-430D-8184-233C9D30150D}" type="pres">
      <dgm:prSet presAssocID="{D2587EC9-0268-42C2-B4AD-A69AB9F1EB0A}" presName="sp" presStyleCnt="0"/>
      <dgm:spPr/>
    </dgm:pt>
    <dgm:pt modelId="{70A76D60-4A4A-4E01-B8D8-879A45AAF83A}" type="pres">
      <dgm:prSet presAssocID="{824460EE-32C7-4AF2-866D-D9BFB3604BAD}" presName="linNode" presStyleCnt="0"/>
      <dgm:spPr/>
    </dgm:pt>
    <dgm:pt modelId="{595C348C-241C-4AB0-A765-16D70E505C34}" type="pres">
      <dgm:prSet presAssocID="{824460EE-32C7-4AF2-866D-D9BFB3604BAD}" presName="parentText" presStyleLbl="node1" presStyleIdx="3" presStyleCnt="6" custScaleX="275791" custScaleY="14682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E984CA-1E7B-4698-B469-36811403E63F}" type="pres">
      <dgm:prSet presAssocID="{323D62B1-2C34-4F78-83D4-766758B823A2}" presName="sp" presStyleCnt="0"/>
      <dgm:spPr/>
    </dgm:pt>
    <dgm:pt modelId="{442DADC4-8B58-481A-83A7-F54082A622EB}" type="pres">
      <dgm:prSet presAssocID="{FCCAE1BE-4A54-4779-8997-58900109E3F7}" presName="linNode" presStyleCnt="0"/>
      <dgm:spPr/>
    </dgm:pt>
    <dgm:pt modelId="{E89A9C3D-F7A4-4C2A-81B6-583A53EF284E}" type="pres">
      <dgm:prSet presAssocID="{FCCAE1BE-4A54-4779-8997-58900109E3F7}" presName="parentText" presStyleLbl="node1" presStyleIdx="4" presStyleCnt="6" custScaleX="27579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2C18502-7EC4-4BB8-A328-818C66AD7BB2}" type="pres">
      <dgm:prSet presAssocID="{BAB33328-AB6B-40E9-99B4-5AC91669EA02}" presName="sp" presStyleCnt="0"/>
      <dgm:spPr/>
    </dgm:pt>
    <dgm:pt modelId="{40DA2163-A1FE-4B3F-86EC-AE5233D1C7E7}" type="pres">
      <dgm:prSet presAssocID="{894D13E9-5B0D-4D63-B8A3-6599F5ECD8DC}" presName="linNode" presStyleCnt="0"/>
      <dgm:spPr/>
    </dgm:pt>
    <dgm:pt modelId="{1F50200C-2742-468D-B728-5C8013D59A1F}" type="pres">
      <dgm:prSet presAssocID="{894D13E9-5B0D-4D63-B8A3-6599F5ECD8DC}" presName="parentText" presStyleLbl="node1" presStyleIdx="5" presStyleCnt="6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F05C796-5ADE-4F9D-A85A-05379123A09A}" srcId="{26C41A54-9EA3-4467-AC1B-E6094C625E79}" destId="{824460EE-32C7-4AF2-866D-D9BFB3604BAD}" srcOrd="3" destOrd="0" parTransId="{A5EDFA4E-8122-4B1A-852C-999E387024B6}" sibTransId="{323D62B1-2C34-4F78-83D4-766758B823A2}"/>
    <dgm:cxn modelId="{ACD0DB04-5267-4CC9-81BB-72DFB72120FB}" type="presOf" srcId="{FCCAE1BE-4A54-4779-8997-58900109E3F7}" destId="{E89A9C3D-F7A4-4C2A-81B6-583A53EF284E}" srcOrd="0" destOrd="0" presId="urn:microsoft.com/office/officeart/2005/8/layout/vList5"/>
    <dgm:cxn modelId="{C32BCA45-D34E-4984-B5D3-932461A58909}" type="presOf" srcId="{27AAB7C0-E050-4432-9DDF-4FE305DCE467}" destId="{DE3FDFD5-7674-40F9-B2B6-FB5CD5BAA303}" srcOrd="0" destOrd="0" presId="urn:microsoft.com/office/officeart/2005/8/layout/vList5"/>
    <dgm:cxn modelId="{B8B0ADE0-EFD7-49AF-B405-6D56437A1095}" type="presOf" srcId="{8E0FFA64-DA2D-4ED3-A002-59B7C8E4CCD5}" destId="{AB4DCBBB-7439-4E06-AE40-6893ECC1FEA1}" srcOrd="0" destOrd="0" presId="urn:microsoft.com/office/officeart/2005/8/layout/vList5"/>
    <dgm:cxn modelId="{ACB74BA1-AE52-4D83-8B4D-A54470B05C59}" srcId="{26C41A54-9EA3-4467-AC1B-E6094C625E79}" destId="{8E0FFA64-DA2D-4ED3-A002-59B7C8E4CCD5}" srcOrd="1" destOrd="0" parTransId="{60ADAD41-1D64-4A38-9D17-FB83A7AC6024}" sibTransId="{AAF924DD-F802-4DA7-8DCA-4003A8334D17}"/>
    <dgm:cxn modelId="{1247315D-9CFB-4697-A608-5B7DD3320534}" type="presOf" srcId="{824460EE-32C7-4AF2-866D-D9BFB3604BAD}" destId="{595C348C-241C-4AB0-A765-16D70E505C34}" srcOrd="0" destOrd="0" presId="urn:microsoft.com/office/officeart/2005/8/layout/vList5"/>
    <dgm:cxn modelId="{279805DB-8156-492F-9056-DB1667DD188C}" srcId="{26C41A54-9EA3-4467-AC1B-E6094C625E79}" destId="{67F8EF96-AF46-4DC3-AD4A-5CEFD6168F96}" srcOrd="2" destOrd="0" parTransId="{E10FD36D-ED8A-4452-9885-C0E71A0BD5B8}" sibTransId="{D2587EC9-0268-42C2-B4AD-A69AB9F1EB0A}"/>
    <dgm:cxn modelId="{7D707B2B-6275-48F4-8877-CE95AC6B0286}" srcId="{26C41A54-9EA3-4467-AC1B-E6094C625E79}" destId="{27AAB7C0-E050-4432-9DDF-4FE305DCE467}" srcOrd="0" destOrd="0" parTransId="{C9F4F949-F76A-4C2C-A9A7-B410DB987BA1}" sibTransId="{7AD48968-5541-4FAF-9188-A5927C10CD36}"/>
    <dgm:cxn modelId="{A7C315AA-4EA4-4920-8270-5A68E1452E26}" type="presOf" srcId="{67F8EF96-AF46-4DC3-AD4A-5CEFD6168F96}" destId="{2A4EAF78-64AF-420E-9B05-988C7D80FB74}" srcOrd="0" destOrd="0" presId="urn:microsoft.com/office/officeart/2005/8/layout/vList5"/>
    <dgm:cxn modelId="{E2BA2104-95D3-4B79-99E5-804FE0A2BB87}" srcId="{26C41A54-9EA3-4467-AC1B-E6094C625E79}" destId="{894D13E9-5B0D-4D63-B8A3-6599F5ECD8DC}" srcOrd="5" destOrd="0" parTransId="{C2BF818F-C653-4223-A141-01662BDBC416}" sibTransId="{5F593E81-A4B0-43F3-8366-F369E0C6B296}"/>
    <dgm:cxn modelId="{C9A26E48-B627-4067-8DBD-A343B65FBD96}" type="presOf" srcId="{26C41A54-9EA3-4467-AC1B-E6094C625E79}" destId="{BE4C70F8-9124-4FB4-ADC0-5CF9B99963CC}" srcOrd="0" destOrd="0" presId="urn:microsoft.com/office/officeart/2005/8/layout/vList5"/>
    <dgm:cxn modelId="{2B33B84E-2121-423B-8AC7-1F1E4CACF5E0}" srcId="{26C41A54-9EA3-4467-AC1B-E6094C625E79}" destId="{FCCAE1BE-4A54-4779-8997-58900109E3F7}" srcOrd="4" destOrd="0" parTransId="{75D7DE24-113D-43EA-AC98-702C5F7E62DD}" sibTransId="{BAB33328-AB6B-40E9-99B4-5AC91669EA02}"/>
    <dgm:cxn modelId="{8A00808F-965F-4AC7-ABD2-F16047907D57}" type="presOf" srcId="{894D13E9-5B0D-4D63-B8A3-6599F5ECD8DC}" destId="{1F50200C-2742-468D-B728-5C8013D59A1F}" srcOrd="0" destOrd="0" presId="urn:microsoft.com/office/officeart/2005/8/layout/vList5"/>
    <dgm:cxn modelId="{69F37B06-7D8C-473E-BB5E-2964C3BFB3BD}" type="presParOf" srcId="{BE4C70F8-9124-4FB4-ADC0-5CF9B99963CC}" destId="{C0DF102D-6C3B-44F7-BCE6-7EF2B771FD66}" srcOrd="0" destOrd="0" presId="urn:microsoft.com/office/officeart/2005/8/layout/vList5"/>
    <dgm:cxn modelId="{4DEBAE3F-4076-4BD1-B7CA-91B6D02FAD07}" type="presParOf" srcId="{C0DF102D-6C3B-44F7-BCE6-7EF2B771FD66}" destId="{DE3FDFD5-7674-40F9-B2B6-FB5CD5BAA303}" srcOrd="0" destOrd="0" presId="urn:microsoft.com/office/officeart/2005/8/layout/vList5"/>
    <dgm:cxn modelId="{7E412895-9F2C-4F50-A7E5-4201C645DA56}" type="presParOf" srcId="{BE4C70F8-9124-4FB4-ADC0-5CF9B99963CC}" destId="{63A80102-5126-497B-9556-7A95CC98F8AD}" srcOrd="1" destOrd="0" presId="urn:microsoft.com/office/officeart/2005/8/layout/vList5"/>
    <dgm:cxn modelId="{920342AD-7335-4568-9863-8F7D7F0D5FFA}" type="presParOf" srcId="{BE4C70F8-9124-4FB4-ADC0-5CF9B99963CC}" destId="{CD96F85B-194E-4BD2-AA92-C5D15A67EED8}" srcOrd="2" destOrd="0" presId="urn:microsoft.com/office/officeart/2005/8/layout/vList5"/>
    <dgm:cxn modelId="{F14FD4E7-3D98-46F9-8C0D-060F6878B26B}" type="presParOf" srcId="{CD96F85B-194E-4BD2-AA92-C5D15A67EED8}" destId="{AB4DCBBB-7439-4E06-AE40-6893ECC1FEA1}" srcOrd="0" destOrd="0" presId="urn:microsoft.com/office/officeart/2005/8/layout/vList5"/>
    <dgm:cxn modelId="{6188BE05-C7D3-4D5F-81E1-733B79B5980A}" type="presParOf" srcId="{BE4C70F8-9124-4FB4-ADC0-5CF9B99963CC}" destId="{2D788350-5BC1-45F6-9D24-CF688DCF26B7}" srcOrd="3" destOrd="0" presId="urn:microsoft.com/office/officeart/2005/8/layout/vList5"/>
    <dgm:cxn modelId="{072A79C4-ACC5-4820-8811-A56B807BCB60}" type="presParOf" srcId="{BE4C70F8-9124-4FB4-ADC0-5CF9B99963CC}" destId="{57569B76-4A1C-476C-84AC-F799A4061FEC}" srcOrd="4" destOrd="0" presId="urn:microsoft.com/office/officeart/2005/8/layout/vList5"/>
    <dgm:cxn modelId="{4754BDDB-C0B4-4D78-B298-5FFEBC2FB764}" type="presParOf" srcId="{57569B76-4A1C-476C-84AC-F799A4061FEC}" destId="{2A4EAF78-64AF-420E-9B05-988C7D80FB74}" srcOrd="0" destOrd="0" presId="urn:microsoft.com/office/officeart/2005/8/layout/vList5"/>
    <dgm:cxn modelId="{BEDDA4FC-A7AE-4A48-934B-4DA2457DD127}" type="presParOf" srcId="{BE4C70F8-9124-4FB4-ADC0-5CF9B99963CC}" destId="{8DC7B8C7-6813-430D-8184-233C9D30150D}" srcOrd="5" destOrd="0" presId="urn:microsoft.com/office/officeart/2005/8/layout/vList5"/>
    <dgm:cxn modelId="{81EED541-1D58-4C67-9E34-1B68D06E9A4B}" type="presParOf" srcId="{BE4C70F8-9124-4FB4-ADC0-5CF9B99963CC}" destId="{70A76D60-4A4A-4E01-B8D8-879A45AAF83A}" srcOrd="6" destOrd="0" presId="urn:microsoft.com/office/officeart/2005/8/layout/vList5"/>
    <dgm:cxn modelId="{9CCEE2B9-1C54-4D4C-BB53-569B3618AA64}" type="presParOf" srcId="{70A76D60-4A4A-4E01-B8D8-879A45AAF83A}" destId="{595C348C-241C-4AB0-A765-16D70E505C34}" srcOrd="0" destOrd="0" presId="urn:microsoft.com/office/officeart/2005/8/layout/vList5"/>
    <dgm:cxn modelId="{2A718A35-2EF6-4A2B-A580-A8939088CDDE}" type="presParOf" srcId="{BE4C70F8-9124-4FB4-ADC0-5CF9B99963CC}" destId="{29E984CA-1E7B-4698-B469-36811403E63F}" srcOrd="7" destOrd="0" presId="urn:microsoft.com/office/officeart/2005/8/layout/vList5"/>
    <dgm:cxn modelId="{45B492BB-5AE8-4DD0-BF0D-07A7B63ED41F}" type="presParOf" srcId="{BE4C70F8-9124-4FB4-ADC0-5CF9B99963CC}" destId="{442DADC4-8B58-481A-83A7-F54082A622EB}" srcOrd="8" destOrd="0" presId="urn:microsoft.com/office/officeart/2005/8/layout/vList5"/>
    <dgm:cxn modelId="{8C28F192-1DF5-402A-A799-5404534DC1C5}" type="presParOf" srcId="{442DADC4-8B58-481A-83A7-F54082A622EB}" destId="{E89A9C3D-F7A4-4C2A-81B6-583A53EF284E}" srcOrd="0" destOrd="0" presId="urn:microsoft.com/office/officeart/2005/8/layout/vList5"/>
    <dgm:cxn modelId="{6FDA2248-5B5E-4E88-B5D6-27AFCEDB509A}" type="presParOf" srcId="{BE4C70F8-9124-4FB4-ADC0-5CF9B99963CC}" destId="{02C18502-7EC4-4BB8-A328-818C66AD7BB2}" srcOrd="9" destOrd="0" presId="urn:microsoft.com/office/officeart/2005/8/layout/vList5"/>
    <dgm:cxn modelId="{8BFE794E-14D5-471D-B396-4B59175E8946}" type="presParOf" srcId="{BE4C70F8-9124-4FB4-ADC0-5CF9B99963CC}" destId="{40DA2163-A1FE-4B3F-86EC-AE5233D1C7E7}" srcOrd="10" destOrd="0" presId="urn:microsoft.com/office/officeart/2005/8/layout/vList5"/>
    <dgm:cxn modelId="{E27D710B-EA37-41D8-9685-6558CD1806E5}" type="presParOf" srcId="{40DA2163-A1FE-4B3F-86EC-AE5233D1C7E7}" destId="{1F50200C-2742-468D-B728-5C8013D59A1F}" srcOrd="0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50895F9-16DA-4D5B-8CB9-0E2D81CE488B}" type="datetimeFigureOut">
              <a:rPr lang="ru-RU"/>
              <a:pPr>
                <a:defRPr/>
              </a:pPr>
              <a:t>21.03.2011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C59BE8F-98DB-4980-923B-B24249A557D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uk-UA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2461AE-51AF-45FA-B3C3-D8B391AE634D}" type="slidenum">
              <a:rPr lang="uk-UA" smtClean="0">
                <a:latin typeface="Arial" pitchFamily="34" charset="0"/>
              </a:rPr>
              <a:pPr/>
              <a:t>8</a:t>
            </a:fld>
            <a:endParaRPr lang="uk-U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D5B82-B52E-4B02-AFA3-D63121739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39245-4A96-4917-8EB4-5D3E4EEBF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0446D-CFA5-407C-AC18-62C74D5D07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6D221-8E12-4E78-804D-D7C523BC4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E4CBE-FDDD-477D-8B54-FBDBEFC32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06598-E14A-42CF-862C-FEAC3CE48D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7E836-186E-44BF-90A3-7C1A1D116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5C68E-CA2C-417E-B583-388BD6DB09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56C1E-67D6-48A7-B8E8-CE0D565088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069B6-780D-46DC-8337-BD053C55E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1250D-C0A7-4F72-8BBD-3E64F221D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  <a:lum bright="17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BB4388DF-66B4-45AC-B33A-FD485258C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8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bg>
      <p:bgPr>
        <a:blipFill dpi="0" rotWithShape="1">
          <a:blip r:embed="rId2"/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90770135_2.jpg"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57165"/>
            <a:ext cx="8501122" cy="5450719"/>
          </a:xfrm>
          <a:prstGeom prst="rect">
            <a:avLst/>
          </a:prstGeom>
        </p:spPr>
      </p:pic>
      <p:sp>
        <p:nvSpPr>
          <p:cNvPr id="2052" name="Rectangle 4"/>
          <p:cNvSpPr>
            <a:spLocks noChangeArrowheads="1" noGrp="1"/>
          </p:cNvSpPr>
          <p:nvPr>
            <p:ph idx="1" type="subTitle"/>
          </p:nvPr>
        </p:nvSpPr>
        <p:spPr>
          <a:xfrm>
            <a:off x="214313" y="6072206"/>
            <a:ext cx="8929687" cy="785794"/>
          </a:xfrm>
        </p:spPr>
        <p:txBody>
          <a:bodyPr rtlCol="0">
            <a:normAutofit fontScale="92500" lnSpcReduction="20000"/>
          </a:bodyPr>
          <a:lstStyle/>
          <a:p>
            <a:pPr algn="l" eaLnBrk="1" fontAlgn="auto" hangingPunct="1" marL="63500">
              <a:spcAft>
                <a:spcPts val="0"/>
              </a:spcAft>
              <a:defRPr/>
            </a:pPr>
            <a:r>
              <a:rPr b="1" dirty="0" err="1" lang="ru-RU" smtClean="0" sz="280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34" typeface="Arial Black"/>
              </a:rPr>
              <a:t>Виконала</a:t>
            </a:r>
            <a:r>
              <a:rPr b="1" dirty="0" lang="uk-UA" smtClean="0" sz="280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34" typeface="Arial Black"/>
              </a:rPr>
              <a:t> </a:t>
            </a:r>
            <a:r>
              <a:rPr b="1" dirty="0" err="1" lang="ru-RU" smtClean="0" sz="280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34" typeface="Arial Black"/>
              </a:rPr>
              <a:t>учениця</a:t>
            </a:r>
            <a:r>
              <a:rPr b="1" dirty="0" lang="ru-RU" smtClean="0" sz="280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34" typeface="Arial Black"/>
              </a:rPr>
              <a:t> </a:t>
            </a:r>
            <a:r>
              <a:rPr b="1" dirty="0" err="1" lang="ru-RU" smtClean="0" sz="280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34" typeface="Arial Black"/>
              </a:rPr>
              <a:t>групи</a:t>
            </a:r>
            <a:r>
              <a:rPr b="1" dirty="0" lang="ru-RU" smtClean="0" sz="280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34" typeface="Arial Black"/>
              </a:rPr>
              <a:t> 117: 									</a:t>
            </a:r>
            <a:r>
              <a:rPr b="1" dirty="0" err="1" lang="ru-RU" smtClean="0" sz="280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34" typeface="Arial Black"/>
              </a:rPr>
              <a:t>Луценко</a:t>
            </a:r>
            <a:r>
              <a:rPr b="1" dirty="0" lang="ru-RU" smtClean="0" sz="280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34" typeface="Arial Black"/>
              </a:rPr>
              <a:t> </a:t>
            </a:r>
            <a:r>
              <a:rPr b="1" dirty="0" err="1" lang="ru-RU" smtClean="0" sz="2800">
                <a:ln w="3175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34" typeface="Arial Black"/>
              </a:rPr>
              <a:t>Ірина</a:t>
            </a:r>
            <a:endParaRPr b="1" dirty="0" lang="ru-RU" smtClean="0" sz="2800">
              <a:ln w="3175">
                <a:solidFill>
                  <a:schemeClr val="accent2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algn="tl" blurRad="25500" dir="7020000" dist="23000">
                  <a:srgbClr val="000000">
                    <a:alpha val="50000"/>
                  </a:srgbClr>
                </a:outerShdw>
              </a:effectLst>
              <a:latin charset="0" pitchFamily="34" typeface="Arial Black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643050"/>
            <a:ext cx="7786742" cy="2983637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b="1" cap="none" dirty="0" err="1" lang="ru-RU" smtClean="0" spc="0" sz="4000">
                <a:ln cmpd="sng" w="31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18" typeface="Bookman Old Style"/>
              </a:rPr>
              <a:t>Підготовка</a:t>
            </a:r>
            <a:r>
              <a:rPr b="1" cap="none" dirty="0" lang="ru-RU" smtClean="0" spc="0" sz="4000">
                <a:ln cmpd="sng" w="31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18" typeface="Bookman Old Style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b="1" cap="none" dirty="0" err="1" lang="ru-RU" smtClean="0" spc="0" sz="4000">
                <a:ln cmpd="sng" w="31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18" typeface="Bookman Old Style"/>
              </a:rPr>
              <a:t>дерев’яних</a:t>
            </a:r>
            <a:r>
              <a:rPr b="1" cap="none" dirty="0" lang="ru-RU" smtClean="0" spc="0" sz="4000">
                <a:ln cmpd="sng" w="31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18" typeface="Bookman Old Style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b="1" cap="none" dirty="0" err="1" lang="ru-RU" smtClean="0" spc="0" sz="4000">
                <a:ln cmpd="sng" w="31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18" typeface="Bookman Old Style"/>
              </a:rPr>
              <a:t>поверхонь</a:t>
            </a:r>
            <a:r>
              <a:rPr b="1" cap="none" dirty="0" lang="ru-RU" smtClean="0" spc="0" sz="4000">
                <a:ln cmpd="sng" w="31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b="1" cap="none" dirty="0" err="1" lang="ru-RU" smtClean="0" spc="0" sz="4000">
                <a:ln cmpd="sng" w="31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18" typeface="Bookman Old Style"/>
              </a:rPr>
              <a:t>під</a:t>
            </a:r>
            <a:r>
              <a:rPr b="1" cap="none" dirty="0" lang="ru-RU" smtClean="0" spc="0" sz="4000">
                <a:ln cmpd="sng" w="31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b="1" cap="none" dirty="0" err="1" lang="ru-RU" smtClean="0" spc="0" sz="4000">
                <a:ln cmpd="sng" w="31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63500" dir="3600000" rotWithShape="0">
                    <a:srgbClr val="000000">
                      <a:alpha val="70000"/>
                    </a:srgbClr>
                  </a:outerShdw>
                </a:effectLst>
                <a:latin charset="0" pitchFamily="18" typeface="Bookman Old Style"/>
              </a:rPr>
              <a:t>обштукатурювання</a:t>
            </a:r>
            <a:endParaRPr b="1" cap="none" dirty="0" lang="ru-RU" spc="0" sz="4000">
              <a:ln cmpd="sng" w="317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algn="tl" blurRad="63500" dir="3600000" rotWithShape="0">
                  <a:srgbClr val="000000">
                    <a:alpha val="70000"/>
                  </a:srgbClr>
                </a:outerShdw>
              </a:effectLst>
              <a:latin charset="0" pitchFamily="18" typeface="Bookman Old Style"/>
            </a:endParaRPr>
          </a:p>
        </p:txBody>
      </p:sp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20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0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20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20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utoUpdateAnimBg="0" build="p" grpId="0" spid="205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spc="300" dirty="0">
                <a:ln w="28575">
                  <a:solidFill>
                    <a:srgbClr val="66330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Arial Black" pitchFamily="34" charset="0"/>
              </a:rPr>
              <a:t>Технологічний процес</a:t>
            </a:r>
            <a:endParaRPr lang="ru-RU" sz="4000" spc="300" dirty="0">
              <a:ln w="28575">
                <a:solidFill>
                  <a:srgbClr val="663300"/>
                </a:solidFill>
              </a:ln>
              <a:blipFill>
                <a:blip r:embed="rId2"/>
                <a:tile tx="0" ty="0" sx="100000" sy="100000" flip="none" algn="tl"/>
              </a:blipFill>
              <a:latin typeface="Arial Black" pitchFamily="34" charset="0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111125" y="1142984"/>
            <a:ext cx="8818563" cy="5715016"/>
          </a:xfrm>
        </p:spPr>
        <p:txBody>
          <a:bodyPr/>
          <a:lstStyle/>
          <a:p>
            <a:pPr marL="87313" indent="449263" eaLnBrk="1" hangingPunct="1">
              <a:lnSpc>
                <a:spcPct val="95000"/>
              </a:lnSpc>
              <a:buClr>
                <a:srgbClr val="663300"/>
              </a:buClr>
              <a:buNone/>
              <a:tabLst>
                <a:tab pos="87313" algn="l"/>
              </a:tabLst>
            </a:pPr>
            <a:r>
              <a:rPr lang="ru-RU" sz="2500" b="1" i="1" dirty="0" smtClean="0">
                <a:cs typeface="Times New Roman" pitchFamily="18" charset="0"/>
              </a:rPr>
              <a:t>1. </a:t>
            </a:r>
            <a:r>
              <a:rPr lang="uk-UA" sz="2500" b="1" i="1" dirty="0" smtClean="0">
                <a:cs typeface="Times New Roman" pitchFamily="18" charset="0"/>
              </a:rPr>
              <a:t>Дошки завширшки понад 100 мм надколюють, щоб утворилися щілини </a:t>
            </a:r>
            <a:r>
              <a:rPr lang="uk-UA" sz="2500" b="1" i="1" dirty="0" err="1" smtClean="0">
                <a:cs typeface="Times New Roman" pitchFamily="18" charset="0"/>
              </a:rPr>
              <a:t>завширки</a:t>
            </a:r>
            <a:r>
              <a:rPr lang="uk-UA" sz="2500" b="1" i="1" dirty="0" smtClean="0">
                <a:cs typeface="Times New Roman" pitchFamily="18" charset="0"/>
              </a:rPr>
              <a:t> 5-12 мм. Це попереджає </a:t>
            </a:r>
            <a:r>
              <a:rPr lang="uk-UA" sz="2500" b="1" i="1" dirty="0" err="1" smtClean="0">
                <a:cs typeface="Times New Roman" pitchFamily="18" charset="0"/>
              </a:rPr>
              <a:t>пожолоблення</a:t>
            </a:r>
            <a:r>
              <a:rPr lang="uk-UA" sz="2500" b="1" i="1" dirty="0" smtClean="0">
                <a:cs typeface="Times New Roman" pitchFamily="18" charset="0"/>
              </a:rPr>
              <a:t> дощок.</a:t>
            </a:r>
            <a:r>
              <a:rPr lang="uk-UA" sz="2500" dirty="0" smtClean="0">
                <a:cs typeface="Times New Roman" pitchFamily="18" charset="0"/>
              </a:rPr>
              <a:t> </a:t>
            </a:r>
          </a:p>
          <a:p>
            <a:pPr marL="87313" indent="449263" eaLnBrk="1" hangingPunct="1">
              <a:lnSpc>
                <a:spcPct val="95000"/>
              </a:lnSpc>
              <a:buClr>
                <a:srgbClr val="663300"/>
              </a:buClr>
              <a:buNone/>
              <a:tabLst>
                <a:tab pos="87313" algn="l"/>
              </a:tabLst>
            </a:pPr>
            <a:r>
              <a:rPr lang="uk-UA" sz="2500" b="1" i="1" dirty="0" smtClean="0">
                <a:cs typeface="Times New Roman" pitchFamily="18" charset="0"/>
              </a:rPr>
              <a:t>2. До початку роботи з дранкою її сортують за розміром та якістю. </a:t>
            </a:r>
          </a:p>
          <a:p>
            <a:pPr marL="87313" indent="449263" eaLnBrk="1" hangingPunct="1">
              <a:lnSpc>
                <a:spcPct val="95000"/>
              </a:lnSpc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500" dirty="0" smtClean="0">
                <a:cs typeface="Times New Roman" pitchFamily="18" charset="0"/>
              </a:rPr>
              <a:t>З кривої і тонкої дранки підбивають перший шар — </a:t>
            </a:r>
            <a:r>
              <a:rPr lang="uk-UA" sz="2500" i="1" dirty="0" smtClean="0">
                <a:cs typeface="Times New Roman" pitchFamily="18" charset="0"/>
              </a:rPr>
              <a:t>простелений</a:t>
            </a:r>
            <a:r>
              <a:rPr lang="uk-UA" sz="2500" dirty="0" smtClean="0">
                <a:cs typeface="Times New Roman" pitchFamily="18" charset="0"/>
              </a:rPr>
              <a:t>, а з прямої — другий (</a:t>
            </a:r>
            <a:r>
              <a:rPr lang="uk-UA" sz="2500" i="1" dirty="0" smtClean="0">
                <a:cs typeface="Times New Roman" pitchFamily="18" charset="0"/>
              </a:rPr>
              <a:t>вихідний</a:t>
            </a:r>
            <a:r>
              <a:rPr lang="uk-UA" sz="2500" dirty="0" smtClean="0">
                <a:cs typeface="Times New Roman" pitchFamily="18" charset="0"/>
              </a:rPr>
              <a:t>). </a:t>
            </a:r>
          </a:p>
          <a:p>
            <a:pPr marL="87313" indent="449263" eaLnBrk="1" hangingPunct="1">
              <a:lnSpc>
                <a:spcPct val="95000"/>
              </a:lnSpc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500" dirty="0" smtClean="0">
                <a:cs typeface="Times New Roman" pitchFamily="18" charset="0"/>
              </a:rPr>
              <a:t>Простелений шар роблять з кривої дранки тому, що між такою дранкою і поверхнею будуть утворюватись більші проміжки, ніж при використанні прямої дранки, </a:t>
            </a:r>
            <a:br>
              <a:rPr lang="uk-UA" sz="2500" dirty="0" smtClean="0">
                <a:cs typeface="Times New Roman" pitchFamily="18" charset="0"/>
              </a:rPr>
            </a:br>
            <a:r>
              <a:rPr lang="uk-UA" sz="2500" dirty="0" smtClean="0">
                <a:cs typeface="Times New Roman" pitchFamily="18" charset="0"/>
              </a:rPr>
              <a:t>а це значить, що під час штукатурення в них буде потрапляти розчин, що сприятиме кращому утриманню штукатурного шару на поверхні. </a:t>
            </a:r>
          </a:p>
          <a:p>
            <a:pPr marL="87313" indent="449263" eaLnBrk="1" hangingPunct="1">
              <a:lnSpc>
                <a:spcPct val="95000"/>
              </a:lnSpc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endParaRPr lang="ru-RU" sz="2500" dirty="0" smtClean="0">
              <a:cs typeface="Times New Roman" pitchFamily="18" charset="0"/>
            </a:endParaRP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endParaRPr lang="ru-RU" sz="26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 noGrp="1"/>
          </p:cNvSpPr>
          <p:nvPr>
            <p:ph idx="1"/>
          </p:nvPr>
        </p:nvSpPr>
        <p:spPr>
          <a:xfrm>
            <a:off x="111125" y="5715016"/>
            <a:ext cx="8818563" cy="1142984"/>
          </a:xfrm>
        </p:spPr>
        <p:txBody>
          <a:bodyPr/>
          <a:lstStyle/>
          <a:p>
            <a:pPr eaLnBrk="1" hangingPunct="1" indent="449263" marL="87313">
              <a:lnSpc>
                <a:spcPct val="95000"/>
              </a:lnSpc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r>
              <a:rPr dirty="0" lang="uk-UA" smtClean="0" sz="2500">
                <a:cs charset="0" pitchFamily="18" typeface="Times New Roman"/>
              </a:rPr>
              <a:t>Щоб збільшити продуктивність праці при значних обсягах робіт, поверхню оббивають не окремими дранками, а готовими щитами</a:t>
            </a:r>
            <a:r>
              <a:rPr dirty="0" lang="ru-RU" smtClean="0" sz="2500">
                <a:cs charset="0" pitchFamily="18" typeface="Times New Roman"/>
              </a:rPr>
              <a:t>.</a:t>
            </a:r>
          </a:p>
          <a:p>
            <a:pPr eaLnBrk="1" hangingPunct="1" indent="449263" marL="87313"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endParaRPr dirty="0" lang="ru-RU" smtClean="0" sz="2600">
              <a:cs charset="0" pitchFamily="18" typeface="Times New Roman"/>
            </a:endParaRPr>
          </a:p>
        </p:txBody>
      </p:sp>
      <p:pic>
        <p:nvPicPr>
          <p:cNvPr descr="proizvodstvo~3.jpg" id="6" name="Рисунок 5"/>
          <p:cNvPicPr>
            <a:picLocks noChangeAspect="1"/>
          </p:cNvPicPr>
          <p:nvPr/>
        </p:nvPicPr>
        <p:blipFill>
          <a:blip r:embed="rId2">
            <a:lum bright="-10000" contrast="30000"/>
          </a:blip>
          <a:srcRect l="69345" r="85"/>
          <a:stretch>
            <a:fillRect/>
          </a:stretch>
        </p:blipFill>
        <p:spPr>
          <a:xfrm>
            <a:off x="1500166" y="214290"/>
            <a:ext cx="6152867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4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 noGrp="1"/>
          </p:cNvSpPr>
          <p:nvPr>
            <p:ph idx="1"/>
          </p:nvPr>
        </p:nvSpPr>
        <p:spPr>
          <a:xfrm>
            <a:off x="142875" y="214313"/>
            <a:ext cx="4429126" cy="3429001"/>
          </a:xfrm>
        </p:spPr>
        <p:txBody>
          <a:bodyPr/>
          <a:lstStyle/>
          <a:p>
            <a:pPr eaLnBrk="1" hangingPunct="1" indent="449263" marL="87313">
              <a:lnSpc>
                <a:spcPct val="90000"/>
              </a:lnSpc>
              <a:buClr>
                <a:srgbClr val="663300"/>
              </a:buClr>
              <a:buNone/>
              <a:tabLst>
                <a:tab algn="l" pos="87313"/>
              </a:tabLst>
            </a:pPr>
            <a:r>
              <a:rPr b="1" dirty="0" i="1" lang="uk-UA" smtClean="0" sz="2500">
                <a:cs charset="0" pitchFamily="18" typeface="Times New Roman"/>
              </a:rPr>
              <a:t>3. Дранку прибивають хрест-навхрест під кутом 45° відносно підлоги. </a:t>
            </a:r>
          </a:p>
          <a:p>
            <a:pPr eaLnBrk="1" hangingPunct="1" indent="449263" marL="87313">
              <a:lnSpc>
                <a:spcPct val="90000"/>
              </a:lnSpc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r>
              <a:rPr dirty="0" lang="uk-UA" smtClean="0" sz="2500">
                <a:solidFill>
                  <a:srgbClr val="000000"/>
                </a:solidFill>
                <a:latin charset="0" pitchFamily="18" typeface="Cambria"/>
                <a:cs charset="0" pitchFamily="18" typeface="Times New Roman"/>
              </a:rPr>
              <a:t>Відстань між окремими дранками повинна бути не більше 45 мм. </a:t>
            </a:r>
          </a:p>
          <a:p>
            <a:pPr eaLnBrk="1" hangingPunct="1" indent="449263" marL="87313">
              <a:lnSpc>
                <a:spcPct val="90000"/>
              </a:lnSpc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r>
              <a:rPr dirty="0" lang="uk-UA" smtClean="0" sz="2500">
                <a:solidFill>
                  <a:srgbClr val="000000"/>
                </a:solidFill>
                <a:latin charset="0" pitchFamily="18" typeface="Cambria"/>
                <a:cs charset="0" pitchFamily="18" typeface="Times New Roman"/>
              </a:rPr>
              <a:t>Цвяхи забивають через один-два перехрещення дранок. </a:t>
            </a:r>
          </a:p>
        </p:txBody>
      </p:sp>
      <p:pic>
        <p:nvPicPr>
          <p:cNvPr id="5" name="Picture 2"/>
          <p:cNvPicPr>
            <a:picLocks noChangeArrowheads="1" noChangeAspect="1"/>
          </p:cNvPicPr>
          <p:nvPr/>
        </p:nvPicPr>
        <p:blipFill>
          <a:blip r:embed="rId2"/>
          <a:srcRect r="31"/>
          <a:stretch>
            <a:fillRect/>
          </a:stretch>
        </p:blipFill>
        <p:spPr bwMode="auto">
          <a:xfrm>
            <a:off x="4725081" y="214290"/>
            <a:ext cx="413319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14810" y="3143248"/>
            <a:ext cx="4929190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lvl="0" marL="87313">
              <a:lnSpc>
                <a:spcPct val="90000"/>
              </a:lnSpc>
              <a:spcBef>
                <a:spcPct val="20000"/>
              </a:spcBef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endParaRPr dirty="0" lang="uk-UA" smtClean="0" sz="2500">
              <a:solidFill>
                <a:prstClr val="black"/>
              </a:solidFill>
              <a:latin typeface="Cambria"/>
              <a:cs charset="0" pitchFamily="18" typeface="Times New Roman"/>
            </a:endParaRPr>
          </a:p>
          <a:p>
            <a:pPr indent="449263" lvl="0" marL="87313">
              <a:lnSpc>
                <a:spcPct val="90000"/>
              </a:lnSpc>
              <a:spcBef>
                <a:spcPct val="20000"/>
              </a:spcBef>
              <a:buClr>
                <a:srgbClr val="663300"/>
              </a:buClr>
              <a:tabLst>
                <a:tab algn="l" pos="87313"/>
              </a:tabLst>
            </a:pPr>
            <a:r>
              <a:rPr b="1" dirty="0" i="1" lang="uk-UA" smtClean="0" sz="2500">
                <a:solidFill>
                  <a:prstClr val="black"/>
                </a:solidFill>
                <a:latin typeface="Cambria"/>
                <a:cs charset="0" pitchFamily="18" typeface="Times New Roman"/>
              </a:rPr>
              <a:t>4. Краї нарощуваних дранок з’єднують не впритул, а з зазорами 2-3 мм.</a:t>
            </a:r>
          </a:p>
          <a:p>
            <a:pPr indent="449263" lvl="0" marL="87313">
              <a:lnSpc>
                <a:spcPct val="90000"/>
              </a:lnSpc>
              <a:spcBef>
                <a:spcPct val="20000"/>
              </a:spcBef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r>
              <a:rPr dirty="0" lang="uk-UA" smtClean="0" sz="2500">
                <a:solidFill>
                  <a:prstClr val="black"/>
                </a:solidFill>
                <a:latin typeface="Cambria"/>
                <a:cs charset="0" pitchFamily="18" typeface="Times New Roman"/>
              </a:rPr>
              <a:t>З’єднання без зазорів при намоканні призводить до жолоблення країв дранки та здутості, що спричинює розрив штукатурки.</a:t>
            </a:r>
          </a:p>
        </p:txBody>
      </p:sp>
      <p:pic>
        <p:nvPicPr>
          <p:cNvPr id="7" name="Picture 2"/>
          <p:cNvPicPr>
            <a:picLocks noChangeArrowheads="1" noChangeAspect="1"/>
          </p:cNvPicPr>
          <p:nvPr/>
        </p:nvPicPr>
        <p:blipFill>
          <a:blip r:embed="rId3">
            <a:duotone>
              <a:prstClr val="black"/>
              <a:srgbClr val="808000">
                <a:tint val="45000"/>
                <a:satMod val="400000"/>
              </a:srgbClr>
            </a:duotone>
          </a:blip>
          <a:srcRect l="23203" r="5225" t="65582"/>
          <a:stretch>
            <a:fillRect/>
          </a:stretch>
        </p:blipFill>
        <p:spPr bwMode="auto">
          <a:xfrm>
            <a:off x="428596" y="3714752"/>
            <a:ext cx="35719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4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 noGrp="1"/>
          </p:cNvSpPr>
          <p:nvPr>
            <p:ph type="title"/>
          </p:nvPr>
        </p:nvSpPr>
        <p:spPr>
          <a:xfrm>
            <a:off x="214282" y="214290"/>
            <a:ext cx="8686800" cy="685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lang="uk-UA" spc="300" sz="4000">
                <a:ln w="28575">
                  <a:solidFill>
                    <a:srgbClr val="663300"/>
                  </a:solidFill>
                </a:ln>
                <a:blipFill>
                  <a:blip r:embed="rId2"/>
                  <a:tile algn="tl" flip="none" sx="100000" sy="100000" tx="0" ty="0"/>
                </a:blipFill>
                <a:latin charset="0" pitchFamily="34" typeface="Arial Black"/>
              </a:rPr>
              <a:t>Вимоги до якості</a:t>
            </a:r>
            <a:endParaRPr dirty="0" lang="ru-RU" spc="300" sz="4000">
              <a:ln w="28575">
                <a:solidFill>
                  <a:srgbClr val="663300"/>
                </a:solidFill>
              </a:ln>
              <a:blipFill>
                <a:blip r:embed="rId2"/>
                <a:tile algn="tl" flip="none" sx="100000" sy="100000" tx="0" ty="0"/>
              </a:blipFill>
              <a:latin charset="0" pitchFamily="34" typeface="Arial Black"/>
            </a:endParaRPr>
          </a:p>
        </p:txBody>
      </p:sp>
      <p:sp>
        <p:nvSpPr>
          <p:cNvPr id="5" name="Rectangle 3"/>
          <p:cNvSpPr>
            <a:spLocks noChangeArrowheads="1" noGrp="1"/>
          </p:cNvSpPr>
          <p:nvPr>
            <p:ph idx="1"/>
          </p:nvPr>
        </p:nvSpPr>
        <p:spPr>
          <a:xfrm>
            <a:off x="214282" y="1214422"/>
            <a:ext cx="4929222" cy="5500726"/>
          </a:xfrm>
        </p:spPr>
        <p:txBody>
          <a:bodyPr/>
          <a:lstStyle/>
          <a:p>
            <a:pPr eaLnBrk="1" hangingPunct="1" indent="449263" marL="87313">
              <a:lnSpc>
                <a:spcPct val="120000"/>
              </a:lnSpc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r>
              <a:rPr dirty="0" lang="uk-UA" smtClean="0" sz="2500">
                <a:solidFill>
                  <a:srgbClr val="000000"/>
                </a:solidFill>
                <a:latin charset="0" pitchFamily="18" typeface="Cambria"/>
                <a:cs charset="0" pitchFamily="18" typeface="Times New Roman"/>
              </a:rPr>
              <a:t>Конструкції, що підготовляють до штукатурення, повинні бути стійкими, міцно закріпленими.</a:t>
            </a:r>
          </a:p>
          <a:p>
            <a:pPr eaLnBrk="1" hangingPunct="1" indent="449263" marL="87313">
              <a:lnSpc>
                <a:spcPct val="120000"/>
              </a:lnSpc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r>
              <a:rPr dirty="0" lang="uk-UA" smtClean="0" sz="2500">
                <a:solidFill>
                  <a:srgbClr val="000000"/>
                </a:solidFill>
                <a:latin charset="0" pitchFamily="18" typeface="Cambria"/>
                <a:cs charset="0" pitchFamily="18" typeface="Times New Roman"/>
              </a:rPr>
              <a:t>Допускаються відхилення поверхні і кутів конструкції від вертикалі не більше 10 мм на поверх; відхилення перекриття від горизонталі – не більше 2 мм на 1 м довжини і не більше 10 мм на одне приміщення.</a:t>
            </a:r>
          </a:p>
        </p:txBody>
      </p:sp>
      <p:pic>
        <p:nvPicPr>
          <p:cNvPr id="3074" name="Picture 2"/>
          <p:cNvPicPr>
            <a:picLocks noChangeArrowheads="1" noChangeAspect="1"/>
          </p:cNvPicPr>
          <p:nvPr/>
        </p:nvPicPr>
        <p:blipFill>
          <a:blip r:embed="rId3">
            <a:lum bright="10000" contrast="30000"/>
          </a:blip>
          <a:srcRect b="43" l="48185"/>
          <a:stretch>
            <a:fillRect/>
          </a:stretch>
        </p:blipFill>
        <p:spPr bwMode="auto">
          <a:xfrm>
            <a:off x="5429256" y="1214422"/>
            <a:ext cx="2714644" cy="513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85812"/>
          </a:xfrm>
        </p:spPr>
        <p:txBody>
          <a:bodyPr/>
          <a:lstStyle/>
          <a:p>
            <a:pPr eaLnBrk="1" hangingPunct="1">
              <a:defRPr/>
            </a:pPr>
            <a:r>
              <a:rPr lang="uk-UA" sz="2800" spc="300" dirty="0" smtClean="0">
                <a:ln w="28575">
                  <a:solidFill>
                    <a:srgbClr val="66330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Arial Black" pitchFamily="34" charset="0"/>
              </a:rPr>
              <a:t>Охорона  праці</a:t>
            </a:r>
            <a:r>
              <a:rPr lang="en-US" sz="2800" spc="300" dirty="0" smtClean="0">
                <a:ln w="28575">
                  <a:solidFill>
                    <a:srgbClr val="66330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Arial Black" pitchFamily="34" charset="0"/>
              </a:rPr>
              <a:t> </a:t>
            </a:r>
            <a:r>
              <a:rPr lang="uk-UA" sz="2800" spc="300" dirty="0" smtClean="0">
                <a:ln w="28575">
                  <a:solidFill>
                    <a:srgbClr val="66330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Arial Black" pitchFamily="34" charset="0"/>
              </a:rPr>
              <a:t>та техніка безпеки</a:t>
            </a:r>
            <a:endParaRPr lang="ru-RU" sz="2800" spc="300" dirty="0" smtClean="0">
              <a:ln w="28575">
                <a:solidFill>
                  <a:srgbClr val="663300"/>
                </a:solidFill>
              </a:ln>
              <a:blipFill>
                <a:blip r:embed="rId2"/>
                <a:tile tx="0" ty="0" sx="100000" sy="100000" flip="none" algn="tl"/>
              </a:blipFill>
              <a:latin typeface="Arial Black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857232"/>
            <a:ext cx="8715435" cy="857256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254000" h="25400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57150">
              <a:bevelT w="69850" h="38100" prst="cross"/>
            </a:sp3d>
          </a:bodyPr>
          <a:lstStyle/>
          <a:p>
            <a:pPr indent="3175" algn="ctr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uk-UA" sz="2600" b="1" i="1" dirty="0">
                <a:solidFill>
                  <a:schemeClr val="bg1"/>
                </a:solidFill>
                <a:latin typeface="Calibri" pitchFamily="34" charset="0"/>
                <a:ea typeface="Cambria Math" pitchFamily="18" charset="0"/>
                <a:cs typeface="Cambria Math" pitchFamily="18" charset="0"/>
              </a:rPr>
              <a:t>- це система заходів та засобів, дотримання яких робить трудовий процес безпечним і продуктивним.</a:t>
            </a:r>
            <a:endParaRPr lang="ru-RU" sz="2600" i="1" dirty="0">
              <a:solidFill>
                <a:schemeClr val="bg1"/>
              </a:solidFill>
              <a:latin typeface="Calibri" pitchFamily="34" charset="0"/>
              <a:ea typeface="Cambria Math" pitchFamily="18" charset="0"/>
              <a:cs typeface="Cambria Math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04968" y="1785926"/>
          <a:ext cx="8929718" cy="4919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188"/>
            <a:ext cx="9144000" cy="714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spc="300" dirty="0" smtClean="0">
                <a:ln w="28575">
                  <a:solidFill>
                    <a:srgbClr val="66330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Arial Black" pitchFamily="34" charset="0"/>
              </a:rPr>
              <a:t>Література</a:t>
            </a:r>
            <a:endParaRPr lang="ru-RU" sz="4000" spc="300" dirty="0" smtClean="0">
              <a:ln w="28575">
                <a:solidFill>
                  <a:srgbClr val="663300"/>
                </a:solidFill>
              </a:ln>
              <a:blipFill>
                <a:blip r:embed="rId2"/>
                <a:tile tx="0" ty="0" sx="100000" sy="100000" flip="none" algn="tl"/>
              </a:blipFill>
              <a:latin typeface="Arial Black" pitchFamily="34" charset="0"/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928688" y="1500188"/>
            <a:ext cx="7572402" cy="4857750"/>
          </a:xfrm>
        </p:spPr>
        <p:txBody>
          <a:bodyPr rtlCol="0">
            <a:normAutofit lnSpcReduction="10000"/>
          </a:bodyPr>
          <a:lstStyle/>
          <a:p>
            <a:pPr marL="609600" indent="-60960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600" dirty="0" err="1" smtClean="0">
                <a:cs typeface="Times New Roman" pitchFamily="18" charset="0"/>
              </a:rPr>
              <a:t>Добровольський</a:t>
            </a:r>
            <a:r>
              <a:rPr lang="uk-UA" sz="2600" dirty="0" smtClean="0">
                <a:cs typeface="Times New Roman" pitchFamily="18" charset="0"/>
              </a:rPr>
              <a:t> Г.М. Штукатурні і облицювальні роботи. – К.: </a:t>
            </a:r>
            <a:r>
              <a:rPr lang="uk-UA" sz="2600" dirty="0" err="1" smtClean="0">
                <a:cs typeface="Times New Roman" pitchFamily="18" charset="0"/>
              </a:rPr>
              <a:t>“Техніка”</a:t>
            </a:r>
            <a:r>
              <a:rPr lang="uk-UA" sz="2600" dirty="0" smtClean="0">
                <a:cs typeface="Times New Roman" pitchFamily="18" charset="0"/>
              </a:rPr>
              <a:t>, 1997. – 308с.</a:t>
            </a:r>
          </a:p>
          <a:p>
            <a:pPr marL="609600" indent="-60960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600" dirty="0" err="1" smtClean="0">
                <a:cs typeface="Times New Roman" pitchFamily="18" charset="0"/>
              </a:rPr>
              <a:t>Карапузов</a:t>
            </a:r>
            <a:r>
              <a:rPr lang="uk-UA" sz="2600" dirty="0" smtClean="0">
                <a:cs typeface="Times New Roman" pitchFamily="18" charset="0"/>
              </a:rPr>
              <a:t> Є.К. Матеріали і технологія сучасного виробництва. – К.: </a:t>
            </a:r>
            <a:r>
              <a:rPr lang="uk-UA" sz="2600" dirty="0" err="1" smtClean="0">
                <a:cs typeface="Times New Roman" pitchFamily="18" charset="0"/>
              </a:rPr>
              <a:t>“Вища</a:t>
            </a:r>
            <a:r>
              <a:rPr lang="uk-UA" sz="2600" dirty="0" smtClean="0">
                <a:cs typeface="Times New Roman" pitchFamily="18" charset="0"/>
              </a:rPr>
              <a:t> </a:t>
            </a:r>
            <a:r>
              <a:rPr lang="uk-UA" sz="2600" dirty="0" err="1" smtClean="0">
                <a:cs typeface="Times New Roman" pitchFamily="18" charset="0"/>
              </a:rPr>
              <a:t>школа”</a:t>
            </a:r>
            <a:r>
              <a:rPr lang="uk-UA" sz="2600" dirty="0" smtClean="0">
                <a:cs typeface="Times New Roman" pitchFamily="18" charset="0"/>
              </a:rPr>
              <a:t>, 2005. – 495с.</a:t>
            </a:r>
          </a:p>
          <a:p>
            <a:pPr marL="609600" indent="-60960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600" dirty="0" err="1" smtClean="0">
                <a:cs typeface="Times New Roman" pitchFamily="18" charset="0"/>
              </a:rPr>
              <a:t>Винокурова</a:t>
            </a:r>
            <a:r>
              <a:rPr lang="uk-UA" sz="2600" dirty="0" smtClean="0">
                <a:cs typeface="Times New Roman" pitchFamily="18" charset="0"/>
              </a:rPr>
              <a:t> Л.Е. та інші. Основи охорони праці. – К.: </a:t>
            </a:r>
            <a:r>
              <a:rPr lang="uk-UA" sz="2600" dirty="0" err="1" smtClean="0">
                <a:cs typeface="Times New Roman" pitchFamily="18" charset="0"/>
              </a:rPr>
              <a:t>“Факт”</a:t>
            </a:r>
            <a:r>
              <a:rPr lang="uk-UA" sz="2600" dirty="0" smtClean="0">
                <a:cs typeface="Times New Roman" pitchFamily="18" charset="0"/>
              </a:rPr>
              <a:t>, 2005. – 342с.</a:t>
            </a:r>
          </a:p>
          <a:p>
            <a:pPr marL="609600" indent="-609600" eaLnBrk="1" fontAlgn="auto" hangingPunct="1"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600" dirty="0" err="1" smtClean="0">
                <a:cs typeface="Times New Roman" pitchFamily="18" charset="0"/>
              </a:rPr>
              <a:t>Остапченко</a:t>
            </a:r>
            <a:r>
              <a:rPr lang="uk-UA" sz="2600" dirty="0" smtClean="0">
                <a:cs typeface="Times New Roman" pitchFamily="18" charset="0"/>
              </a:rPr>
              <a:t> Т.Є. Технологія опоряджувальних робіт. - К.: </a:t>
            </a:r>
            <a:r>
              <a:rPr lang="uk-UA" sz="2600" dirty="0" err="1" smtClean="0">
                <a:cs typeface="Times New Roman" pitchFamily="18" charset="0"/>
              </a:rPr>
              <a:t>“Вища</a:t>
            </a:r>
            <a:r>
              <a:rPr lang="uk-UA" sz="2600" dirty="0" smtClean="0">
                <a:cs typeface="Times New Roman" pitchFamily="18" charset="0"/>
              </a:rPr>
              <a:t> </a:t>
            </a:r>
            <a:r>
              <a:rPr lang="uk-UA" sz="2600" dirty="0" err="1" smtClean="0">
                <a:cs typeface="Times New Roman" pitchFamily="18" charset="0"/>
              </a:rPr>
              <a:t>школа”</a:t>
            </a:r>
            <a:r>
              <a:rPr lang="uk-UA" sz="2600" dirty="0" smtClean="0">
                <a:cs typeface="Times New Roman" pitchFamily="18" charset="0"/>
              </a:rPr>
              <a:t>, 2003. – 383с.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80975" y="285728"/>
            <a:ext cx="8963025" cy="10287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spc="300" dirty="0" smtClean="0">
                <a:ln w="28575">
                  <a:solidFill>
                    <a:srgbClr val="66330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Arial Black" pitchFamily="34" charset="0"/>
              </a:rPr>
              <a:t>Організація  праці  та робочого  місця</a:t>
            </a:r>
            <a:r>
              <a:rPr lang="ru-RU" sz="4000" spc="300" dirty="0" smtClean="0">
                <a:ln w="28575">
                  <a:solidFill>
                    <a:srgbClr val="66330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Arial Black" pitchFamily="34" charset="0"/>
              </a:rPr>
              <a:t>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0" y="1571625"/>
            <a:ext cx="9144000" cy="5286375"/>
          </a:xfrm>
        </p:spPr>
        <p:txBody>
          <a:bodyPr rtlCol="0">
            <a:noAutofit/>
          </a:bodyPr>
          <a:lstStyle/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3300"/>
              </a:buClr>
              <a:buSzPct val="100000"/>
              <a:buFont typeface="Wingdings" pitchFamily="2" charset="2"/>
              <a:buChar char=""/>
              <a:defRPr/>
            </a:pPr>
            <a:r>
              <a:rPr lang="uk-UA" sz="2600" dirty="0" smtClean="0">
                <a:cs typeface="Times New Roman" pitchFamily="18" charset="0"/>
              </a:rPr>
              <a:t>Наукова організація праці (НОП) передбачає здійснення комплексу організаційно-технічних і соціально-економічних заходів.  Найважливіша вимога НОП – поділ і кооперування праці.</a:t>
            </a:r>
          </a:p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3300"/>
              </a:buClr>
              <a:buSzPct val="100000"/>
              <a:buFont typeface="Wingdings" pitchFamily="2" charset="2"/>
              <a:buChar char=""/>
              <a:defRPr/>
            </a:pPr>
            <a:r>
              <a:rPr lang="uk-UA" sz="2600" dirty="0" smtClean="0">
                <a:cs typeface="Times New Roman" pitchFamily="18" charset="0"/>
              </a:rPr>
              <a:t>Кількісний і професійно-кваліфікаційний склад бригади має відповідати виду трудомісткості й термінам виконання робіт із дотриманням стабільного складу виконавців</a:t>
            </a:r>
          </a:p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3300"/>
              </a:buClr>
              <a:buSzPct val="100000"/>
              <a:buFont typeface="Wingdings" pitchFamily="2" charset="2"/>
              <a:buChar char=""/>
              <a:defRPr/>
            </a:pPr>
            <a:r>
              <a:rPr lang="uk-UA" sz="2600" dirty="0" smtClean="0">
                <a:cs typeface="Times New Roman" pitchFamily="18" charset="0"/>
              </a:rPr>
              <a:t>Продуктивність праці робітника залежить і від правильної організації його робочого місця.</a:t>
            </a:r>
            <a:r>
              <a:rPr lang="uk-UA" sz="2600" dirty="0">
                <a:solidFill>
                  <a:schemeClr val="accent5">
                    <a:lumMod val="10000"/>
                  </a:schemeClr>
                </a:solidFill>
                <a:cs typeface="Times New Roman" pitchFamily="18" charset="0"/>
              </a:rPr>
              <a:t> </a:t>
            </a:r>
            <a:endParaRPr lang="uk-UA" sz="2600" dirty="0" smtClean="0">
              <a:solidFill>
                <a:schemeClr val="accent5">
                  <a:lumMod val="10000"/>
                </a:schemeClr>
              </a:solidFill>
              <a:cs typeface="Times New Roman" pitchFamily="18" charset="0"/>
            </a:endParaRPr>
          </a:p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663300"/>
              </a:buClr>
              <a:buSzPct val="100000"/>
              <a:buFont typeface="Wingdings" pitchFamily="2" charset="2"/>
              <a:buChar char=""/>
              <a:defRPr/>
            </a:pPr>
            <a:r>
              <a:rPr lang="uk-UA" sz="2600" i="1" dirty="0" smtClean="0">
                <a:solidFill>
                  <a:schemeClr val="accent5">
                    <a:lumMod val="10000"/>
                  </a:schemeClr>
                </a:solidFill>
                <a:cs typeface="Times New Roman" pitchFamily="18" charset="0"/>
              </a:rPr>
              <a:t>Робочим </a:t>
            </a:r>
            <a:r>
              <a:rPr lang="uk-UA" sz="2600" i="1" dirty="0">
                <a:solidFill>
                  <a:schemeClr val="accent5">
                    <a:lumMod val="10000"/>
                  </a:schemeClr>
                </a:solidFill>
                <a:cs typeface="Times New Roman" pitchFamily="18" charset="0"/>
              </a:rPr>
              <a:t>місцем робітника-опоряджувальника називають ділянку, у межах якої він працює і може доцільно розміщувати потрібні для роботи пристрої, </a:t>
            </a:r>
            <a:br>
              <a:rPr lang="uk-UA" sz="2600" i="1" dirty="0">
                <a:solidFill>
                  <a:schemeClr val="accent5">
                    <a:lumMod val="10000"/>
                  </a:schemeClr>
                </a:solidFill>
                <a:cs typeface="Times New Roman" pitchFamily="18" charset="0"/>
              </a:rPr>
            </a:br>
            <a:r>
              <a:rPr lang="uk-UA" sz="2600" i="1" dirty="0">
                <a:solidFill>
                  <a:schemeClr val="accent5">
                    <a:lumMod val="10000"/>
                  </a:schemeClr>
                </a:solidFill>
                <a:cs typeface="Times New Roman" pitchFamily="18" charset="0"/>
              </a:rPr>
              <a:t>інструменти та матеріали.</a:t>
            </a:r>
          </a:p>
          <a:p>
            <a:pPr marL="87313" indent="53657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5">
                  <a:lumMod val="50000"/>
                </a:schemeClr>
              </a:buClr>
              <a:buSzPct val="100000"/>
              <a:buFont typeface="Wingdings" pitchFamily="2" charset="2"/>
              <a:buChar char="Ø"/>
              <a:defRPr/>
            </a:pPr>
            <a:endParaRPr lang="uk-UA" sz="2500" b="1" dirty="0" smtClean="0"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rrowheads="1" noChangeAspect="1"/>
          </p:cNvPicPr>
          <p:nvPr/>
        </p:nvPicPr>
        <p:blipFill>
          <a:blip r:embed="rId2"/>
          <a:srcRect b="66202"/>
          <a:stretch>
            <a:fillRect/>
          </a:stretch>
        </p:blipFill>
        <p:spPr bwMode="auto">
          <a:xfrm>
            <a:off x="428596" y="428603"/>
            <a:ext cx="8215370" cy="449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596" y="5429264"/>
            <a:ext cx="8358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b="1" dirty="0" i="1" lang="uk-UA" smtClean="0" sz="2400">
                <a:latin typeface="+mn-lt"/>
                <a:cs charset="0" pitchFamily="18" typeface="Times New Roman"/>
              </a:rPr>
              <a:t>1 – верстат для різання дранки; 2 – стіл для збивання щитів; 3 – готові щити; 4 – відсортована дранка </a:t>
            </a:r>
            <a:endParaRPr b="1" dirty="0" i="1" lang="uk-UA" sz="2400">
              <a:latin typeface="+mn-lt"/>
              <a:cs charset="0" pitchFamily="18"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111125" y="214313"/>
            <a:ext cx="9032875" cy="6643687"/>
          </a:xfrm>
        </p:spPr>
        <p:txBody>
          <a:bodyPr/>
          <a:lstStyle/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dirty="0" smtClean="0">
                <a:cs typeface="Times New Roman" pitchFamily="18" charset="0"/>
              </a:rPr>
              <a:t>Механізми і матеріали на робочому місці розмістити так, щоб під час роботи не доводилося робити зайвих рухів.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dirty="0" smtClean="0">
                <a:cs typeface="Times New Roman" pitchFamily="18" charset="0"/>
              </a:rPr>
              <a:t>На робочому місці не повинно бути будівельного сміття, зайвих матеріалів, які заважатимуть пересуванню робітника.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dirty="0" smtClean="0">
                <a:cs typeface="Times New Roman" pitchFamily="18" charset="0"/>
              </a:rPr>
              <a:t>Для виконання робіт на висоті потрібно встановити на робочому місці потрібні матеріали, інструменти та пристрої.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dirty="0" smtClean="0">
                <a:cs typeface="Times New Roman" pitchFamily="18" charset="0"/>
              </a:rPr>
              <a:t>Велике значення в організації робіт має своєчасне підготування потрібних матеріалів.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dirty="0" smtClean="0">
                <a:cs typeface="Times New Roman" pitchFamily="18" charset="0"/>
              </a:rPr>
              <a:t>Робоче місце повинно бути добре освітлене природнім світлом і температура має бути 18-20</a:t>
            </a:r>
            <a:r>
              <a:rPr lang="uk-UA" sz="2600" baseline="30000" dirty="0" smtClean="0">
                <a:cs typeface="Times New Roman" pitchFamily="18" charset="0"/>
              </a:rPr>
              <a:t>о</a:t>
            </a:r>
            <a:r>
              <a:rPr lang="uk-UA" sz="2600" dirty="0" smtClean="0">
                <a:cs typeface="Times New Roman" pitchFamily="18" charset="0"/>
              </a:rPr>
              <a:t>С.</a:t>
            </a:r>
          </a:p>
          <a:p>
            <a:pPr marL="87313" indent="449263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uk-UA" sz="2600" dirty="0" smtClean="0">
                <a:cs typeface="Times New Roman" pitchFamily="18" charset="0"/>
              </a:rPr>
              <a:t>Після закінчення роботи потрібно прибрати робоче місце. </a:t>
            </a:r>
            <a:endParaRPr lang="ru-RU" sz="2600" dirty="0" smtClean="0"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357188"/>
            <a:ext cx="7178675" cy="714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spc="300" dirty="0">
                <a:ln w="28575">
                  <a:solidFill>
                    <a:srgbClr val="66330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Arial Black" pitchFamily="34" charset="0"/>
              </a:rPr>
              <a:t>Будівельні матеріали</a:t>
            </a:r>
            <a:endParaRPr lang="ru-RU" sz="4000" spc="300" dirty="0">
              <a:ln w="28575">
                <a:solidFill>
                  <a:srgbClr val="663300"/>
                </a:solidFill>
              </a:ln>
              <a:blipFill>
                <a:blip r:embed="rId2"/>
                <a:tile tx="0" ty="0" sx="100000" sy="100000" flip="none" algn="tl"/>
              </a:blipFill>
              <a:latin typeface="Arial Black" pitchFamily="34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0" y="1142984"/>
            <a:ext cx="9032875" cy="1071570"/>
          </a:xfrm>
        </p:spPr>
        <p:txBody>
          <a:bodyPr/>
          <a:lstStyle/>
          <a:p>
            <a:pPr marL="87313" indent="449263" algn="ctr" eaLnBrk="1" hangingPunct="1">
              <a:buClr>
                <a:srgbClr val="663300"/>
              </a:buClr>
              <a:buFont typeface="Wingdings" pitchFamily="2" charset="2"/>
              <a:buChar char="Ì"/>
              <a:tabLst>
                <a:tab pos="87313" algn="l"/>
              </a:tabLst>
            </a:pPr>
            <a:r>
              <a:rPr lang="ru-RU" sz="3000" dirty="0" smtClean="0">
                <a:cs typeface="Times New Roman" pitchFamily="18" charset="0"/>
              </a:rPr>
              <a:t>Для </a:t>
            </a:r>
            <a:r>
              <a:rPr lang="uk-UA" sz="3000" dirty="0" smtClean="0">
                <a:cs typeface="Times New Roman" pitchFamily="18" charset="0"/>
              </a:rPr>
              <a:t>кращого зчеплення дерев'яної поверхні з штукатурним шаром використовують </a:t>
            </a:r>
            <a:r>
              <a:rPr lang="uk-UA" sz="3000" b="1" dirty="0" smtClean="0">
                <a:cs typeface="Times New Roman" pitchFamily="18" charset="0"/>
              </a:rPr>
              <a:t>дранку.</a:t>
            </a:r>
            <a:endParaRPr lang="uk-UA" sz="3000" dirty="0" smtClean="0">
              <a:cs typeface="Times New Roman" pitchFamily="18" charset="0"/>
            </a:endParaRPr>
          </a:p>
          <a:p>
            <a:pPr marL="87313" indent="449263" algn="ctr" eaLnBrk="1" hangingPunct="1">
              <a:buClr>
                <a:srgbClr val="663300"/>
              </a:buClr>
              <a:buNone/>
              <a:tabLst>
                <a:tab pos="87313" algn="l"/>
              </a:tabLst>
            </a:pPr>
            <a:endParaRPr lang="ru-RU" sz="2400" dirty="0" smtClean="0">
              <a:cs typeface="Times New Roman" pitchFamily="18" charset="0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428596" y="2143116"/>
            <a:ext cx="8229600" cy="1114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Штучна дранка </a:t>
            </a:r>
            <a:r>
              <a:rPr kumimoji="0" lang="uk-UA" sz="3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тонкі дерев’яні планки завдовжки 1000-2500 мм.</a:t>
            </a:r>
            <a:endParaRPr kumimoji="0" lang="uk-UA" sz="3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500034" y="3500438"/>
          <a:ext cx="7929618" cy="2960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45731"/>
          <a:ext cx="8501121" cy="4426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52"/>
                <a:gridCol w="2214578"/>
                <a:gridCol w="2428891"/>
              </a:tblGrid>
              <a:tr h="714380">
                <a:tc rowSpan="2">
                  <a:txBody>
                    <a:bodyPr/>
                    <a:lstStyle/>
                    <a:p>
                      <a:pPr algn="ctr"/>
                      <a:r>
                        <a:rPr lang="uk-UA" sz="3600" dirty="0" smtClean="0"/>
                        <a:t>Вид дранки</a:t>
                      </a:r>
                      <a:endParaRPr lang="uk-UA" sz="3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uk-UA" sz="3600" dirty="0" smtClean="0"/>
                        <a:t>Розмір (мм)</a:t>
                      </a:r>
                      <a:endParaRPr lang="uk-UA" sz="3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785818">
                <a:tc vMerge="1"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ширина</a:t>
                      </a:r>
                      <a:endParaRPr lang="uk-UA" sz="3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товщина</a:t>
                      </a:r>
                      <a:endParaRPr lang="uk-UA" sz="36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143140">
                <a:tc>
                  <a:txBody>
                    <a:bodyPr/>
                    <a:lstStyle/>
                    <a:p>
                      <a:pPr algn="l"/>
                      <a:r>
                        <a:rPr lang="uk-UA" sz="3600" b="1" dirty="0" smtClean="0"/>
                        <a:t>Скіпальна</a:t>
                      </a:r>
                    </a:p>
                    <a:p>
                      <a:pPr algn="l"/>
                      <a:r>
                        <a:rPr lang="uk-UA" sz="3600" dirty="0" smtClean="0"/>
                        <a:t>     а) рядова</a:t>
                      </a:r>
                    </a:p>
                    <a:p>
                      <a:pPr algn="l"/>
                      <a:r>
                        <a:rPr lang="uk-UA" sz="3600" dirty="0" smtClean="0"/>
                        <a:t>     б) відбірна</a:t>
                      </a:r>
                    </a:p>
                    <a:p>
                      <a:pPr algn="l"/>
                      <a:r>
                        <a:rPr lang="uk-UA" sz="3600" dirty="0" smtClean="0"/>
                        <a:t>     в) </a:t>
                      </a:r>
                      <a:r>
                        <a:rPr lang="uk-UA" sz="3600" dirty="0" err="1" smtClean="0"/>
                        <a:t>шпонова</a:t>
                      </a:r>
                      <a:endParaRPr lang="uk-UA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3600" dirty="0" smtClean="0"/>
                    </a:p>
                    <a:p>
                      <a:pPr algn="ctr"/>
                      <a:r>
                        <a:rPr lang="uk-UA" sz="3600" dirty="0" smtClean="0"/>
                        <a:t>12-30</a:t>
                      </a:r>
                    </a:p>
                    <a:p>
                      <a:pPr algn="ctr"/>
                      <a:r>
                        <a:rPr lang="uk-UA" sz="3600" dirty="0" smtClean="0"/>
                        <a:t>15-25</a:t>
                      </a:r>
                    </a:p>
                    <a:p>
                      <a:pPr algn="ctr"/>
                      <a:r>
                        <a:rPr lang="uk-UA" sz="3600" dirty="0" smtClean="0"/>
                        <a:t>14-30</a:t>
                      </a:r>
                      <a:endParaRPr lang="uk-UA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uk-UA" sz="3600" dirty="0" smtClean="0"/>
                    </a:p>
                    <a:p>
                      <a:pPr algn="ctr"/>
                      <a:r>
                        <a:rPr lang="uk-UA" sz="3600" dirty="0" smtClean="0"/>
                        <a:t>2-5</a:t>
                      </a:r>
                    </a:p>
                    <a:p>
                      <a:pPr algn="ctr"/>
                      <a:r>
                        <a:rPr lang="uk-UA" sz="3600" dirty="0" smtClean="0"/>
                        <a:t>3-4</a:t>
                      </a:r>
                    </a:p>
                    <a:p>
                      <a:pPr algn="ctr"/>
                      <a:r>
                        <a:rPr lang="uk-UA" sz="3600" dirty="0" smtClean="0"/>
                        <a:t>2-5</a:t>
                      </a:r>
                      <a:endParaRPr lang="uk-UA" sz="3600" dirty="0"/>
                    </a:p>
                  </a:txBody>
                  <a:tcPr anchor="ctr"/>
                </a:tc>
              </a:tr>
              <a:tr h="500082">
                <a:tc>
                  <a:txBody>
                    <a:bodyPr/>
                    <a:lstStyle/>
                    <a:p>
                      <a:pPr algn="l"/>
                      <a:r>
                        <a:rPr lang="uk-UA" sz="3600" b="1" dirty="0" smtClean="0"/>
                        <a:t>Пиляна</a:t>
                      </a:r>
                      <a:endParaRPr lang="uk-UA" sz="3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dirty="0" smtClean="0"/>
                        <a:t>25-40</a:t>
                      </a:r>
                      <a:endParaRPr lang="uk-UA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600" dirty="0" smtClean="0"/>
                        <a:t>5-7</a:t>
                      </a:r>
                      <a:endParaRPr lang="uk-UA" sz="3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357158" y="4786322"/>
            <a:ext cx="857256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8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Вимоги до дранки</a:t>
            </a: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відсутність гнильності, цвілі;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вихідна дранка має бути товщиною не більше ніж 5 мм, завширшки 15-20</a:t>
            </a:r>
            <a:r>
              <a:rPr kumimoji="0" lang="uk-UA" sz="28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мм.</a:t>
            </a:r>
            <a:endParaRPr kumimoji="0" lang="uk-UA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317210s.jpg"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4143380"/>
            <a:ext cx="2229073" cy="1538060"/>
          </a:xfrm>
          <a:prstGeom prst="rect">
            <a:avLst/>
          </a:prstGeom>
        </p:spPr>
      </p:pic>
      <p:sp>
        <p:nvSpPr>
          <p:cNvPr id="5" name="Rectangle 3"/>
          <p:cNvSpPr>
            <a:spLocks noChangeArrowheads="1" noGrp="1"/>
          </p:cNvSpPr>
          <p:nvPr>
            <p:ph idx="1"/>
          </p:nvPr>
        </p:nvSpPr>
        <p:spPr>
          <a:xfrm>
            <a:off x="0" y="571480"/>
            <a:ext cx="9032875" cy="2143140"/>
          </a:xfrm>
        </p:spPr>
        <p:txBody>
          <a:bodyPr/>
          <a:lstStyle/>
          <a:p>
            <a:pPr algn="ctr" eaLnBrk="1" hangingPunct="1" indent="449263" marL="87313">
              <a:buClr>
                <a:srgbClr val="663300"/>
              </a:buClr>
              <a:buFont charset="2" pitchFamily="2" typeface="Wingdings"/>
              <a:buChar char="Ì"/>
              <a:tabLst>
                <a:tab algn="l" pos="87313"/>
              </a:tabLst>
            </a:pPr>
            <a:r>
              <a:rPr dirty="0" lang="uk-UA" smtClean="0" sz="3600">
                <a:cs charset="0" pitchFamily="18" typeface="Times New Roman"/>
              </a:rPr>
              <a:t>  Для підвищення продуктивності праці із дранки при допомозі </a:t>
            </a:r>
            <a:r>
              <a:rPr b="1" dirty="0" lang="uk-UA" smtClean="0" sz="3600">
                <a:cs charset="0" pitchFamily="18" typeface="Times New Roman"/>
              </a:rPr>
              <a:t>цвяхів </a:t>
            </a:r>
            <a:r>
              <a:rPr dirty="0" lang="uk-UA" smtClean="0" sz="3600">
                <a:cs charset="0" pitchFamily="18" typeface="Times New Roman"/>
              </a:rPr>
              <a:t>збивають</a:t>
            </a:r>
            <a:r>
              <a:rPr b="1" dirty="0" lang="uk-UA" smtClean="0" sz="3600">
                <a:cs charset="0" pitchFamily="18" typeface="Times New Roman"/>
              </a:rPr>
              <a:t> </a:t>
            </a:r>
            <a:br>
              <a:rPr b="1" dirty="0" lang="uk-UA" smtClean="0" sz="3600">
                <a:cs charset="0" pitchFamily="18" typeface="Times New Roman"/>
              </a:rPr>
            </a:br>
            <a:r>
              <a:rPr b="1" dirty="0" lang="uk-UA" smtClean="0" sz="3600">
                <a:cs charset="0" pitchFamily="18" typeface="Times New Roman"/>
              </a:rPr>
              <a:t>дранкові щити</a:t>
            </a:r>
            <a:r>
              <a:rPr dirty="0" lang="uk-UA" smtClean="0" sz="3600">
                <a:cs charset="0" pitchFamily="18" typeface="Times New Roman"/>
              </a:rPr>
              <a:t>, розмірами </a:t>
            </a:r>
            <a:br>
              <a:rPr dirty="0" lang="uk-UA" smtClean="0" sz="3600">
                <a:cs charset="0" pitchFamily="18" typeface="Times New Roman"/>
              </a:rPr>
            </a:br>
            <a:r>
              <a:rPr dirty="0" lang="uk-UA" smtClean="0" sz="3600">
                <a:cs charset="0" pitchFamily="18" typeface="Times New Roman"/>
              </a:rPr>
              <a:t>300х700 мм, 2000х600 мм, 1500х500мм.</a:t>
            </a:r>
          </a:p>
          <a:p>
            <a:pPr algn="ctr" eaLnBrk="1" hangingPunct="1" indent="449263" marL="87313">
              <a:buClr>
                <a:srgbClr val="663300"/>
              </a:buClr>
              <a:buNone/>
              <a:tabLst>
                <a:tab algn="l" pos="87313"/>
              </a:tabLst>
            </a:pPr>
            <a:endParaRPr dirty="0" lang="ru-RU" smtClean="0" sz="2400">
              <a:cs charset="0" pitchFamily="18" typeface="Times New Roman"/>
            </a:endParaRPr>
          </a:p>
        </p:txBody>
      </p:sp>
      <p:pic>
        <p:nvPicPr>
          <p:cNvPr descr="proizvodstvo~3.jpg" id="6" name="Рисунок 5"/>
          <p:cNvPicPr>
            <a:picLocks noChangeAspect="1"/>
          </p:cNvPicPr>
          <p:nvPr/>
        </p:nvPicPr>
        <p:blipFill>
          <a:blip r:embed="rId3"/>
          <a:srcRect b="24681" l="41065" r="36057" t="4989"/>
          <a:stretch>
            <a:fillRect/>
          </a:stretch>
        </p:blipFill>
        <p:spPr>
          <a:xfrm>
            <a:off x="5429256" y="3429000"/>
            <a:ext cx="3714744" cy="3036115"/>
          </a:xfrm>
          <a:prstGeom prst="rect">
            <a:avLst/>
          </a:prstGeom>
        </p:spPr>
      </p:pic>
      <p:pic>
        <p:nvPicPr>
          <p:cNvPr descr="proizvodstvo~3.jpg" id="7" name="Рисунок 6"/>
          <p:cNvPicPr>
            <a:picLocks noChangeAspect="1"/>
          </p:cNvPicPr>
          <p:nvPr/>
        </p:nvPicPr>
        <p:blipFill>
          <a:blip r:embed="rId3">
            <a:lum bright="-10000" contrast="30000"/>
          </a:blip>
          <a:srcRect b="3998" l="68893" r="21726" t="27743"/>
          <a:stretch>
            <a:fillRect/>
          </a:stretch>
        </p:blipFill>
        <p:spPr>
          <a:xfrm>
            <a:off x="142844" y="3571876"/>
            <a:ext cx="1416026" cy="2739278"/>
          </a:xfrm>
          <a:prstGeom prst="rect">
            <a:avLst/>
          </a:prstGeom>
        </p:spPr>
      </p:pic>
      <p:sp>
        <p:nvSpPr>
          <p:cNvPr id="8" name="Крест 7"/>
          <p:cNvSpPr/>
          <p:nvPr/>
        </p:nvSpPr>
        <p:spPr>
          <a:xfrm>
            <a:off x="1643042" y="4429132"/>
            <a:ext cx="928694" cy="1000132"/>
          </a:xfrm>
          <a:prstGeom prst="plus">
            <a:avLst>
              <a:gd fmla="val 34905" name="adj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grpSp>
        <p:nvGrpSpPr>
          <p:cNvPr id="2" name="Группа 11"/>
          <p:cNvGrpSpPr/>
          <p:nvPr/>
        </p:nvGrpSpPr>
        <p:grpSpPr>
          <a:xfrm>
            <a:off x="4500562" y="4572008"/>
            <a:ext cx="857256" cy="571504"/>
            <a:chOff x="4214810" y="4071942"/>
            <a:chExt cx="857256" cy="57150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214810" y="4071942"/>
              <a:ext cx="857256" cy="2143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lang="uk-UA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214810" y="4429132"/>
              <a:ext cx="857256" cy="2143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/>
              <a:endParaRPr lang="uk-UA"/>
            </a:p>
          </p:txBody>
        </p:sp>
      </p:grp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5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уровень.jpg"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52" y="1500174"/>
            <a:ext cx="3286148" cy="2214578"/>
          </a:xfrm>
          <a:prstGeom prst="rect">
            <a:avLst/>
          </a:prstGeom>
        </p:spPr>
      </p:pic>
      <p:pic>
        <p:nvPicPr>
          <p:cNvPr descr="default.jpeg" id="13" name="Рисунок 12"/>
          <p:cNvPicPr>
            <a:picLocks noChangeAspect="1"/>
          </p:cNvPicPr>
          <p:nvPr/>
        </p:nvPicPr>
        <p:blipFill>
          <a:blip r:embed="rId4"/>
          <a:srcRect b="11607" l="9446" r="7431" t="20204"/>
          <a:stretch>
            <a:fillRect/>
          </a:stretch>
        </p:blipFill>
        <p:spPr>
          <a:xfrm rot="220108">
            <a:off x="5368903" y="3759549"/>
            <a:ext cx="3706138" cy="2274221"/>
          </a:xfrm>
          <a:prstGeom prst="rect">
            <a:avLst/>
          </a:prstGeom>
        </p:spPr>
      </p:pic>
      <p:sp>
        <p:nvSpPr>
          <p:cNvPr id="77826" name="Rectangle 2"/>
          <p:cNvSpPr>
            <a:spLocks noChangeArrowheads="1" noGrp="1"/>
          </p:cNvSpPr>
          <p:nvPr>
            <p:ph type="title"/>
          </p:nvPr>
        </p:nvSpPr>
        <p:spPr>
          <a:xfrm>
            <a:off x="214313" y="357188"/>
            <a:ext cx="8686800" cy="7143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lang="uk-UA" spc="300" sz="4000">
                <a:ln w="28575">
                  <a:solidFill>
                    <a:srgbClr val="663300"/>
                  </a:solidFill>
                </a:ln>
                <a:blipFill>
                  <a:blip r:embed="rId5"/>
                  <a:tile algn="tl" flip="none" sx="100000" sy="100000" tx="0" ty="0"/>
                </a:blipFill>
                <a:latin charset="0" pitchFamily="34" typeface="Arial Black"/>
              </a:rPr>
              <a:t>Інструменти </a:t>
            </a:r>
            <a:r>
              <a:rPr dirty="0" lang="uk-UA" smtClean="0" spc="300" sz="4000">
                <a:ln w="28575">
                  <a:solidFill>
                    <a:srgbClr val="663300"/>
                  </a:solidFill>
                </a:ln>
                <a:blipFill>
                  <a:blip r:embed="rId5"/>
                  <a:tile algn="tl" flip="none" sx="100000" sy="100000" tx="0" ty="0"/>
                </a:blipFill>
                <a:latin charset="0" pitchFamily="34" typeface="Arial Black"/>
              </a:rPr>
              <a:t/>
            </a:r>
            <a:br>
              <a:rPr dirty="0" lang="uk-UA" smtClean="0" spc="300" sz="4000">
                <a:ln w="28575">
                  <a:solidFill>
                    <a:srgbClr val="663300"/>
                  </a:solidFill>
                </a:ln>
                <a:blipFill>
                  <a:blip r:embed="rId5"/>
                  <a:tile algn="tl" flip="none" sx="100000" sy="100000" tx="0" ty="0"/>
                </a:blipFill>
                <a:latin charset="0" pitchFamily="34" typeface="Arial Black"/>
              </a:rPr>
            </a:br>
            <a:r>
              <a:rPr dirty="0" lang="uk-UA" smtClean="0" spc="300" sz="4000">
                <a:ln w="28575">
                  <a:solidFill>
                    <a:srgbClr val="663300"/>
                  </a:solidFill>
                </a:ln>
                <a:blipFill>
                  <a:blip r:embed="rId5"/>
                  <a:tile algn="tl" flip="none" sx="100000" sy="100000" tx="0" ty="0"/>
                </a:blipFill>
                <a:latin charset="0" pitchFamily="34" typeface="Arial Black"/>
              </a:rPr>
              <a:t>та </a:t>
            </a:r>
            <a:r>
              <a:rPr dirty="0" lang="uk-UA" spc="300" sz="4000">
                <a:ln w="28575">
                  <a:solidFill>
                    <a:srgbClr val="663300"/>
                  </a:solidFill>
                </a:ln>
                <a:blipFill>
                  <a:blip r:embed="rId5"/>
                  <a:tile algn="tl" flip="none" sx="100000" sy="100000" tx="0" ty="0"/>
                </a:blipFill>
                <a:latin charset="0" pitchFamily="34" typeface="Arial Black"/>
              </a:rPr>
              <a:t>пристосування</a:t>
            </a:r>
            <a:endParaRPr dirty="0" lang="ru-RU" spc="300" sz="4000">
              <a:ln w="28575">
                <a:solidFill>
                  <a:srgbClr val="663300"/>
                </a:solidFill>
              </a:ln>
              <a:blipFill>
                <a:blip r:embed="rId5"/>
                <a:tile algn="tl" flip="none" sx="100000" sy="100000" tx="0" ty="0"/>
              </a:blipFill>
              <a:latin charset="0" pitchFamily="34" typeface="Arial Black"/>
            </a:endParaRPr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428596" y="5929330"/>
            <a:ext cx="8358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dirty="0" lang="uk-UA" sz="2400">
                <a:latin typeface="+mn-lt"/>
                <a:cs charset="0" pitchFamily="18" typeface="Times New Roman"/>
              </a:rPr>
              <a:t>а – молоток штукатурний; б </a:t>
            </a:r>
            <a:r>
              <a:rPr dirty="0" lang="uk-UA" smtClean="0" sz="2400">
                <a:latin typeface="+mn-lt"/>
                <a:cs charset="0" pitchFamily="18" typeface="Times New Roman"/>
              </a:rPr>
              <a:t>– ніж штукатурний; </a:t>
            </a:r>
            <a:br>
              <a:rPr dirty="0" lang="uk-UA" smtClean="0" sz="2400">
                <a:latin typeface="+mn-lt"/>
                <a:cs charset="0" pitchFamily="18" typeface="Times New Roman"/>
              </a:rPr>
            </a:br>
            <a:r>
              <a:rPr dirty="0" lang="uk-UA" smtClean="0" sz="2400">
                <a:latin typeface="+mn-lt"/>
                <a:cs charset="0" pitchFamily="18" typeface="Times New Roman"/>
              </a:rPr>
              <a:t>в – водяний та будівельний рівні; г – висок; </a:t>
            </a:r>
            <a:r>
              <a:rPr dirty="0" i="1" lang="uk-UA" smtClean="0" sz="2400">
                <a:latin typeface="+mn-lt"/>
                <a:cs charset="0" pitchFamily="18" typeface="Times New Roman"/>
              </a:rPr>
              <a:t>д</a:t>
            </a:r>
            <a:r>
              <a:rPr dirty="0" lang="uk-UA" smtClean="0" sz="2400">
                <a:latin typeface="+mn-lt"/>
                <a:cs charset="0" pitchFamily="18" typeface="Times New Roman"/>
              </a:rPr>
              <a:t> – сокира  </a:t>
            </a:r>
            <a:endParaRPr dirty="0" lang="uk-UA" sz="2400">
              <a:latin typeface="+mn-lt"/>
              <a:cs charset="0" pitchFamily="18" typeface="Times New Roman"/>
            </a:endParaRPr>
          </a:p>
        </p:txBody>
      </p:sp>
      <p:pic>
        <p:nvPicPr>
          <p:cNvPr descr="proizvodstvo~3.jpg" id="6" name="Рисунок 5"/>
          <p:cNvPicPr>
            <a:picLocks noChangeAspect="1"/>
          </p:cNvPicPr>
          <p:nvPr/>
        </p:nvPicPr>
        <p:blipFill>
          <a:blip r:embed="rId6"/>
          <a:srcRect b="21299" l="21751" r="65179" t="1462"/>
          <a:stretch>
            <a:fillRect/>
          </a:stretch>
        </p:blipFill>
        <p:spPr>
          <a:xfrm>
            <a:off x="0" y="1857364"/>
            <a:ext cx="2000638" cy="3143272"/>
          </a:xfrm>
          <a:prstGeom prst="rect">
            <a:avLst/>
          </a:prstGeom>
        </p:spPr>
      </p:pic>
      <p:pic>
        <p:nvPicPr>
          <p:cNvPr descr="proizvodstvo~3.jpg" id="9" name="Рисунок 8"/>
          <p:cNvPicPr>
            <a:picLocks noChangeAspect="1"/>
          </p:cNvPicPr>
          <p:nvPr/>
        </p:nvPicPr>
        <p:blipFill>
          <a:blip r:embed="rId6"/>
          <a:srcRect b="11225" r="91964" t="1462"/>
          <a:stretch>
            <a:fillRect/>
          </a:stretch>
        </p:blipFill>
        <p:spPr>
          <a:xfrm>
            <a:off x="2000232" y="2071678"/>
            <a:ext cx="1013870" cy="2928958"/>
          </a:xfrm>
          <a:prstGeom prst="rect">
            <a:avLst/>
          </a:prstGeom>
        </p:spPr>
      </p:pic>
      <p:pic>
        <p:nvPicPr>
          <p:cNvPr id="12" name="Picture 6"/>
          <p:cNvPicPr>
            <a:picLocks noChangeArrowheads="1" noChangeAspect="1"/>
          </p:cNvPicPr>
          <p:nvPr/>
        </p:nvPicPr>
        <p:blipFill>
          <a:blip r:embed="rId7"/>
          <a:srcRect b="1929" r="70348" t="47149"/>
          <a:stretch>
            <a:fillRect/>
          </a:stretch>
        </p:blipFill>
        <p:spPr bwMode="auto">
          <a:xfrm>
            <a:off x="3357554" y="4000504"/>
            <a:ext cx="114300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642910" y="5143512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/>
              <a:t>а</a:t>
            </a:r>
            <a:endParaRPr b="1" dirty="0" lang="uk-UA" sz="2000"/>
          </a:p>
        </p:txBody>
      </p:sp>
      <p:sp>
        <p:nvSpPr>
          <p:cNvPr id="15" name="TextBox 14"/>
          <p:cNvSpPr txBox="1"/>
          <p:nvPr/>
        </p:nvSpPr>
        <p:spPr>
          <a:xfrm>
            <a:off x="2071670" y="5143512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/>
              <a:t>б</a:t>
            </a:r>
            <a:endParaRPr b="1" dirty="0" lang="uk-UA" sz="2000"/>
          </a:p>
        </p:txBody>
      </p:sp>
      <p:sp>
        <p:nvSpPr>
          <p:cNvPr id="16" name="TextBox 15"/>
          <p:cNvSpPr txBox="1"/>
          <p:nvPr/>
        </p:nvSpPr>
        <p:spPr>
          <a:xfrm>
            <a:off x="6000760" y="1714488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/>
              <a:t>в</a:t>
            </a:r>
            <a:endParaRPr b="1" dirty="0" lang="uk-UA" sz="2000"/>
          </a:p>
        </p:txBody>
      </p:sp>
      <p:sp>
        <p:nvSpPr>
          <p:cNvPr id="17" name="TextBox 16"/>
          <p:cNvSpPr txBox="1"/>
          <p:nvPr/>
        </p:nvSpPr>
        <p:spPr>
          <a:xfrm>
            <a:off x="3428992" y="5500702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000"/>
              <a:t>г</a:t>
            </a:r>
            <a:endParaRPr b="1" dirty="0" lang="uk-UA" sz="2000"/>
          </a:p>
        </p:txBody>
      </p:sp>
      <p:sp>
        <p:nvSpPr>
          <p:cNvPr id="18" name="TextBox 17"/>
          <p:cNvSpPr txBox="1"/>
          <p:nvPr/>
        </p:nvSpPr>
        <p:spPr>
          <a:xfrm>
            <a:off x="7715272" y="5286388"/>
            <a:ext cx="428628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z="2000"/>
              <a:t>д</a:t>
            </a:r>
          </a:p>
        </p:txBody>
      </p:sp>
      <p:pic>
        <p:nvPicPr>
          <p:cNvPr descr="водяной уровень.jpg"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0364" y="1571612"/>
            <a:ext cx="3000388" cy="2300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5963" t="1746" r="5151" b="1935"/>
          <a:stretch>
            <a:fillRect/>
          </a:stretch>
        </p:blipFill>
        <p:spPr bwMode="auto">
          <a:xfrm>
            <a:off x="2500298" y="214290"/>
            <a:ext cx="6215106" cy="6390854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85720" y="357166"/>
            <a:ext cx="4357718" cy="28623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Пересувні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інвентані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 столики: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а –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різновисотний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б –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двовисотний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є – універсальний;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1 – нерухомий стояк;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2 – драбина; 3 – висувний стояк; 4 – настил; 5 – штир;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6 – підкіс; 7 – полиця;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8 – поруччя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2932</TotalTime>
  <Words>773</Words>
  <Application>Microsoft Office PowerPoint</Application>
  <PresentationFormat>Экран (4:3)</PresentationFormat>
  <Paragraphs>89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Організація  праці  та робочого  місця </vt:lpstr>
      <vt:lpstr>Слайд 3</vt:lpstr>
      <vt:lpstr>Слайд 4</vt:lpstr>
      <vt:lpstr>Будівельні матеріали</vt:lpstr>
      <vt:lpstr>Слайд 6</vt:lpstr>
      <vt:lpstr>Слайд 7</vt:lpstr>
      <vt:lpstr>Інструменти  та пристосування</vt:lpstr>
      <vt:lpstr>Слайд 9</vt:lpstr>
      <vt:lpstr>Технологічний процес</vt:lpstr>
      <vt:lpstr>Слайд 11</vt:lpstr>
      <vt:lpstr>Слайд 12</vt:lpstr>
      <vt:lpstr>Вимоги до якості</vt:lpstr>
      <vt:lpstr>Охорона  праці та техніка безпеки</vt:lpstr>
      <vt:lpstr>Література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Якубенко</dc:title>
  <dc:creator>ПК-1</dc:creator>
  <cp:lastModifiedBy>Пользователь</cp:lastModifiedBy>
  <cp:revision>437</cp:revision>
  <dcterms:created xsi:type="dcterms:W3CDTF">2009-10-05T12:08:26Z</dcterms:created>
  <dcterms:modified xsi:type="dcterms:W3CDTF">2011-03-21T09:41:57Z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444025</vt:lpwstr>
  </property>
  <property fmtid="{D5CDD505-2E9C-101B-9397-08002B2CF9AE}" name="NXPowerLiteVersion" pid="3">
    <vt:lpwstr>D4.1.4</vt:lpwstr>
  </property>
</Properties>
</file>