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3"/>
  </p:notesMasterIdLst>
  <p:handoutMasterIdLst>
    <p:handoutMasterId r:id="rId44"/>
  </p:handoutMasterIdLst>
  <p:sldIdLst>
    <p:sldId id="293" r:id="rId2"/>
    <p:sldId id="314" r:id="rId3"/>
    <p:sldId id="292" r:id="rId4"/>
    <p:sldId id="258" r:id="rId5"/>
    <p:sldId id="289" r:id="rId6"/>
    <p:sldId id="302" r:id="rId7"/>
    <p:sldId id="295" r:id="rId8"/>
    <p:sldId id="260" r:id="rId9"/>
    <p:sldId id="259" r:id="rId10"/>
    <p:sldId id="261" r:id="rId11"/>
    <p:sldId id="270" r:id="rId12"/>
    <p:sldId id="264" r:id="rId13"/>
    <p:sldId id="275" r:id="rId14"/>
    <p:sldId id="306" r:id="rId15"/>
    <p:sldId id="262" r:id="rId16"/>
    <p:sldId id="273" r:id="rId17"/>
    <p:sldId id="274" r:id="rId18"/>
    <p:sldId id="309" r:id="rId19"/>
    <p:sldId id="294" r:id="rId20"/>
    <p:sldId id="271" r:id="rId21"/>
    <p:sldId id="272" r:id="rId22"/>
    <p:sldId id="269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91" r:id="rId31"/>
    <p:sldId id="300" r:id="rId32"/>
    <p:sldId id="301" r:id="rId33"/>
    <p:sldId id="307" r:id="rId34"/>
    <p:sldId id="308" r:id="rId35"/>
    <p:sldId id="305" r:id="rId36"/>
    <p:sldId id="311" r:id="rId37"/>
    <p:sldId id="315" r:id="rId38"/>
    <p:sldId id="297" r:id="rId39"/>
    <p:sldId id="312" r:id="rId40"/>
    <p:sldId id="310" r:id="rId41"/>
    <p:sldId id="290" r:id="rId4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10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576" y="-23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wmf"/><Relationship Id="rId1" Type="http://schemas.openxmlformats.org/officeDocument/2006/relationships/image" Target="../media/image10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wmf"/><Relationship Id="rId1" Type="http://schemas.openxmlformats.org/officeDocument/2006/relationships/image" Target="../media/image14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6A369-2161-4CA1-8C21-8EE986F9DF1B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15CAE-2A49-46BE-9371-7238F614F3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932FE-83CD-462D-ACD5-8A56C2C85A33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FA179-5BAD-4FFE-9824-F69D229484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FA179-5BAD-4FFE-9824-F69D229484A9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FA179-5BAD-4FFE-9824-F69D229484A9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ChangeArrowheads="1"/>
          </p:cNvSpPr>
          <p:nvPr/>
        </p:nvSpPr>
        <p:spPr bwMode="gray">
          <a:xfrm>
            <a:off x="1720" y="3803650"/>
            <a:ext cx="9904280" cy="13017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90" name="Object 18"/>
          <p:cNvGraphicFramePr>
            <a:graphicFrameLocks noChangeAspect="1"/>
          </p:cNvGraphicFramePr>
          <p:nvPr/>
        </p:nvGraphicFramePr>
        <p:xfrm>
          <a:off x="0" y="0"/>
          <a:ext cx="9906000" cy="2622550"/>
        </p:xfrm>
        <a:graphic>
          <a:graphicData uri="http://schemas.openxmlformats.org/presentationml/2006/ole">
            <p:oleObj spid="_x0000_s2050" name="Image" r:id="rId3" imgW="13003175" imgH="4571429" progId="">
              <p:embed/>
            </p:oleObj>
          </a:graphicData>
        </a:graphic>
      </p:graphicFrame>
      <p:sp>
        <p:nvSpPr>
          <p:cNvPr id="3091" name="Rectangle 19"/>
          <p:cNvSpPr>
            <a:spLocks noChangeArrowheads="1"/>
          </p:cNvSpPr>
          <p:nvPr/>
        </p:nvSpPr>
        <p:spPr bwMode="gray">
          <a:xfrm>
            <a:off x="0" y="2678113"/>
            <a:ext cx="9906000" cy="10715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95300" y="6477007"/>
            <a:ext cx="23114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384550" y="6477007"/>
            <a:ext cx="31369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99300" y="6477007"/>
            <a:ext cx="2311400" cy="244475"/>
          </a:xfrm>
        </p:spPr>
        <p:txBody>
          <a:bodyPr/>
          <a:lstStyle>
            <a:lvl1pPr>
              <a:defRPr sz="1200"/>
            </a:lvl1pPr>
          </a:lstStyle>
          <a:p>
            <a:fld id="{B12F7101-7330-4FF5-9A05-2BC8EA2B7CDF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457700" y="5838832"/>
            <a:ext cx="1169458" cy="633413"/>
            <a:chOff x="2680" y="3678"/>
            <a:chExt cx="680" cy="399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2400" b="1"/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742950" y="3429000"/>
            <a:ext cx="8255000" cy="685800"/>
          </a:xfrm>
          <a:prstGeom prst="roundRect">
            <a:avLst>
              <a:gd name="adj" fmla="val 38449"/>
            </a:avLst>
          </a:prstGeom>
          <a:solidFill>
            <a:schemeClr val="bg1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990600" y="2895600"/>
            <a:ext cx="7912762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825500" y="3432179"/>
            <a:ext cx="8255000" cy="6826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A12397-9EB6-4EEE-ACE5-BAA51D03B4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374650"/>
            <a:ext cx="2228850" cy="5949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374650"/>
            <a:ext cx="6521450" cy="5949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095EF-C487-4439-A4F3-30A0BA0A63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8050" y="374657"/>
            <a:ext cx="75946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95300" y="1219200"/>
            <a:ext cx="8915400" cy="51054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400807"/>
            <a:ext cx="23114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400807"/>
            <a:ext cx="31369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400807"/>
            <a:ext cx="2311400" cy="320675"/>
          </a:xfrm>
        </p:spPr>
        <p:txBody>
          <a:bodyPr/>
          <a:lstStyle>
            <a:lvl1pPr>
              <a:defRPr/>
            </a:lvl1pPr>
          </a:lstStyle>
          <a:p>
            <a:fld id="{65F80050-E032-48F9-A882-D79C917EBB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EB5B83-0E27-4268-9142-24EEE83C01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199E1-151B-45BD-AF98-C11DA35DC6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219200"/>
            <a:ext cx="437515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219200"/>
            <a:ext cx="437515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96797-FBBB-4B67-88A1-72945A2D54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4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4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944CB-0029-4042-9F8C-011F3F111B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947E1-D077-4326-9D92-209D633CB6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2755-8F4D-4197-BB39-8BE9705885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7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6E246-BA50-4BAA-B8B8-77028B8FD6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1985C-39CB-4AAB-B7E4-20C442E8C7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641357"/>
            <a:ext cx="9906000" cy="920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white">
          <a:xfrm>
            <a:off x="1720" y="766770"/>
            <a:ext cx="9904280" cy="136683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-12039" y="0"/>
          <a:ext cx="9918039" cy="609600"/>
        </p:xfrm>
        <a:graphic>
          <a:graphicData uri="http://schemas.openxmlformats.org/presentationml/2006/ole">
            <p:oleObj spid="_x0000_s1026" name="Image" r:id="rId15" imgW="13003175" imgH="4571429" progId="">
              <p:embed/>
            </p:oleObj>
          </a:graphicData>
        </a:graphic>
      </p:graphicFrame>
      <p:sp>
        <p:nvSpPr>
          <p:cNvPr id="1033" name="AutoShape 9"/>
          <p:cNvSpPr>
            <a:spLocks noChangeArrowheads="1"/>
          </p:cNvSpPr>
          <p:nvPr/>
        </p:nvSpPr>
        <p:spPr bwMode="gray">
          <a:xfrm>
            <a:off x="660400" y="344495"/>
            <a:ext cx="7979833" cy="644525"/>
          </a:xfrm>
          <a:prstGeom prst="roundRect">
            <a:avLst>
              <a:gd name="adj" fmla="val 41870"/>
            </a:avLst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219200"/>
            <a:ext cx="8915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400807"/>
            <a:ext cx="2311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400807"/>
            <a:ext cx="3136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400807"/>
            <a:ext cx="2311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9071341-EA32-4163-BD68-5598E5C5154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908050" y="374657"/>
            <a:ext cx="7594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gray">
          <a:xfrm rot="5400000">
            <a:off x="9162389" y="-221588"/>
            <a:ext cx="273050" cy="932127"/>
          </a:xfrm>
          <a:prstGeom prst="moon">
            <a:avLst>
              <a:gd name="adj" fmla="val 21208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hyperlink" Target="http://uk.wikipedia.org/wiki/%D0%A0%D1%83%D0%B4%D0%BD%D1%96_%D0%BC%D1%96%D0%BD%D0%B5%D1%80%D0%B0%D0%BB%D0%B8" TargetMode="External"/><Relationship Id="rId18" Type="http://schemas.openxmlformats.org/officeDocument/2006/relationships/hyperlink" Target="http://uk.wikipedia.org/wiki/%D0%9F%D0%B8%D1%82%D0%BE%D0%BC%D0%B0_%D0%B2%D0%B0%D0%B3%D0%B0" TargetMode="External"/><Relationship Id="rId3" Type="http://schemas.openxmlformats.org/officeDocument/2006/relationships/hyperlink" Target="http://uk.wikipedia.org/wiki/%D0%A4%D0%B0%D0%B9%D0%BB:Libya_4608_Idehan_Ubari_Dunes_Luca_Galuzzi_2007.jpg" TargetMode="External"/><Relationship Id="rId7" Type="http://schemas.openxmlformats.org/officeDocument/2006/relationships/image" Target="../media/image14.png"/><Relationship Id="rId12" Type="http://schemas.openxmlformats.org/officeDocument/2006/relationships/hyperlink" Target="http://uk.wikipedia.org/wiki/%D0%90%D0%BA%D1%86%D0%B5%D1%81%D0%BE%D1%80%D0%BD%D1%96_%D0%BC%D1%96%D0%BD%D0%B5%D1%80%D0%B0%D0%BB%D0%B8" TargetMode="External"/><Relationship Id="rId17" Type="http://schemas.openxmlformats.org/officeDocument/2006/relationships/hyperlink" Target="http://uk.wikipedia.org/wiki/%D0%92%D0%B0%D0%BB%D1%83%D0%BD%D0%BD%D0%B8%D0%B9_%D0%BF%D1%96%D1%81%D0%BE%D0%BA" TargetMode="External"/><Relationship Id="rId2" Type="http://schemas.openxmlformats.org/officeDocument/2006/relationships/image" Target="../media/image11.png"/><Relationship Id="rId16" Type="http://schemas.openxmlformats.org/officeDocument/2006/relationships/hyperlink" Target="http://uk.wikipedia.org/w/index.php?title=%D0%A4%D0%BE%D1%80%D0%BC%D0%B0_%D0%B7%D0%B0%D0%BB%D1%8F%D0%B3%D0%B0%D0%BD%D0%BD%D1%8F&amp;action=edit&amp;redlin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hyperlink" Target="http://uk.wikipedia.org/wiki/%D0%9F%D0%BE%D0%BB%D1%8C%D0%BE%D0%B2%D1%96_%D1%88%D0%BF%D0%B0%D1%82%D0%B8" TargetMode="External"/><Relationship Id="rId5" Type="http://schemas.openxmlformats.org/officeDocument/2006/relationships/image" Target="../media/image12.png"/><Relationship Id="rId15" Type="http://schemas.openxmlformats.org/officeDocument/2006/relationships/hyperlink" Target="http://uk.wikipedia.org/w/index.php?title=%D0%A1%D1%82%D1%80%D1%83%D0%BA%D1%82%D1%83%D1%80%D0%B0_(%D0%BF%D0%B5%D1%82%D1%80%D0%BE%D0%B3%D1%80%D0%B0%D1%84%D1%96%D1%8F)&amp;action=edit&amp;redlink=1" TargetMode="External"/><Relationship Id="rId10" Type="http://schemas.openxmlformats.org/officeDocument/2006/relationships/hyperlink" Target="http://uk.wikipedia.org/wiki/%D0%9A%D0%B2%D0%B0%D1%80%D1%86" TargetMode="External"/><Relationship Id="rId4" Type="http://schemas.openxmlformats.org/officeDocument/2006/relationships/image" Target="../media/image9.jpeg"/><Relationship Id="rId9" Type="http://schemas.openxmlformats.org/officeDocument/2006/relationships/hyperlink" Target="http://uk.wikipedia.org/w/index.php?title=%D0%9C%D1%96%D0%BD%D0%B5%D1%80%D0%B0%D0%BB%D1%8C%D0%BD%D0%B8%D0%B9_%D1%81%D0%BA%D0%BB%D0%B0%D0%B4&amp;action=edit&amp;redlink=1" TargetMode="External"/><Relationship Id="rId14" Type="http://schemas.openxmlformats.org/officeDocument/2006/relationships/hyperlink" Target="http://uk.wikipedia.org/wiki/%D0%9A%D0%BE%D0%BB%D1%96%D1%80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0.jpeg"/><Relationship Id="rId9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2%D0%B0%D0%BB%D1%83%D0%BD" TargetMode="External"/><Relationship Id="rId3" Type="http://schemas.openxmlformats.org/officeDocument/2006/relationships/image" Target="../media/image24.jpeg"/><Relationship Id="rId7" Type="http://schemas.openxmlformats.org/officeDocument/2006/relationships/hyperlink" Target="http://uk.wikipedia.org/wiki/%D0%93%D1%80%D0%B0%D0%B2%D1%96%D0%B9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k.wikipedia.org/wiki/%D0%93%D1%96%D1%80%D1%81%D1%8C%D0%BA%D1%96_%D0%BF%D0%BE%D1%80%D0%BE%D0%B4%D0%B8" TargetMode="External"/><Relationship Id="rId5" Type="http://schemas.openxmlformats.org/officeDocument/2006/relationships/hyperlink" Target="http://uk.wikipedia.org/wiki/%D0%90%D0%BD%D0%B3%D0%BB%D1%96%D0%B9%D1%81%D1%8C%D0%BA%D0%B0_%D0%BC%D0%BE%D0%B2%D0%B0" TargetMode="External"/><Relationship Id="rId10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hyperlink" Target="http://uk.wikipedia.org/wiki/%D0%A4%D0%B0%D0%B9%D0%BB:Hubert_RM800_4636.jp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jpeg"/><Relationship Id="rId3" Type="http://schemas.openxmlformats.org/officeDocument/2006/relationships/image" Target="../media/image36.png"/><Relationship Id="rId7" Type="http://schemas.openxmlformats.org/officeDocument/2006/relationships/image" Target="../media/image40.gif"/><Relationship Id="rId12" Type="http://schemas.openxmlformats.org/officeDocument/2006/relationships/image" Target="../media/image45.jpeg"/><Relationship Id="rId2" Type="http://schemas.openxmlformats.org/officeDocument/2006/relationships/image" Target="../media/image35.jpeg"/><Relationship Id="rId16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11" Type="http://schemas.openxmlformats.org/officeDocument/2006/relationships/image" Target="../media/image44.jpeg"/><Relationship Id="rId5" Type="http://schemas.openxmlformats.org/officeDocument/2006/relationships/image" Target="../media/image38.png"/><Relationship Id="rId15" Type="http://schemas.openxmlformats.org/officeDocument/2006/relationships/image" Target="../media/image48.jpeg"/><Relationship Id="rId10" Type="http://schemas.openxmlformats.org/officeDocument/2006/relationships/image" Target="../media/image43.jpeg"/><Relationship Id="rId4" Type="http://schemas.openxmlformats.org/officeDocument/2006/relationships/image" Target="../media/image37.png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11" Type="http://schemas.openxmlformats.org/officeDocument/2006/relationships/image" Target="../media/image90.jpeg"/><Relationship Id="rId5" Type="http://schemas.openxmlformats.org/officeDocument/2006/relationships/image" Target="../media/image84.jpeg"/><Relationship Id="rId10" Type="http://schemas.openxmlformats.org/officeDocument/2006/relationships/image" Target="../media/image89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11" Type="http://schemas.openxmlformats.org/officeDocument/2006/relationships/image" Target="../media/image100.jpeg"/><Relationship Id="rId5" Type="http://schemas.openxmlformats.org/officeDocument/2006/relationships/image" Target="../media/image94.jpeg"/><Relationship Id="rId10" Type="http://schemas.openxmlformats.org/officeDocument/2006/relationships/image" Target="../media/image99.jpeg"/><Relationship Id="rId4" Type="http://schemas.openxmlformats.org/officeDocument/2006/relationships/image" Target="../media/image93.jpeg"/><Relationship Id="rId9" Type="http://schemas.openxmlformats.org/officeDocument/2006/relationships/image" Target="../media/image9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Relationship Id="rId9" Type="http://schemas.openxmlformats.org/officeDocument/2006/relationships/oleObject" Target="../embeddings/oleObject4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119.png"/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12" Type="http://schemas.openxmlformats.org/officeDocument/2006/relationships/image" Target="../media/image118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jpeg"/><Relationship Id="rId11" Type="http://schemas.openxmlformats.org/officeDocument/2006/relationships/image" Target="../media/image117.jpeg"/><Relationship Id="rId5" Type="http://schemas.openxmlformats.org/officeDocument/2006/relationships/image" Target="../media/image111.jpeg"/><Relationship Id="rId15" Type="http://schemas.openxmlformats.org/officeDocument/2006/relationships/image" Target="../media/image56.png"/><Relationship Id="rId10" Type="http://schemas.openxmlformats.org/officeDocument/2006/relationships/image" Target="../media/image116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Relationship Id="rId14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21.jpeg"/><Relationship Id="rId7" Type="http://schemas.openxmlformats.org/officeDocument/2006/relationships/image" Target="../media/image124.jpeg"/><Relationship Id="rId12" Type="http://schemas.openxmlformats.org/officeDocument/2006/relationships/image" Target="../media/image129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jpeg"/><Relationship Id="rId11" Type="http://schemas.openxmlformats.org/officeDocument/2006/relationships/image" Target="../media/image128.jpeg"/><Relationship Id="rId5" Type="http://schemas.openxmlformats.org/officeDocument/2006/relationships/image" Target="../media/image122.jpeg"/><Relationship Id="rId10" Type="http://schemas.openxmlformats.org/officeDocument/2006/relationships/image" Target="../media/image127.jpeg"/><Relationship Id="rId4" Type="http://schemas.openxmlformats.org/officeDocument/2006/relationships/image" Target="../media/image105.jpeg"/><Relationship Id="rId9" Type="http://schemas.openxmlformats.org/officeDocument/2006/relationships/image" Target="../media/image126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31.jpeg"/><Relationship Id="rId7" Type="http://schemas.openxmlformats.org/officeDocument/2006/relationships/image" Target="../media/image13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png"/><Relationship Id="rId9" Type="http://schemas.openxmlformats.org/officeDocument/2006/relationships/oleObject" Target="../embeddings/oleObject5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7" Type="http://schemas.openxmlformats.org/officeDocument/2006/relationships/image" Target="../media/image142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3" Type="http://schemas.openxmlformats.org/officeDocument/2006/relationships/image" Target="../media/image51.jpeg"/><Relationship Id="rId7" Type="http://schemas.openxmlformats.org/officeDocument/2006/relationships/image" Target="../media/image14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jpeg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Relationship Id="rId9" Type="http://schemas.openxmlformats.org/officeDocument/2006/relationships/image" Target="../media/image148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51.jpeg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1268" y="3929066"/>
            <a:ext cx="8048681" cy="1571636"/>
          </a:xfrm>
        </p:spPr>
        <p:txBody>
          <a:bodyPr/>
          <a:lstStyle/>
          <a:p>
            <a:r>
              <a:rPr lang="uk-UA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ЗАПОВНЮВАЧІ</a:t>
            </a:r>
            <a:br>
              <a:rPr lang="uk-UA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60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для розчинів та бетонів</a:t>
            </a:r>
            <a:br>
              <a:rPr lang="uk-UA" sz="60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en-US" sz="6000" b="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Урок в презентаціях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3432" y="6211676"/>
            <a:ext cx="348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Виконала викладач спецдисциплін </a:t>
            </a:r>
          </a:p>
          <a:p>
            <a:r>
              <a:rPr lang="uk-UA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Михайлюк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Оксана Ростиславівна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4310" y="7"/>
            <a:ext cx="5339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Управління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науки                                                            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Житомирської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облдержадміністрації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Баранівський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професійний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ліцей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488" y="1500175"/>
            <a:ext cx="882259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29768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відповідати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таким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вимогам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429768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певне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зернове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сполучення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оптимальне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співвідношення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зерен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різного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розміру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для того ,             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об’єм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порожнеч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зернами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мінімальним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поверхня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зерен повинна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забезпечувати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гарне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зчеплення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твердіючим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в’яжучим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містити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домішок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перешкоджають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адгезії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цементного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тіста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зерен.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0833" y="357173"/>
            <a:ext cx="7274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Вимоги до заповнювачів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00174"/>
            <a:ext cx="9906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важкі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мінеральні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природного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штучного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походження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http://goshara.ru/wp-content/uploads/2012/10/3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5606" y="4494082"/>
            <a:ext cx="3250394" cy="2363925"/>
          </a:xfrm>
          <a:prstGeom prst="rect">
            <a:avLst/>
          </a:prstGeom>
          <a:noFill/>
        </p:spPr>
      </p:pic>
      <p:pic>
        <p:nvPicPr>
          <p:cNvPr id="15363" name="Рисунок 5" descr="http://www.mochaloff.ru/moskvareka/0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 flipV="1">
            <a:off x="7042561" y="1857371"/>
            <a:ext cx="2863439" cy="1754805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38092" y="1000108"/>
            <a:ext cx="5798384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Природний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пісок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-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пухка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суміш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зерен  (0,16-3, 5  мм)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переважно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зерен кварцу,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польових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шпатів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слюди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тощо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походженням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поділяють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гірські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ярові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річкові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морські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озерні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Використання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та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бетонів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загальнобудівельного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призначення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Штучні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піски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поділяють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важкі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виготовлення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дроблення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твердих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пористих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гірських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порід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термічне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сполучення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Використання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оздоблювальні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кислотостійкі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термоізоляційні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акустичні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бетони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Вимоги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дрібних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заповнювачів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відповідність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державному стандарту: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зерновий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склад 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крупний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середній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дрібний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дуже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дрібний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фракційний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);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●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бетони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монтажні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мурувальні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оздоблювальні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●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вміст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шкідливих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домішок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●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вологість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4286263"/>
            <a:ext cx="51077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89531" y="285735"/>
            <a:ext cx="4883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Дрібні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Рисунок 4" descr="Libya 4608 Idehan Ubari Dunes Luca Galuzzi 2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3132" y="1071546"/>
            <a:ext cx="2305316" cy="1500198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  <a:effectLst>
            <a:outerShdw dist="35921" dir="2700000" algn="ctr" rotWithShape="0">
              <a:srgbClr val="D8D8D8">
                <a:alpha val="50000"/>
              </a:srgbClr>
            </a:outerShdw>
          </a:effectLst>
        </p:spPr>
      </p:pic>
      <p:pic>
        <p:nvPicPr>
          <p:cNvPr id="15364" name="Рисунок 7" descr="http://mires.su/sites/default/files/sand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6915" y="3500438"/>
            <a:ext cx="2784701" cy="1785950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1071553"/>
            <a:ext cx="2321719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Libya 4608 Idehan Ubari Dunes Luca Galuzzi 2007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6058"/>
            <a:ext cx="273842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Пісок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400" b="1" dirty="0" smtClean="0">
                <a:latin typeface="Monotype Corsiva" pitchFamily="66" charset="0"/>
              </a:rPr>
              <a:t>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 charset="0"/>
              </a:rPr>
              <a:t>        </a:t>
            </a: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/>
          <a:srcRect r="1504"/>
          <a:stretch>
            <a:fillRect/>
          </a:stretch>
        </p:blipFill>
        <p:spPr>
          <a:xfrm>
            <a:off x="2738423" y="2500306"/>
            <a:ext cx="3786214" cy="1993902"/>
          </a:xfrm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/>
          <a:srcRect r="2418"/>
          <a:stretch>
            <a:fillRect/>
          </a:stretch>
        </p:blipFill>
        <p:spPr bwMode="auto">
          <a:xfrm>
            <a:off x="0" y="4429134"/>
            <a:ext cx="3660282" cy="2428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7"/>
          <a:srcRect r="2341"/>
          <a:stretch>
            <a:fillRect/>
          </a:stretch>
        </p:blipFill>
        <p:spPr bwMode="auto">
          <a:xfrm>
            <a:off x="3445293" y="4429134"/>
            <a:ext cx="3079344" cy="2428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6512856" y="1628777"/>
            <a:ext cx="218413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6591962" y="1833563"/>
            <a:ext cx="2027634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endParaRPr lang="ru-RU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012136" y="1000108"/>
            <a:ext cx="47982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7030A0"/>
                </a:solidFill>
                <a:latin typeface="Monotype Corsiva" pitchFamily="66" charset="0"/>
              </a:rPr>
              <a:t>О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садова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уламкова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гірська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порода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штучний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матеріал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,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що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складається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із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зерен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гірських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порід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. Часто зерна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піску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представлені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майже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винятково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кварцем.</a:t>
            </a:r>
            <a:endParaRPr lang="en-US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1</a:t>
            </a:r>
            <a:r>
              <a:rPr lang="ru-RU" b="1" dirty="0">
                <a:solidFill>
                  <a:srgbClr val="7030A0"/>
                </a:solidFill>
                <a:latin typeface="Monotype Corsiva" pitchFamily="66" charset="0"/>
              </a:rPr>
              <a:t>.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Твердий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,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сипкий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ru-RU" b="1" dirty="0">
                <a:solidFill>
                  <a:srgbClr val="7030A0"/>
                </a:solidFill>
                <a:latin typeface="Monotype Corsiva" pitchFamily="66" charset="0"/>
              </a:rPr>
              <a:t>2. Коричневого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або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жовтового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кольору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.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ru-RU" b="1" dirty="0">
                <a:solidFill>
                  <a:srgbClr val="7030A0"/>
                </a:solidFill>
                <a:latin typeface="Monotype Corsiva" pitchFamily="66" charset="0"/>
              </a:rPr>
              <a:t>3. Не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горить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ru-RU" b="1" dirty="0">
                <a:solidFill>
                  <a:srgbClr val="7030A0"/>
                </a:solidFill>
                <a:latin typeface="Monotype Corsiva" pitchFamily="66" charset="0"/>
              </a:rPr>
              <a:t>4. В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воді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Monotype Corsiva" pitchFamily="66" charset="0"/>
              </a:rPr>
              <a:t>не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разчиняється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8"/>
          <a:srcRect r="2462"/>
          <a:stretch>
            <a:fillRect/>
          </a:stretch>
        </p:blipFill>
        <p:spPr bwMode="auto">
          <a:xfrm>
            <a:off x="6479581" y="4429132"/>
            <a:ext cx="342642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524638" y="1071553"/>
          <a:ext cx="3381364" cy="3370603"/>
        </p:xfrm>
        <a:graphic>
          <a:graphicData uri="http://schemas.openxmlformats.org/drawingml/2006/table">
            <a:tbl>
              <a:tblPr/>
              <a:tblGrid>
                <a:gridCol w="1424420"/>
                <a:gridCol w="1956944"/>
              </a:tblGrid>
              <a:tr h="490566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9" tooltip="Мінеральний склад (ще не написана)"/>
                        </a:rPr>
                        <a:t> </a:t>
                      </a:r>
                      <a:r>
                        <a:rPr lang="ru-RU" sz="1200" b="1" u="sng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9" tooltip="Мінеральний склад (ще не написана)"/>
                        </a:rPr>
                        <a:t>Мінеральний</a:t>
                      </a:r>
                      <a:r>
                        <a:rPr lang="ru-RU" sz="12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9" tooltip="Мінеральний склад (ще не написана)"/>
                        </a:rPr>
                        <a:t> </a:t>
                      </a:r>
                      <a:r>
                        <a:rPr lang="en-US" sz="12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9" tooltip="Мінеральний склад (ще не написана)"/>
                        </a:rPr>
                        <a:t>           c</a:t>
                      </a:r>
                      <a:r>
                        <a:rPr lang="ru-RU" sz="12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9" tooltip="Мінеральний склад (ще не написана)"/>
                        </a:rPr>
                        <a:t>клад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0" tooltip="Кварц"/>
                        </a:rPr>
                        <a:t>кварц</a:t>
                      </a:r>
                      <a:r>
                        <a:rPr lang="ru-RU" sz="120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200" u="non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1" tooltip="Польові шпати"/>
                        </a:rPr>
                        <a:t>польові</a:t>
                      </a:r>
                      <a:r>
                        <a:rPr lang="ru-RU" sz="120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1" tooltip="Польові шпати"/>
                        </a:rPr>
                        <a:t> </a:t>
                      </a:r>
                      <a:r>
                        <a:rPr lang="ru-RU" sz="1200" u="non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1" tooltip="Польові шпати"/>
                        </a:rPr>
                        <a:t>шпати</a:t>
                      </a:r>
                      <a:r>
                        <a:rPr lang="ru-RU" sz="120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200" u="non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2" tooltip="Акцесорні мінерали"/>
                        </a:rPr>
                        <a:t>акцесорні</a:t>
                      </a:r>
                      <a:r>
                        <a:rPr lang="ru-RU" sz="120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ru-RU" sz="120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3" tooltip="Рудні мінерали"/>
                        </a:rPr>
                        <a:t>рудні</a:t>
                      </a:r>
                      <a:endParaRPr lang="ru-RU" sz="1200" u="none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85"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Ідентифікація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2778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4" tooltip="Колір"/>
                        </a:rPr>
                        <a:t>Колір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білий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жовтий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зелений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сірий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коричневий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до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чорного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85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5" tooltip="Структура (петрографія) (ще не написана)"/>
                        </a:rPr>
                        <a:t>Структура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псефітова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85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6" tooltip="Форма залягання (ще не написана)"/>
                        </a:rPr>
                        <a:t>Форма </a:t>
                      </a:r>
                      <a:r>
                        <a:rPr lang="ru-RU" sz="1200" b="1" u="sng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6" tooltip="Форма залягання (ще не написана)"/>
                        </a:rPr>
                        <a:t>залягання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лінзи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дюни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тощо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812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Різновиди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7" tooltip="Валунний пісок"/>
                        </a:rPr>
                        <a:t>Пісок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7" tooltip="Валунний пісок"/>
                        </a:rPr>
                        <a:t> </a:t>
                      </a:r>
                      <a:r>
                        <a:rPr lang="ru-RU" sz="120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7" tooltip="Валунний пісок"/>
                        </a:rPr>
                        <a:t>валунний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Пісок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кварцовий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Пісок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середньозернистий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Пісок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стандартний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85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8" tooltip="Питома вага"/>
                        </a:rPr>
                        <a:t>Питома</a:t>
                      </a:r>
                      <a:r>
                        <a:rPr lang="ru-RU" sz="1200" b="1" u="sng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18" tooltip="Питома вага"/>
                        </a:rPr>
                        <a:t> вага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2,4-2,8 г/см³</a:t>
                      </a: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85">
                <a:tc grid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Практичне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значення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будівельна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промисловість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5B83-0E27-4268-9142-24EEE83C013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8158" y="285730"/>
            <a:ext cx="78581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Пісок</a:t>
            </a:r>
            <a:r>
              <a:rPr lang="en-US" sz="4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endParaRPr lang="uk-UA" sz="44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57233"/>
            <a:ext cx="990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4000" kern="0" dirty="0" smtClean="0"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кар'єрний(яровий),  річковий,озерний,     морський</a:t>
            </a:r>
            <a:r>
              <a:rPr lang="ru-RU" sz="4000" kern="0" dirty="0" smtClean="0"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4000" dirty="0">
              <a:solidFill>
                <a:schemeClr val="accent4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10" descr="http://goshara.ru/wp-content/uploads/2012/10/3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13" y="1571612"/>
            <a:ext cx="3214710" cy="1785928"/>
          </a:xfrm>
          <a:prstGeom prst="rect">
            <a:avLst/>
          </a:prstGeom>
          <a:noFill/>
        </p:spPr>
      </p:pic>
      <p:pic>
        <p:nvPicPr>
          <p:cNvPr id="5" name="Picture 4" descr="http://images.prom.ua/19013991_w640_h640_rechpes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4176" y="4786298"/>
            <a:ext cx="3379717" cy="2071702"/>
          </a:xfrm>
          <a:prstGeom prst="rect">
            <a:avLst/>
          </a:prstGeom>
          <a:noFill/>
        </p:spPr>
      </p:pic>
      <p:pic>
        <p:nvPicPr>
          <p:cNvPr id="6" name="Picture 2" descr="http://mires.su/sites/default/files/sand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71612"/>
            <a:ext cx="3095612" cy="1685080"/>
          </a:xfrm>
          <a:prstGeom prst="rect">
            <a:avLst/>
          </a:prstGeom>
          <a:noFill/>
        </p:spPr>
      </p:pic>
      <p:pic>
        <p:nvPicPr>
          <p:cNvPr id="7" name="Picture 4" descr="http://mires.su/sites/default/files/sand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22"/>
            <a:ext cx="3095612" cy="2214578"/>
          </a:xfrm>
          <a:prstGeom prst="rect">
            <a:avLst/>
          </a:prstGeom>
          <a:noFill/>
        </p:spPr>
      </p:pic>
      <p:pic>
        <p:nvPicPr>
          <p:cNvPr id="8" name="Picture 2" descr="http://mires.su/sites/default/files/sand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94414" y="1571614"/>
            <a:ext cx="3611586" cy="2643205"/>
          </a:xfrm>
          <a:prstGeom prst="rect">
            <a:avLst/>
          </a:prstGeom>
          <a:noFill/>
        </p:spPr>
      </p:pic>
      <p:pic>
        <p:nvPicPr>
          <p:cNvPr id="9" name="Picture 4" descr="http://www.anypics.ru/download.php?file=201210/640x480/anypics.ru-1236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94420" y="4214818"/>
            <a:ext cx="3611580" cy="2643182"/>
          </a:xfrm>
          <a:prstGeom prst="rect">
            <a:avLst/>
          </a:prstGeom>
          <a:noFill/>
        </p:spPr>
      </p:pic>
      <p:pic>
        <p:nvPicPr>
          <p:cNvPr id="72706" name="Picture 2" descr="&amp;Bcy;&amp;icy;&amp;ocy;&amp;scy;, &amp;Ocy;&amp;Ocy;&amp;Ocy; &amp;vcy; &amp;Dcy;&amp;ncy;&amp;iecy;&amp;pcy;&amp;rcy;&amp;ocy;&amp;dcy;&amp;zcy;&amp;iecy;&amp;rcy;&amp;zhcy;&amp;icy;&amp;ncy;&amp;scy;&amp;kcy;&amp;iecy; &amp;Icy;&amp;ncy;&amp;tcy;&amp;iecy;&amp;rcy;&amp;ncy;&amp;iecy;&amp;tcy;-&amp;mcy;&amp;acy;&amp;gcy;&amp;acy;&amp;zcy;&amp;icy;&amp;ncy; &amp;Bcy;&amp;icy;&amp;ocy;&amp;scy;, &amp;Ocy;&amp;Ocy;&amp;Ocy; &amp;Dcy;&amp;ncy;&amp;iecy;&amp;pcy;&amp;rcy;&amp;ocy;&amp;dcy;&amp;zcy;&amp;iecy;&amp;rcy;&amp;zhcy;&amp;icy;&amp;ncy;&amp;scy;&amp;kcy; (&amp;Ucy;&amp;kcy;&amp;rcy;&amp;acy;&amp;icy;&amp;ncy;&amp;acy;)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95613" y="3143248"/>
            <a:ext cx="3214710" cy="2143140"/>
          </a:xfrm>
          <a:prstGeom prst="rect">
            <a:avLst/>
          </a:prstGeom>
          <a:noFill/>
        </p:spPr>
      </p:pic>
      <p:pic>
        <p:nvPicPr>
          <p:cNvPr id="72708" name="Picture 4" descr="&amp;Kcy;&amp;ocy;&amp;rcy;&amp;shcy;&amp;iecy;&amp;vcy;. &amp;Pcy;&amp;iecy;&amp;scy;&amp;chcy;&amp;acy;&amp;ncy;&amp;ycy;&amp;jcy; &amp;kcy;&amp;acy;&amp;rcy;&amp;softcy;&amp;iecy;&amp;rcy; / &amp;Vcy;&amp;ocy;&amp;lcy;&amp;ycy;&amp;ncy;&amp;scy;&amp;kcy;&amp;acy;&amp;yacy; &amp;ocy;&amp;bcy;&amp;lcy;&amp;acy;&amp;scy;&amp;tcy;&amp;softcy; / : &amp;fcy;&amp;ocy;&amp;tcy;&amp;ocy;&amp;gcy;&amp;rcy;&amp;acy;&amp;fcy;&amp;icy;&amp;icy; &amp;Ucy;&amp;kcy;&amp;rcy;&amp;acy;&amp;icy;&amp;ncy;&amp;ycy;"/>
          <p:cNvPicPr>
            <a:picLocks noChangeAspect="1" noChangeArrowheads="1"/>
          </p:cNvPicPr>
          <p:nvPr/>
        </p:nvPicPr>
        <p:blipFill>
          <a:blip r:embed="rId9"/>
          <a:srcRect l="11250" t="7500" r="2499"/>
          <a:stretch>
            <a:fillRect/>
          </a:stretch>
        </p:blipFill>
        <p:spPr bwMode="auto">
          <a:xfrm>
            <a:off x="0" y="3000374"/>
            <a:ext cx="3129750" cy="188048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238489" y="2786058"/>
            <a:ext cx="30241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Добування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річкового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піску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робиться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гідромеханізованим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способом за </a:t>
            </a:r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спеціальної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земснарядів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8092" y="6357958"/>
            <a:ext cx="2674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Кар'єрний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митий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000372"/>
            <a:ext cx="2695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Кар'єрний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сіяний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7779" y="1071546"/>
            <a:ext cx="3018221" cy="2089538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54748" y="1142984"/>
            <a:ext cx="688781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Важкі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(щільні) - гравій, </a:t>
            </a:r>
            <a:r>
              <a:rPr lang="uk-UA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щебінь.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Спосіб отримання: </a:t>
            </a:r>
            <a:r>
              <a:rPr lang="uk-UA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сортування і промивання або дроблення гірських порід.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Шкідливі домішки: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●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допустимі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межах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норми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пилові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членисті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мулясті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органічні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●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недопустимі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грудки,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глини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Щебінь та </a:t>
            </a:r>
            <a:r>
              <a:rPr lang="uk-UA" sz="2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дресва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Вимоги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до 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міцність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морозостійкість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повинні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бути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більш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ніж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бетону.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Застосування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для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важких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особливо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важких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бетонів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uk-UA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3445" y="285735"/>
            <a:ext cx="6810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Крупні заповнювачі.   </a:t>
            </a:r>
          </a:p>
        </p:txBody>
      </p:sp>
      <p:pic>
        <p:nvPicPr>
          <p:cNvPr id="5" name="Рисунок 7" descr="а) щебень и дрес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7779" y="5231666"/>
            <a:ext cx="3018223" cy="1626341"/>
          </a:xfrm>
          <a:prstGeom prst="rect">
            <a:avLst/>
          </a:prstGeom>
          <a:noFill/>
        </p:spPr>
      </p:pic>
      <p:pic>
        <p:nvPicPr>
          <p:cNvPr id="6" name="Picture 2" descr="http://images.ua.prom.st/26345677_w640_h640_sheben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0320" y="3143248"/>
            <a:ext cx="3095680" cy="2143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g-fotki.yandex.ru/get/6307/139817606.0/0_7fdc9_2cdb60a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5000638"/>
            <a:ext cx="6117792" cy="1857363"/>
          </a:xfrm>
          <a:prstGeom prst="rect">
            <a:avLst/>
          </a:prstGeom>
          <a:noFill/>
        </p:spPr>
      </p:pic>
      <p:pic>
        <p:nvPicPr>
          <p:cNvPr id="2" name="Picture 2" descr="http://images.ua.prom.st/26345677_w640_h640_sheben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6882" y="3964768"/>
            <a:ext cx="4179122" cy="2893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6" name="Picture 2" descr="http://images.ua.prom.st/71122741_w640_h640_granit.scheb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9486" y="1000108"/>
            <a:ext cx="4256514" cy="2664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959085" y="6357958"/>
            <a:ext cx="1547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135грн/т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" y="928670"/>
            <a:ext cx="5810254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Ще́бінь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uk-UA" sz="1400" b="0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шутер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 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Англійська мова"/>
              </a:rPr>
              <a:t>англ.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rock</a:t>
            </a: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debris</a:t>
            </a: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rock</a:t>
            </a: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waste</a:t>
            </a: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crushed</a:t>
            </a: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stone</a:t>
            </a: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— неорганічний зернистий сипучий матеріал із зернами крупністю понад 5 мм, який одержується шляхом </a:t>
            </a:r>
            <a:r>
              <a:rPr lang="uk-UA" sz="14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подрібнення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tooltip="Гірські породи"/>
              </a:rPr>
              <a:t>гірських порід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 tooltip="Гравій"/>
              </a:rPr>
              <a:t>гравію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 tooltip="Валун"/>
              </a:rPr>
              <a:t>валунів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— а також по путньо добутих розкривних і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вмісних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порід або некондиційних відходів гірських підприємств по переробці руд (чорних, кольорових і рідкісних металів металургійної промисловості) і неметалічних копалин інших галузей промисловості й наступного розсіву продуктів </a:t>
            </a:r>
            <a:r>
              <a:rPr lang="uk-UA" sz="14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дроблення.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14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Для виробництва щебеню подрібнюють: виверженні породи – граніт, діабаз, діорит; щільні осадові породи – вапняк, доломіт; метаморфічні кварцити. При цьому виділяють такі фракції Щ. (мм): 3(5)-10, 10-20, 20-40, 40-70 та понад 70 мм (на вимогу споживачів).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14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формою зерен розрізняють т.зв. лещатний і кубовидний Щ. Більше цінується кубовидний Щ., застосування якого підвищує якість покриття доріг. В Україні кубовидний Щ. отримують на </a:t>
            </a:r>
            <a:r>
              <a:rPr lang="uk-UA" sz="1400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Клесівському</a:t>
            </a:r>
            <a:r>
              <a:rPr lang="uk-UA" sz="14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комбінаті нерудних копалин (Рівненщина) на спеціальних </a:t>
            </a:r>
            <a:r>
              <a:rPr lang="uk-UA" sz="1400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двороторних</a:t>
            </a:r>
            <a:r>
              <a:rPr lang="uk-UA" sz="14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дробарках ударної дії конструкції А.</a:t>
            </a:r>
            <a:r>
              <a:rPr lang="uk-UA" sz="1400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Сінозацького</a:t>
            </a:r>
            <a:r>
              <a:rPr lang="uk-UA" sz="14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Рисунок 6" descr="http://upload.wikimedia.org/wikipedia/commons/thumb/f/f4/Hubert_RM800_4636.jpg/250px-Hubert_RM800_4636.jpg">
            <a:hlinkClick r:id="rId9"/>
          </p:cNvPr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53198" y="3071810"/>
            <a:ext cx="2579688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/>
          </p:cNvSpPr>
          <p:nvPr/>
        </p:nvSpPr>
        <p:spPr>
          <a:xfrm>
            <a:off x="928659" y="285728"/>
            <a:ext cx="7594600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Щебінь</a:t>
            </a: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9596" y="4714884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Щебінь декоративний пофарбований</a:t>
            </a:r>
            <a:endParaRPr lang="ru-RU" b="1" dirty="0">
              <a:solidFill>
                <a:schemeClr val="accent4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22" name="Picture 14" descr="http://www.golovino-granit.com.ua/images/mod_catalog_prod/53/125249192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8509" y="4000504"/>
            <a:ext cx="4127495" cy="2857496"/>
          </a:xfrm>
          <a:prstGeom prst="rect">
            <a:avLst/>
          </a:prstGeom>
          <a:noFill/>
        </p:spPr>
      </p:pic>
      <p:pic>
        <p:nvPicPr>
          <p:cNvPr id="43012" name="Picture 4" descr="&amp;Kcy;&amp;ucy;&amp;pcy;&amp;lcy;&amp;yucy; &amp;Gcy;&amp;rcy;&amp;acy;&amp;vcy;&amp;iukcy;&amp;j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7108838" y="1731848"/>
            <a:ext cx="172484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angle 2"/>
          <p:cNvSpPr txBox="1">
            <a:spLocks/>
          </p:cNvSpPr>
          <p:nvPr/>
        </p:nvSpPr>
        <p:spPr>
          <a:xfrm>
            <a:off x="928659" y="285735"/>
            <a:ext cx="7594600" cy="563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Гравій</a:t>
            </a:r>
            <a:r>
              <a:rPr lang="ru-RU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</a:p>
        </p:txBody>
      </p:sp>
      <p:pic>
        <p:nvPicPr>
          <p:cNvPr id="43010" name="Picture 2" descr="http://www.ua.all.biz/img/ua/catalog/1364797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1255" y="901338"/>
            <a:ext cx="1934745" cy="1444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6" name="Picture 8" descr="&amp;Kcy;&amp;ucy;&amp;pcy;&amp;lcy;&amp;yucy; &amp;Gcy;&amp;rcy;&amp;acy;&amp;vcy;&amp;iukcy;&amp;j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" y="2500306"/>
            <a:ext cx="3095647" cy="1933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09530" y="1000108"/>
            <a:ext cx="7661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Гравій </a:t>
            </a:r>
            <a:r>
              <a:rPr lang="uk-UA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–сипкий</a:t>
            </a:r>
            <a:r>
              <a:rPr lang="uk-UA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матеріал, утворений в результаті природного руйнування (вивітрювання) вивержених чи осадових порід.</a:t>
            </a:r>
          </a:p>
          <a:p>
            <a:r>
              <a:rPr lang="uk-UA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походженням розрізняють гравій яровий (гірський), річковий та морський</a:t>
            </a:r>
          </a:p>
          <a:p>
            <a:r>
              <a:rPr lang="uk-UA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Зерна гравію розмірами 5…70мм мають округлу, обкатану форму з гладенькою поверхнею. Найпридатніша </a:t>
            </a:r>
            <a:r>
              <a:rPr lang="uk-UA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малообкатана</a:t>
            </a:r>
            <a:r>
              <a:rPr lang="uk-UA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форма зерен, гірша – яйцевидна, ще гірша – пластинчаста чи голчаста.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8" name="Picture 10" descr="http://www.nevaphoto.com/report/blast/blast16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89527" y="4643446"/>
            <a:ext cx="3600900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20" name="Picture 12" descr="http://specstroymash.fis.ru/files/801928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40831" y="2500311"/>
            <a:ext cx="3604284" cy="2214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553877" y="4857767"/>
            <a:ext cx="1779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Спосіб добування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05177" y="2714627"/>
            <a:ext cx="2244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Сортування по фракціям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04304" y="6500841"/>
            <a:ext cx="4101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Фракції, мм: 5…10;  10…20;  20…40;  40…70.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images.slanet.by/%7Esrc4720578/Dekorativnyj_scheben_i_mramornaya_kroshk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4748" y="4429132"/>
            <a:ext cx="1857388" cy="2428868"/>
          </a:xfrm>
          <a:prstGeom prst="rect">
            <a:avLst/>
          </a:prstGeom>
          <a:noFill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Рысь\Downloads\гранит,использован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24743">
            <a:off x="222140" y="5364729"/>
            <a:ext cx="2035069" cy="140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482568" y="1571612"/>
            <a:ext cx="6423432" cy="928688"/>
          </a:xfrm>
          <a:prstGeom prst="rect">
            <a:avLst/>
          </a:prstGeom>
        </p:spPr>
        <p:txBody>
          <a:bodyPr lIns="0" rIns="0" bIns="0" anchor="b">
            <a:normAutofit fontScale="4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500" b="1" dirty="0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  </a:t>
            </a:r>
            <a:r>
              <a:rPr lang="ru-RU" sz="55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кварц</a:t>
            </a:r>
            <a:r>
              <a:rPr lang="ru-RU" sz="55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		слюда		</a:t>
            </a:r>
            <a:r>
              <a:rPr lang="ru-RU" sz="5500" b="1" dirty="0" err="1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польовий</a:t>
            </a:r>
            <a:r>
              <a:rPr lang="ru-RU" sz="55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ru-RU" sz="55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шпат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5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ru-RU" sz="4500" b="1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(</a:t>
            </a:r>
            <a:r>
              <a:rPr lang="ru-RU" sz="4500" b="1" dirty="0" err="1" smtClean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білі</a:t>
            </a:r>
            <a:r>
              <a:rPr lang="ru-RU" sz="45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		(</a:t>
            </a:r>
            <a:r>
              <a:rPr lang="ru-RU" sz="4500" b="1" dirty="0" err="1" smtClean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чорні</a:t>
            </a:r>
            <a:r>
              <a:rPr lang="ru-RU" sz="45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		   (</a:t>
            </a:r>
            <a:r>
              <a:rPr lang="ru-RU" sz="4500" b="1" dirty="0" err="1" smtClean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розові</a:t>
            </a:r>
            <a:endParaRPr lang="ru-RU" sz="4500" b="1" dirty="0" smtClean="0">
              <a:solidFill>
                <a:schemeClr val="tx1">
                  <a:lumMod val="40000"/>
                  <a:lumOff val="60000"/>
                </a:schemeClr>
              </a:solidFill>
              <a:latin typeface="Monotype Corsiva" pitchFamily="66" charset="0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4500" b="1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     зерна)		    </a:t>
            </a:r>
            <a:r>
              <a:rPr lang="ru-RU" sz="4500" b="1" dirty="0" err="1" smtClean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зерна</a:t>
            </a:r>
            <a:r>
              <a:rPr lang="ru-RU" sz="4500" b="1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)		             </a:t>
            </a:r>
            <a:r>
              <a:rPr lang="ru-RU" sz="4500" b="1" dirty="0" err="1" smtClean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зёрна</a:t>
            </a:r>
            <a:r>
              <a:rPr lang="ru-RU" sz="4500" b="1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)</a:t>
            </a:r>
            <a:endParaRPr lang="ru-RU" sz="4500" b="1" dirty="0">
              <a:solidFill>
                <a:schemeClr val="tx1">
                  <a:lumMod val="40000"/>
                  <a:lumOff val="60000"/>
                </a:schemeClr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4235649" y="1163837"/>
            <a:ext cx="428625" cy="386953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5848952" y="1461478"/>
            <a:ext cx="428625" cy="77390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7679532" y="1125141"/>
            <a:ext cx="428625" cy="464344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2" name="Прямоугольник 13"/>
          <p:cNvSpPr>
            <a:spLocks noChangeArrowheads="1"/>
          </p:cNvSpPr>
          <p:nvPr/>
        </p:nvSpPr>
        <p:spPr bwMode="auto">
          <a:xfrm>
            <a:off x="773878" y="285751"/>
            <a:ext cx="78938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ГРАНІТ</a:t>
            </a:r>
          </a:p>
          <a:p>
            <a:pPr algn="ctr"/>
            <a:r>
              <a:rPr lang="uk-UA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                           </a:t>
            </a:r>
            <a:r>
              <a:rPr lang="uk-UA" sz="1600" dirty="0" smtClean="0"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Гранітна крихта </a:t>
            </a:r>
            <a:endParaRPr lang="ru-RU" sz="1600" dirty="0">
              <a:solidFill>
                <a:schemeClr val="accent4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273" name="Рисунок 14" descr="Безимени-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032076">
            <a:off x="1858153" y="5183754"/>
            <a:ext cx="1852538" cy="1507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Содержимое 3" descr="гранит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00108"/>
            <a:ext cx="3173003" cy="1808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75" name="Прямоугольник 17"/>
          <p:cNvSpPr>
            <a:spLocks noChangeArrowheads="1"/>
          </p:cNvSpPr>
          <p:nvPr/>
        </p:nvSpPr>
        <p:spPr bwMode="auto">
          <a:xfrm>
            <a:off x="619095" y="2643182"/>
            <a:ext cx="16946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Гранітний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масив</a:t>
            </a:r>
            <a:endParaRPr lang="ru-RU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2928934"/>
            <a:ext cx="3353535" cy="232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107782" y="4919008"/>
            <a:ext cx="47982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1.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Твердий</a:t>
            </a:r>
            <a:endParaRPr lang="ru-RU" sz="2400" b="1" dirty="0" smtClean="0">
              <a:solidFill>
                <a:srgbClr val="7030A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2.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Сірого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чи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червоного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кольору</a:t>
            </a:r>
            <a:endParaRPr lang="ru-RU" sz="2400" b="1" dirty="0" smtClean="0">
              <a:solidFill>
                <a:srgbClr val="7030A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3.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Непрозорий</a:t>
            </a:r>
            <a:endParaRPr lang="ru-RU" sz="2400" b="1" dirty="0" smtClean="0">
              <a:solidFill>
                <a:srgbClr val="7030A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4.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Зернистий</a:t>
            </a:r>
            <a:endParaRPr lang="ru-RU" sz="2400" b="1" dirty="0" smtClean="0">
              <a:solidFill>
                <a:srgbClr val="7030A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914400" indent="-914400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5.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Дуже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міцний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6" name="Рисунок 15" descr="IMG_0870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36476" y="1"/>
            <a:ext cx="2110557" cy="1461155"/>
          </a:xfrm>
          <a:prstGeom prst="rect">
            <a:avLst/>
          </a:prstGeom>
        </p:spPr>
      </p:pic>
      <p:pic>
        <p:nvPicPr>
          <p:cNvPr id="17" name="Рисунок 16" descr="гранит.gif"/>
          <p:cNvPicPr>
            <a:picLocks noChangeAspect="1"/>
          </p:cNvPicPr>
          <p:nvPr/>
        </p:nvPicPr>
        <p:blipFill>
          <a:blip r:embed="rId7" cstate="email">
            <a:lum bright="-10000" contrast="40000"/>
          </a:blip>
          <a:stretch>
            <a:fillRect/>
          </a:stretch>
        </p:blipFill>
        <p:spPr>
          <a:xfrm rot="17924744">
            <a:off x="3281650" y="5383006"/>
            <a:ext cx="1902621" cy="1110750"/>
          </a:xfrm>
          <a:prstGeom prst="rect">
            <a:avLst/>
          </a:prstGeom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549940">
            <a:off x="5199041" y="2484229"/>
            <a:ext cx="2166953" cy="134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://rpp.nashaucheba.ru/pars_docs/refs/53/52257/img2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646352">
            <a:off x="3313745" y="2547983"/>
            <a:ext cx="1683860" cy="1165749"/>
          </a:xfrm>
          <a:prstGeom prst="rect">
            <a:avLst/>
          </a:prstGeom>
          <a:noFill/>
        </p:spPr>
      </p:pic>
      <p:pic>
        <p:nvPicPr>
          <p:cNvPr id="20484" name="Picture 4" descr="http://static.busiki-kolechki.ru/files/products/12-23/45648_larg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607975">
            <a:off x="3224147" y="4119153"/>
            <a:ext cx="1056898" cy="975598"/>
          </a:xfrm>
          <a:prstGeom prst="rect">
            <a:avLst/>
          </a:prstGeom>
          <a:noFill/>
        </p:spPr>
      </p:pic>
      <p:pic>
        <p:nvPicPr>
          <p:cNvPr id="20486" name="Picture 6" descr="http://farmukanx.users.photofile.ru/photo/farmukanx/200671530/xlarge/21082601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542130">
            <a:off x="8034280" y="2537423"/>
            <a:ext cx="1547823" cy="1549139"/>
          </a:xfrm>
          <a:prstGeom prst="rect">
            <a:avLst/>
          </a:prstGeom>
          <a:noFill/>
        </p:spPr>
      </p:pic>
      <p:pic>
        <p:nvPicPr>
          <p:cNvPr id="20488" name="Picture 8" descr="http://farmukanx.users.photofile.ru/photo/farmukanx/200642560/xlarge/20879939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52093" y="4143380"/>
            <a:ext cx="2553907" cy="1231282"/>
          </a:xfrm>
          <a:prstGeom prst="rect">
            <a:avLst/>
          </a:prstGeom>
          <a:noFill/>
        </p:spPr>
      </p:pic>
      <p:pic>
        <p:nvPicPr>
          <p:cNvPr id="20490" name="Picture 10" descr="http://cs2.livemaster.ru/foto/large/87e12127537-dlya-ukrashenij-feldspar-kamen-osen-n1363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03429" y="5679297"/>
            <a:ext cx="1702572" cy="1178703"/>
          </a:xfrm>
          <a:prstGeom prst="rect">
            <a:avLst/>
          </a:prstGeom>
          <a:noFill/>
        </p:spPr>
      </p:pic>
      <p:pic>
        <p:nvPicPr>
          <p:cNvPr id="20492" name="Picture 12" descr="http://geo.web.ru/druza/m-Gemma_2013-10_gems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274735" y="5690004"/>
            <a:ext cx="1083476" cy="1167996"/>
          </a:xfrm>
          <a:prstGeom prst="rect">
            <a:avLst/>
          </a:prstGeom>
          <a:noFill/>
        </p:spPr>
      </p:pic>
      <p:pic>
        <p:nvPicPr>
          <p:cNvPr id="20494" name="Picture 14" descr="http://ppt4web.ru/images/5551/71240/640/img10.jpg"/>
          <p:cNvPicPr>
            <a:picLocks noChangeAspect="1" noChangeArrowheads="1"/>
          </p:cNvPicPr>
          <p:nvPr/>
        </p:nvPicPr>
        <p:blipFill>
          <a:blip r:embed="rId15"/>
          <a:srcRect l="12891" t="7813" r="12109" b="12499"/>
          <a:stretch>
            <a:fillRect/>
          </a:stretch>
        </p:blipFill>
        <p:spPr bwMode="auto">
          <a:xfrm rot="20728930">
            <a:off x="6179352" y="3391681"/>
            <a:ext cx="1702606" cy="1252398"/>
          </a:xfrm>
          <a:prstGeom prst="rect">
            <a:avLst/>
          </a:prstGeom>
          <a:noFill/>
        </p:spPr>
      </p:pic>
      <p:pic>
        <p:nvPicPr>
          <p:cNvPr id="20496" name="Picture 16" descr="&amp;Kcy;&amp;Vcy;&amp;Acy;&amp;Rcy;&amp;TScy;"/>
          <p:cNvPicPr>
            <a:picLocks noChangeAspect="1" noChangeArrowheads="1"/>
          </p:cNvPicPr>
          <p:nvPr/>
        </p:nvPicPr>
        <p:blipFill>
          <a:blip r:embed="rId16"/>
          <a:srcRect l="7258" t="6465" r="8064" b="12715"/>
          <a:stretch>
            <a:fillRect/>
          </a:stretch>
        </p:blipFill>
        <p:spPr bwMode="auto">
          <a:xfrm rot="740442">
            <a:off x="4298403" y="3596659"/>
            <a:ext cx="1841909" cy="1214446"/>
          </a:xfrm>
          <a:prstGeom prst="rect">
            <a:avLst/>
          </a:prstGeom>
          <a:noFill/>
        </p:spPr>
      </p:pic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bf" descr="http://flagma.ua/skrap-chugunny-photo-o20130703-271860_big.jpg"/>
          <p:cNvPicPr>
            <a:picLocks noChangeAspect="1" noChangeArrowheads="1"/>
          </p:cNvPicPr>
          <p:nvPr/>
        </p:nvPicPr>
        <p:blipFill>
          <a:blip r:embed="rId2"/>
          <a:srcRect b="13145"/>
          <a:stretch>
            <a:fillRect/>
          </a:stretch>
        </p:blipFill>
        <p:spPr bwMode="auto">
          <a:xfrm>
            <a:off x="6696175" y="4929199"/>
            <a:ext cx="3209829" cy="1928802"/>
          </a:xfrm>
          <a:prstGeom prst="rect">
            <a:avLst/>
          </a:prstGeom>
          <a:noFill/>
        </p:spPr>
      </p:pic>
      <p:pic>
        <p:nvPicPr>
          <p:cNvPr id="15361" name="Рисунок 5" descr="&amp;Mcy;&amp;acy;&amp;gcy;&amp;ncy;&amp;icy;&amp;tcy; Archives - &amp;Ucy;&amp;zcy;&amp;ncy;&amp;acy;&amp;jcy;-&amp;kcy;&amp;acy;! &amp;Ucy;&amp;zcy;&amp;ncy;&amp;acy;&amp;jcy;-&amp;kcy;&amp;acy;!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47" y="1571612"/>
            <a:ext cx="2158306" cy="1506610"/>
          </a:xfrm>
          <a:prstGeom prst="rect">
            <a:avLst/>
          </a:prstGeom>
          <a:noFill/>
        </p:spPr>
      </p:pic>
      <p:pic>
        <p:nvPicPr>
          <p:cNvPr id="15362" name="Рисунок 11" descr="&amp;Dcy;&amp;rcy;&amp;ocy;&amp;bcy;&amp;icy;&amp;lcy;&amp;kcy;&amp;acy; &amp;dcy;&amp;lcy;&amp;yacy; &amp;bcy;&amp;acy;&amp;rcy;&amp;icy;&amp;tcy;&amp;acy;, &amp;Ocy;&amp;bcy;&amp;ocy;&amp;rcy;&amp;ucy;&amp;dcy;&amp;ocy;&amp;vcy;&amp;acy;&amp;ncy;&amp;icy;&amp;iecy; &amp;dcy;&amp;lcy;&amp;yacy; &amp;pcy;&amp;iecy;&amp;rcy;&amp;iecy;&amp;rcy;&amp;acy;&amp;bcy;&amp;ocy;&amp;tcy;&amp;kcy;&amp;icy; &amp;bcy;&amp;acy;&amp;rcy;&amp;icy;&amp;tcy;&amp;a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7347" y="1500174"/>
            <a:ext cx="1927991" cy="1785950"/>
          </a:xfrm>
          <a:prstGeom prst="rect">
            <a:avLst/>
          </a:prstGeo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1071546"/>
            <a:ext cx="35599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Крупні:             магнетит 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495303" y="4572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>
          <a:xfrm>
            <a:off x="666721" y="357168"/>
            <a:ext cx="8001056" cy="563563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ІІІ. Заповнювачі для особливо важких бетонів</a:t>
            </a: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56483" y="3286125"/>
            <a:ext cx="4333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Дрібні: бурий залізняк,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кварцитові </a:t>
            </a:r>
            <a:r>
              <a:rPr lang="uk-UA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«хвости», 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чавунний скрап.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&amp;Mcy;&amp;acy;&amp;gcy;&amp;ncy;&amp;iecy;&amp;tcy;&amp;icy;&amp;tcy; - &amp;Bcy;&amp;rcy;&amp;acy;&amp;scy;&amp;lcy;&amp;iecy;&amp;tcy;"/>
          <p:cNvPicPr/>
          <p:nvPr/>
        </p:nvPicPr>
        <p:blipFill>
          <a:blip r:embed="rId5" cstate="print"/>
          <a:srcRect l="7511"/>
          <a:stretch>
            <a:fillRect/>
          </a:stretch>
        </p:blipFill>
        <p:spPr bwMode="auto">
          <a:xfrm>
            <a:off x="2476483" y="1571612"/>
            <a:ext cx="131565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566044" y="1142984"/>
            <a:ext cx="744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барит</a:t>
            </a:r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6"/>
          <a:srcRect l="16390" t="14144" r="27092" b="33211"/>
          <a:stretch>
            <a:fillRect/>
          </a:stretch>
        </p:blipFill>
        <p:spPr bwMode="auto">
          <a:xfrm rot="5400000">
            <a:off x="3789221" y="1729306"/>
            <a:ext cx="1643074" cy="1327686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>
          <a:blip r:embed="rId7"/>
          <a:srcRect l="38864" t="38336" r="39872" b="38975"/>
          <a:stretch>
            <a:fillRect/>
          </a:stretch>
        </p:blipFill>
        <p:spPr bwMode="auto">
          <a:xfrm>
            <a:off x="7352126" y="1500174"/>
            <a:ext cx="2166953" cy="155257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32139" y="3214686"/>
            <a:ext cx="26980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металевий скрап </a:t>
            </a:r>
          </a:p>
          <a:p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(метал сепарація скрап) , </a:t>
            </a:r>
          </a:p>
          <a:p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обрізки заліза. </a:t>
            </a:r>
            <a:endParaRPr lang="ru-RU" dirty="0"/>
          </a:p>
        </p:txBody>
      </p:sp>
      <p:pic>
        <p:nvPicPr>
          <p:cNvPr id="15" name="Рисунок 14"/>
          <p:cNvPicPr/>
          <p:nvPr/>
        </p:nvPicPr>
        <p:blipFill>
          <a:blip r:embed="rId8"/>
          <a:srcRect l="15799" t="13357" r="10012" b="31642"/>
          <a:stretch>
            <a:fillRect/>
          </a:stretch>
        </p:blipFill>
        <p:spPr bwMode="auto">
          <a:xfrm>
            <a:off x="3714741" y="4000504"/>
            <a:ext cx="3559994" cy="2071702"/>
          </a:xfrm>
          <a:prstGeom prst="rect">
            <a:avLst/>
          </a:prstGeom>
          <a:noFill/>
        </p:spPr>
      </p:pic>
      <p:pic>
        <p:nvPicPr>
          <p:cNvPr id="15368" name="Picture 8" descr="&amp;Fcy;&amp;ocy;&amp;tcy;&amp;ocy;: &amp;Mcy;&amp;iecy;&amp;tcy;&amp;acy;&amp;lcy;&amp;lcy; &amp;scy;&amp;iecy;&amp;pcy;&amp;acy;&amp;rcy;&amp;acy;&amp;tscy;&amp;icy;&amp;yacy; &amp;scy;&amp;kcy;&amp;rcy;&amp;acy;&amp;pcy;. &amp;Mcy;&amp;iecy;&amp;tcy;&amp;acy;&amp;lcy;&amp;lcy;&amp;ycy;, &amp;Zcy;&amp;acy;&amp;pcy;&amp;ocy;&amp;rcy;&amp;ocy;&amp;zhcy;&amp;softcy;&amp;iecy;, &amp;Zcy;&amp;acy;&amp;vcy;&amp;ocy;&amp;dcy;&amp;scy;&amp;kcy;&amp;ocy;&amp;jcy;, &amp;tscy;&amp;iecy;&amp;ncy;&amp;acy;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4748" y="4357701"/>
            <a:ext cx="3487730" cy="2414583"/>
          </a:xfrm>
          <a:prstGeom prst="rect">
            <a:avLst/>
          </a:prstGeom>
          <a:noFill/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238092" y="1071546"/>
            <a:ext cx="9667908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програми: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Заповнювачі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розчинових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сумішей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бетонів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уроку: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Класифікація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заповнювачі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розчинових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сумішей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бетонів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 уроку: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Навчальна мета.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формувати в учнів знання про к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ласифікаці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заповнювачі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розчинових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сумішей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бетонів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Розвиваюча мета.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Розвивати зацікавленість у застосуванні набутих знань,розвивати аналітичне, критичне і логічне мислення при вирішенні ситуацій, групову роботу, творчість, вміння спостерігати. Пов'язування  викладання  навчального матеріалу  уроку  з  інтерактивним  розумовим  розвитком учнів.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Використання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елементів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інтерактивних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при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вирішенні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тестів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на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відповідному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рівні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труднощів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швидкому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темпі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Виховна мета.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Прищепити професійні якості. Виховувати охайність, відповідальність, вміння працювати в колективі, естетичний смак, культуру спілкування, вміння відповідально і зосереджено працювати. Формування  сукупностей  якостей  особи, характерних для кваліфікованого робітника.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Методична мета.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Використання групових та індивідуальних форм роботи  на уроці теоретичного навчання. Засвоєння нових знань, формування професійних навичок, по використанню заповнювачів як будівельних матеріалів. 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Ціль уроку.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Навчити орієнтуватися в видах заповнювачів.                                          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00174"/>
            <a:ext cx="9906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легкі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мінеральні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органічні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природного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штучного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походження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1268" y="285735"/>
            <a:ext cx="75843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Легкі заповнювачі.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33359"/>
            <a:ext cx="99060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Легкі  штучні піски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отримують у спосіб дроблення шпаристих гірських порід – пемзи,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вапняка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черепашника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вулканічного туфу,вапнякового туфу, шпаристого доломіту, діатоміту, опоки.</a:t>
            </a:r>
          </a:p>
          <a:p>
            <a:pPr marL="342900" lvl="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Штучний пісок отримують в спосіб термічної обробки силікатної сировини.                                      З відходів промисловості використовують паливні та металургійні шлаки(доменні та відвальні)</a:t>
            </a:r>
          </a:p>
          <a:p>
            <a:pPr marL="342900" lvl="0" indent="-342900"/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Для розчинів.</a:t>
            </a:r>
          </a:p>
          <a:p>
            <a:pPr marL="342900" lvl="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 штучних шпаристих пісків відносять також керамзитовий,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аглопоритовий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перлітовий,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вермикулітовий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піски.</a:t>
            </a:r>
          </a:p>
          <a:p>
            <a:pPr marL="342900" lvl="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Крім легких пісків як легкий заповнювач використовують заповнювачі органічного походження:  тирсу, солом'яну січку, торф, деревне вугілля.</a:t>
            </a:r>
          </a:p>
          <a:p>
            <a:pPr marL="342900" lvl="0" indent="-342900"/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Для бетонів.</a:t>
            </a:r>
          </a:p>
          <a:p>
            <a:pPr marL="342900" lvl="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Найчастіше в бетонах застосовують штучні пористі заповнювачі одержуванні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поризацією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природної сировини чи промислових відходів. З них найпоширеніші: керамзит, зольний гравій,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шунгізит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алопорит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шлакова пемза, спучені перліт та вермикуліт гранульований металургійний шлак, паливні відходи.</a:t>
            </a:r>
          </a:p>
          <a:p>
            <a:pPr marL="342900" lvl="0" indent="-342900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Для теплоізоляційних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та деяких видів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конструкційно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– теплоізоляційних бетонів та розчинів використовують органічні заповнювачі з відходів деревини, стеблини бавовнику, костриці, гранули пінополістиролу.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47E1-D077-4326-9D92-209D633CB64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666720" y="1285864"/>
            <a:ext cx="9072626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Пористі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шпаристі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заповнювачі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природні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(пемза, туф,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природні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вапняки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штучні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(керамзит,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шлакова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пемза,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аглопорит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перліт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Спосіб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отримання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випалювання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гірських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порід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розплавлення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металургійних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шлаків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спікання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глинистих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порід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швидке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нагрівання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вулканічних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порід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Застосування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легких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бетонів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9095" y="357166"/>
            <a:ext cx="79712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lang="uk-UA" sz="3000" b="1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Пористі (шпаристі) легкі заповнювачі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1268" y="285735"/>
            <a:ext cx="75843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Легкі заповнювачі для розчинів.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857232"/>
            <a:ext cx="9906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/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Керамзит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та Керамзитовий пісок отримують при випаленні сировини в печах "киплячого шару"або попутно, при випаленні глинистої породи в печах, що обертаються, а так само при дробленні твердих керамзитових порід. Керамзитовий пісок має </a:t>
            </a:r>
            <a:r>
              <a:rPr lang="uk-UA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гравелисту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форму і величину до 5 мм Цей пісок отримав широке поширення в якості заповнювача при виготовленні легких бетонів, розчинів і теплоізоляційного матеріалу.</a:t>
            </a:r>
          </a:p>
        </p:txBody>
      </p:sp>
      <p:pic>
        <p:nvPicPr>
          <p:cNvPr id="16386" name="Picture 2" descr="http://cembet.ru/user/images/11138/ad_23702_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071949"/>
            <a:ext cx="4302153" cy="2786057"/>
          </a:xfrm>
          <a:prstGeom prst="rect">
            <a:avLst/>
          </a:prstGeom>
          <a:noFill/>
        </p:spPr>
      </p:pic>
      <p:pic>
        <p:nvPicPr>
          <p:cNvPr id="16388" name="Picture 4" descr="http://tabao.ru/data/files/store_257/goods_85/small_201110131628059692.jpg"/>
          <p:cNvPicPr>
            <a:picLocks noChangeAspect="1" noChangeArrowheads="1"/>
          </p:cNvPicPr>
          <p:nvPr/>
        </p:nvPicPr>
        <p:blipFill>
          <a:blip r:embed="rId3"/>
          <a:srcRect t="17499" b="17500"/>
          <a:stretch>
            <a:fillRect/>
          </a:stretch>
        </p:blipFill>
        <p:spPr bwMode="auto">
          <a:xfrm rot="10800000">
            <a:off x="0" y="2285991"/>
            <a:ext cx="3405142" cy="2000264"/>
          </a:xfrm>
          <a:prstGeom prst="rect">
            <a:avLst/>
          </a:prstGeom>
          <a:noFill/>
        </p:spPr>
      </p:pic>
      <p:pic>
        <p:nvPicPr>
          <p:cNvPr id="16392" name="Picture 8" descr="http://zaokeramzit.ru/d/469403/d/654208803_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4306" y="3254097"/>
            <a:ext cx="5881694" cy="3603904"/>
          </a:xfrm>
          <a:prstGeom prst="rect">
            <a:avLst/>
          </a:prstGeom>
          <a:noFill/>
        </p:spPr>
      </p:pic>
      <p:pic>
        <p:nvPicPr>
          <p:cNvPr id="16396" name="Picture 12" descr="http://www.atupapa.com/photo/100/item/77/93/67793001001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05180" y="2285992"/>
            <a:ext cx="3250429" cy="2089562"/>
          </a:xfrm>
          <a:prstGeom prst="rect">
            <a:avLst/>
          </a:prstGeom>
          <a:noFill/>
        </p:spPr>
      </p:pic>
      <p:pic>
        <p:nvPicPr>
          <p:cNvPr id="10" name="Picture 6" descr="http://static.ngs.ru/cache/market/dcce99646591d834fdad52a0f26ea5e8_1364981026_800_8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5606" y="2285992"/>
            <a:ext cx="3250394" cy="1567154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baraholka34.ru/images/com_adsmanager/ads/7276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4953000" cy="3429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73877" y="6357958"/>
            <a:ext cx="3714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Щебінь </a:t>
            </a:r>
            <a:r>
              <a:rPr lang="uk-UA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аглопоритовий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60" name="Picture 4" descr="http://www.algeriecrusher.com/images/allimg/121118/1024244O8-0.jpg"/>
          <p:cNvPicPr>
            <a:picLocks noChangeAspect="1" noChangeArrowheads="1"/>
          </p:cNvPicPr>
          <p:nvPr/>
        </p:nvPicPr>
        <p:blipFill>
          <a:blip r:embed="rId3"/>
          <a:srcRect l="1250" t="18403" b="5208"/>
          <a:stretch>
            <a:fillRect/>
          </a:stretch>
        </p:blipFill>
        <p:spPr bwMode="auto">
          <a:xfrm>
            <a:off x="3869527" y="3429000"/>
            <a:ext cx="6036475" cy="3429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36476" y="6211676"/>
            <a:ext cx="3869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Машини для виробництва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аглопоритового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щебня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та піску.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62" name="Picture 6" descr="&amp;Icy;&amp;zcy;&amp;ocy;&amp;bcy;&amp;rcy;&amp;acy;&amp;zhcy;&amp;iecy;&amp;ncy;&amp;icy;&amp;iecy; &amp;acy;&amp;gcy;&amp;lcy;&amp;ocy;&amp;pcy;&amp;ocy;&amp;rcy;&amp;icy;&amp;tcy;&amp;ocy;&amp;vcy;&amp;ocy;&amp;gcy;&amp;ocy; &amp;pcy;&amp;iecy;&amp;scy;&amp;kcy;&amp;acy;. &amp;Scy;&amp;tcy;&amp;acy;&amp;tcy;&amp;softcy;&amp;yacy; &amp;Pcy;&amp;iecy;&amp;scy;&amp;ocy;&amp;kcy; &amp;vcy; &amp;ncy;&amp;acy;&amp;shcy;&amp;iecy;&amp;jcy; &amp;zhcy;&amp;icy;&amp;zcy;&amp;ncy;&amp;icy; - &amp;Ocy;&amp;Ocy;&amp;Ocy; &amp;Mcy;&amp;icy;&amp;rcy;&amp;iecy;&amp;scy;"/>
          <p:cNvPicPr>
            <a:picLocks noChangeAspect="1" noChangeArrowheads="1"/>
          </p:cNvPicPr>
          <p:nvPr/>
        </p:nvPicPr>
        <p:blipFill>
          <a:blip r:embed="rId4"/>
          <a:srcRect l="5263" r="5262" b="2089"/>
          <a:stretch>
            <a:fillRect/>
          </a:stretch>
        </p:blipFill>
        <p:spPr bwMode="auto">
          <a:xfrm>
            <a:off x="7274700" y="1071546"/>
            <a:ext cx="2631300" cy="235745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928675"/>
            <a:ext cx="80962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Аглопоритовый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виготовляють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дробленням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шматків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спеклися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утворюються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випаленні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спекательных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агломераційних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гратах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глино</a:t>
            </a:r>
            <a:r>
              <a:rPr lang="uk-UA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виістної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сировини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паливних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зол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шлаків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добавкою 8 - 10%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палива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кам'яного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вугілля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Висока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температура,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розвивається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згоранні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вугілля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призводить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спікання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шихти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гази,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утворюються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спучують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масу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призводить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отримання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пористого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матеріалу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Аглопоритовый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спік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випалення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дроблять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розсіюють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щебінь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Аглопоритовый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застосовують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заповнювачів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приготуванні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легких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бетонів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(ГОСТ 25820)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силікатних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бетонів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(ГОСТ 25214), а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теплоізоляційних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засипок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1268" y="285735"/>
            <a:ext cx="75843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Легкі заповнювачі для розчинів. 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1268" y="285735"/>
            <a:ext cx="75843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Легкі заповнювачі для розчинів.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928674"/>
            <a:ext cx="9906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Кварцевий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формувальний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інакше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білий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Йдеться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досить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високим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вмістом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кварцу.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молочний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набагато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природі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зустрічається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глинистими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домішками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носить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жовтий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відтінок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Добувається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кварцеві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кар'єрах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Кварцевий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силікатної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цегли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силікатних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бетонів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наповнювачів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поліуретанових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епоксидних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покриттів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надає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міцність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високу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зносостійкість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кварцевий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м'яких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покрівлях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так само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застосовується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інженерних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спорудах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(септики,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дренажі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). Не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високі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споживчі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приємний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зовнішній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дозволяють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використати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декоративних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цілях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добавки у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всілякі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покриття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говорити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застосування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будівництві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то тут спектр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можливостей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широкий.                 В силу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своєї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здатності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пропускати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воду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затримувати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небажані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частки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кварцевий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фільтрах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системах водоочистки, в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скляній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фарфоровій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промисловості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гідропіскоструминній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перфорації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свердловин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нафтовій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газодобувній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промисловості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4" name="Picture 4" descr="http://yaroslavna.spb.ru/data/fileDB/gallery/7d6_bf97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4000511"/>
            <a:ext cx="5683142" cy="2857495"/>
          </a:xfrm>
          <a:prstGeom prst="rect">
            <a:avLst/>
          </a:prstGeom>
          <a:noFill/>
        </p:spPr>
      </p:pic>
      <p:pic>
        <p:nvPicPr>
          <p:cNvPr id="46086" name="Picture 6" descr="http://freemarket.kiev.ua/images_message/741/53776/515712/4999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9520" y="4000512"/>
            <a:ext cx="4256480" cy="2857495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1268" y="285735"/>
            <a:ext cx="75843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Легкі заповнювачі для розчинів.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000108"/>
            <a:ext cx="5417347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Піски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вулканічного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походження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утворився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шляхом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подрібнення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вулканічних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порід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пемзовий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замкнуту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пористість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тому слабо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поглинає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воду,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отримувати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розчини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високої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морозостійкості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Пористі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піски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шлакових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розплавів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отримують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подрібненням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уламків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пористих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матеріалів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шлакова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пемза). Цей вид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піску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економічно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ефективний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оскільки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сировиною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служать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промислові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відходи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переробка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досить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проста. </a:t>
            </a:r>
          </a:p>
          <a:p>
            <a:endParaRPr lang="ru-RU" sz="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Спучений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перліт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(ГОСТ 10832-91) -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пористий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матеріал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піску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щебеня,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отримуваний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термічною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обробкою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подрібнених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вулканічних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стекол -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перлитів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обсидіанів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перлітового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піску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білий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світло-сірий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Перлітовий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надзвичайно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легкий :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насипна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щільність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75-250 кг/м³.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усього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використовують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ізоляційний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матеріал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Важкий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штучний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рихла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суміш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зерен,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отримується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дробленням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твердих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щільних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гірських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порід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визначає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основний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плюс: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високі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зчіпні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дозволяють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використати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алізобетону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найвищої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при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меншій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витраті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цементу.</a:t>
            </a:r>
          </a:p>
          <a:p>
            <a:endParaRPr lang="ru-RU" sz="1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8" name="Picture 4" descr="http://img2.tradeee.com/photo/11770204/Expanded_Perli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9957" y="3143224"/>
            <a:ext cx="2863473" cy="1982404"/>
          </a:xfrm>
          <a:prstGeom prst="rect">
            <a:avLst/>
          </a:prstGeom>
          <a:noFill/>
        </p:spPr>
      </p:pic>
      <p:pic>
        <p:nvPicPr>
          <p:cNvPr id="47110" name="Picture 6" descr="http://images.tiu.ru/18068387_w640_h640_1321688878500051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7203" y="1000108"/>
            <a:ext cx="3198801" cy="2214554"/>
          </a:xfrm>
          <a:prstGeom prst="rect">
            <a:avLst/>
          </a:prstGeom>
          <a:noFill/>
        </p:spPr>
      </p:pic>
      <p:pic>
        <p:nvPicPr>
          <p:cNvPr id="47112" name="Picture 8" descr="http://www.stroyka.ru/upload/iblock/3cf/3cf30b64346ea16bf570f947de5e9aa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7346" y="1000108"/>
            <a:ext cx="2415228" cy="2214578"/>
          </a:xfrm>
          <a:prstGeom prst="rect">
            <a:avLst/>
          </a:prstGeom>
          <a:noFill/>
        </p:spPr>
      </p:pic>
      <p:pic>
        <p:nvPicPr>
          <p:cNvPr id="47114" name="Picture 10" descr="http://www.lcoupon.com.tr/images/urunler/13386273591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7782" y="5143512"/>
            <a:ext cx="3230195" cy="1714488"/>
          </a:xfrm>
          <a:prstGeom prst="rect">
            <a:avLst/>
          </a:prstGeom>
          <a:noFill/>
        </p:spPr>
      </p:pic>
      <p:pic>
        <p:nvPicPr>
          <p:cNvPr id="47116" name="Picture 12" descr="http://files.ub.ua/goods/goods-photos/6/356845_410517_133285699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03430" y="3214686"/>
            <a:ext cx="1702571" cy="2143116"/>
          </a:xfrm>
          <a:prstGeom prst="rect">
            <a:avLst/>
          </a:prstGeom>
          <a:noFill/>
        </p:spPr>
      </p:pic>
      <p:pic>
        <p:nvPicPr>
          <p:cNvPr id="47118" name="Picture 14" descr="http://www.obyava.zp.ua/upload/10426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126042" y="5286388"/>
            <a:ext cx="1779961" cy="1571612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51" y="1071546"/>
            <a:ext cx="549477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Баритовый </a:t>
            </a:r>
            <a:r>
              <a:rPr lang="ru-RU" sz="2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отримують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подрібненні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твердої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гірської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породи - бариту.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захисні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рентгенівських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випромінювань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застосовується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складеного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компонента при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виготовленні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штукатурки в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приміщеннях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схильних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рентгенівських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випромінювань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Гранітовий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утворюється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подрібненні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твердої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породи -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граніта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високі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абразивні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декоративних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штукатурках,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піскоструминних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машинах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верстатах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&amp;Icy;&amp;zcy;&amp;ocy;&amp;bcy;&amp;rcy;&amp;acy;&amp;zhcy;&amp;iecy;&amp;ncy;&amp;icy;&amp;iecy; &amp;gcy;&amp;rcy;&amp;acy;&amp;ncy;&amp;acy;&amp;tcy;&amp;ocy;&amp;vcy;&amp;ocy;&amp;gcy;&amp;ocy; &amp;pcy;&amp;iecy;&amp;scy;&amp;kcy;&amp;acy;. &amp;Scy;&amp;tcy;&amp;acy;&amp;tcy;&amp;softcy;&amp;yacy; &amp;Pcy;&amp;iecy;&amp;scy;&amp;ocy;&amp;kcy; &amp;vcy; &amp;ncy;&amp;acy;&amp;shcy;&amp;iecy;&amp;jcy; &amp;zhcy;&amp;icy;&amp;zcy;&amp;ncy;&amp;icy; - &amp;Ocy;&amp;Ocy;&amp;Ocy; &amp;Mcy;&amp;icy;&amp;rcy;&amp;iecy;&amp;s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6476" y="4450878"/>
            <a:ext cx="3869524" cy="2407129"/>
          </a:xfrm>
          <a:prstGeom prst="rect">
            <a:avLst/>
          </a:prstGeom>
          <a:noFill/>
        </p:spPr>
      </p:pic>
      <p:pic>
        <p:nvPicPr>
          <p:cNvPr id="48132" name="Picture 4" descr="http://www.freetorg.com.ua/_data/lead/2959/1515083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8500" y="1000110"/>
            <a:ext cx="4127500" cy="1514475"/>
          </a:xfrm>
          <a:prstGeom prst="rect">
            <a:avLst/>
          </a:prstGeom>
          <a:noFill/>
        </p:spPr>
      </p:pic>
      <p:pic>
        <p:nvPicPr>
          <p:cNvPr id="48134" name="Picture 6" descr="http://www.ukrcommerce.com/images_board/8515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31265" y="3216990"/>
            <a:ext cx="2476517" cy="2212274"/>
          </a:xfrm>
          <a:prstGeom prst="rect">
            <a:avLst/>
          </a:prstGeom>
          <a:noFill/>
        </p:spPr>
      </p:pic>
      <p:pic>
        <p:nvPicPr>
          <p:cNvPr id="48136" name="Picture 8" descr="http://blogimages.seniorennet.be/waaroemni/450098-d159e31a4ce49221499556c211803d5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" y="3214693"/>
            <a:ext cx="2637827" cy="2245535"/>
          </a:xfrm>
          <a:prstGeom prst="rect">
            <a:avLst/>
          </a:prstGeom>
          <a:noFill/>
        </p:spPr>
      </p:pic>
      <p:pic>
        <p:nvPicPr>
          <p:cNvPr id="48138" name="Picture 10" descr="http://www.calcite.in/images/barytes-powd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94434" y="2482227"/>
            <a:ext cx="2811570" cy="1951663"/>
          </a:xfrm>
          <a:prstGeom prst="rect">
            <a:avLst/>
          </a:prstGeom>
          <a:noFill/>
        </p:spPr>
      </p:pic>
      <p:pic>
        <p:nvPicPr>
          <p:cNvPr id="48140" name="Picture 12" descr="http://www.catalogmineralov.ru/pic/2007/08495701030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30391" y="3714752"/>
            <a:ext cx="2089562" cy="1714512"/>
          </a:xfrm>
          <a:prstGeom prst="rect">
            <a:avLst/>
          </a:prstGeom>
          <a:noFill/>
        </p:spPr>
      </p:pic>
      <p:pic>
        <p:nvPicPr>
          <p:cNvPr id="48142" name="Picture 14" descr="&amp;Mcy;&amp;icy;&amp;ncy;&amp;iecy;&amp;rcy;&amp;acy;&amp;lcy;&amp;ycy; &amp;numero;82 &amp;Bcy;&amp;acy;&amp;rcy;&amp;icy;&amp;tcy; &amp;fcy;&amp;ocy;&amp;tcy;&amp;ocy;, &amp;ocy;&amp;bcy;&amp;scy;&amp;ucy;&amp;zhcy;&amp;dcy;&amp;iecy;&amp;ncy;&amp;icy;&amp;iecy;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30391" y="2500306"/>
            <a:ext cx="2089562" cy="14451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51268" y="285735"/>
            <a:ext cx="75843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Легкі заповнювачі для розчинів. 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35"/>
            <a:ext cx="9441688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6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Легкі заповнювачі органічного походження.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54817" y="928677"/>
            <a:ext cx="10060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Крім легких пісків як легкий заповнювач використовують заповнювачі органічного походження: тирса; січка та волокна з соломи, конопель, льону; торф; деревне вугілля.</a:t>
            </a:r>
          </a:p>
        </p:txBody>
      </p:sp>
      <p:pic>
        <p:nvPicPr>
          <p:cNvPr id="15362" name="Picture 2" descr="http://www.palki.ru/messages/images_203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2940864" cy="1985084"/>
          </a:xfrm>
          <a:prstGeom prst="rect">
            <a:avLst/>
          </a:prstGeom>
          <a:noFill/>
        </p:spPr>
      </p:pic>
      <p:pic>
        <p:nvPicPr>
          <p:cNvPr id="15364" name="Picture 4" descr="http://stat20.privet.ru/lr/0b23868c2e36fffa14e2f94842c599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" y="2786063"/>
            <a:ext cx="2940829" cy="2035959"/>
          </a:xfrm>
          <a:prstGeom prst="rect">
            <a:avLst/>
          </a:prstGeom>
          <a:noFill/>
        </p:spPr>
      </p:pic>
      <p:pic>
        <p:nvPicPr>
          <p:cNvPr id="15368" name="Picture 8" descr="&amp;SHcy;&amp;iecy;&amp;dcy;&amp;iecy;&amp;vcy;&amp;rcy;&amp;ycy; &amp;icy;&amp;zcy; &amp;ocy;&amp;pcy;&amp;icy;&amp;lcy;&amp;ocy;&amp;kcy; (11 &amp;fcy;&amp;ocy;&amp;tcy;&amp;ocy;)"/>
          <p:cNvPicPr>
            <a:picLocks noChangeAspect="1" noChangeArrowheads="1"/>
          </p:cNvPicPr>
          <p:nvPr/>
        </p:nvPicPr>
        <p:blipFill>
          <a:blip r:embed="rId4"/>
          <a:srcRect r="17950"/>
          <a:stretch>
            <a:fillRect/>
          </a:stretch>
        </p:blipFill>
        <p:spPr bwMode="auto">
          <a:xfrm>
            <a:off x="0" y="4721570"/>
            <a:ext cx="2940830" cy="2136437"/>
          </a:xfrm>
          <a:prstGeom prst="rect">
            <a:avLst/>
          </a:prstGeom>
          <a:noFill/>
        </p:spPr>
      </p:pic>
      <p:pic>
        <p:nvPicPr>
          <p:cNvPr id="15370" name="Picture 10" descr="http://strawballhouse.files.wordpress.com/2013/07/straw-bale-house-walls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40830" y="1571612"/>
            <a:ext cx="3685292" cy="2143140"/>
          </a:xfrm>
          <a:prstGeom prst="rect">
            <a:avLst/>
          </a:prstGeom>
          <a:noFill/>
        </p:spPr>
      </p:pic>
      <p:pic>
        <p:nvPicPr>
          <p:cNvPr id="15382" name="Picture 22" descr="&amp;Tcy;&amp;iecy;&amp;pcy;&amp;lcy;&amp;ocy;&amp;iukcy;&amp;zcy;&amp;ocy;&amp;lcy;&amp;yacy;&amp;tscy;&amp;iukcy;&amp;jcy;&amp;ncy;&amp;iukcy; &amp;mcy;&amp;acy;&amp;tcy;&amp;iecy;&amp;rcy;&amp;iukcy;&amp;acy;&amp;lcy;&amp;icy; &amp;dcy;&amp;lcy;&amp;yacy; &amp;pcy;&amp;rcy;&amp;icy;&amp;vcy;&amp;acy;&amp;tcy;&amp;ncy;&amp;ocy;&amp;gcy;&amp;ocy; &amp;bcy;&amp;ucy;&amp;dcy;&amp;icy;&amp;ncy;&amp;kcy;&amp;ucy;"/>
          <p:cNvPicPr>
            <a:picLocks noChangeAspect="1" noChangeArrowheads="1"/>
          </p:cNvPicPr>
          <p:nvPr/>
        </p:nvPicPr>
        <p:blipFill>
          <a:blip r:embed="rId6"/>
          <a:srcRect r="24895"/>
          <a:stretch>
            <a:fillRect/>
          </a:stretch>
        </p:blipFill>
        <p:spPr bwMode="auto">
          <a:xfrm>
            <a:off x="2940831" y="3714759"/>
            <a:ext cx="2089562" cy="3143249"/>
          </a:xfrm>
          <a:prstGeom prst="rect">
            <a:avLst/>
          </a:prstGeom>
          <a:noFill/>
        </p:spPr>
      </p:pic>
      <p:pic>
        <p:nvPicPr>
          <p:cNvPr id="15384" name="Picture 24" descr="&amp;Ncy;&amp;iecy;&amp;zcy;&amp;acy;&amp;kcy;&amp;ocy;&amp;ncy;&amp;ncy;&amp;ocy; &amp;rcy;&amp;iecy;&amp;pcy;&amp;rcy;&amp;iecy;&amp;scy;&amp;ocy;&amp;vcy;&amp;acy;&amp;ncy;&amp;acy; &amp;rcy;&amp;ocy;&amp;scy;&amp;lcy;&amp;icy;&amp;ncy;&amp;acy; - &amp;kcy;&amp;ocy;&amp;ncy;&amp;ocy;&amp;pcy;&amp;lcy;&amp;yacy;!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55610" y="1571618"/>
            <a:ext cx="3250393" cy="2143139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7197344" y="1500181"/>
            <a:ext cx="2244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 smtClean="0">
                <a:solidFill>
                  <a:srgbClr val="007635"/>
                </a:solidFill>
                <a:latin typeface="Monotype Corsiva" pitchFamily="66" charset="0"/>
              </a:rPr>
              <a:t>ВОЛОКНА КОНОПЕЛЬ</a:t>
            </a:r>
            <a:endParaRPr lang="ru-RU" sz="1400" b="1" dirty="0">
              <a:solidFill>
                <a:srgbClr val="007635"/>
              </a:solidFill>
              <a:latin typeface="Monotype Corsiva" pitchFamily="66" charset="0"/>
            </a:endParaRPr>
          </a:p>
        </p:txBody>
      </p:sp>
      <p:pic>
        <p:nvPicPr>
          <p:cNvPr id="15386" name="Picture 26" descr="http://www.floraprice.ru/v2/wp-content/uploads/2011/12/poch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19955" y="3500439"/>
            <a:ext cx="2786047" cy="1838994"/>
          </a:xfrm>
          <a:prstGeom prst="rect">
            <a:avLst/>
          </a:prstGeom>
          <a:noFill/>
        </p:spPr>
      </p:pic>
      <p:pic>
        <p:nvPicPr>
          <p:cNvPr id="15388" name="Picture 28" descr="http://www.pravda.lutsk.ua/abton/spaw2/uploads/images/news/47923_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74735" y="5241290"/>
            <a:ext cx="2631265" cy="161671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7661692" y="5572140"/>
            <a:ext cx="1934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Торф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390" name="Picture 30" descr="http://img.ukrbio.com/data/articles/img/2105/pilev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75609" y="5194770"/>
            <a:ext cx="2399126" cy="1663230"/>
          </a:xfrm>
          <a:prstGeom prst="rect">
            <a:avLst/>
          </a:prstGeom>
          <a:noFill/>
        </p:spPr>
      </p:pic>
      <p:pic>
        <p:nvPicPr>
          <p:cNvPr id="15392" name="Picture 32" descr="http://www.deltaplus42.ru/images/photos/medium/1d6ac30a8f8729ace32ab09c64886658.jpg"/>
          <p:cNvPicPr>
            <a:picLocks noChangeAspect="1" noChangeArrowheads="1"/>
          </p:cNvPicPr>
          <p:nvPr/>
        </p:nvPicPr>
        <p:blipFill>
          <a:blip r:embed="rId11"/>
          <a:srcRect l="8203" r="12109" b="7812"/>
          <a:stretch>
            <a:fillRect/>
          </a:stretch>
        </p:blipFill>
        <p:spPr bwMode="auto">
          <a:xfrm>
            <a:off x="4953002" y="3550835"/>
            <a:ext cx="2166953" cy="1675677"/>
          </a:xfrm>
          <a:prstGeom prst="rect">
            <a:avLst/>
          </a:prstGeom>
          <a:noFill/>
        </p:spPr>
      </p:pic>
      <p:sp>
        <p:nvSpPr>
          <p:cNvPr id="18" name="6-конечная звезда 17"/>
          <p:cNvSpPr/>
          <p:nvPr/>
        </p:nvSpPr>
        <p:spPr>
          <a:xfrm>
            <a:off x="8810652" y="285728"/>
            <a:ext cx="857256" cy="928694"/>
          </a:xfrm>
          <a:prstGeom prst="star6">
            <a:avLst/>
          </a:prstGeom>
          <a:gradFill>
            <a:gsLst>
              <a:gs pos="0">
                <a:srgbClr val="5E9EFF"/>
              </a:gs>
              <a:gs pos="48000">
                <a:schemeClr val="accent4">
                  <a:lumMod val="50000"/>
                  <a:lumOff val="50000"/>
                </a:schemeClr>
              </a:gs>
              <a:gs pos="54000">
                <a:srgbClr val="FFFF00"/>
              </a:gs>
              <a:gs pos="54000">
                <a:srgbClr val="FFFF00"/>
              </a:gs>
              <a:gs pos="95000">
                <a:srgbClr val="FFF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www.spekulyant-ru.ru/building/material_sale/foto/1201177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9" y="1000111"/>
            <a:ext cx="2631300" cy="182166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51268" y="285735"/>
            <a:ext cx="75843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Легкі заповнювачі для бетонів.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928674"/>
            <a:ext cx="332778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/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Найчастіше в бетонах застосовують штучні пористі заповнювачі одержуванні </a:t>
            </a:r>
            <a:r>
              <a:rPr lang="uk-UA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поризацією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природної сировини чи промислових відходів.                                                     З них найпоширеніші: керамзит, зольний гравій, </a:t>
            </a:r>
            <a:r>
              <a:rPr lang="uk-UA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шунгізит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алопорит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шлакова пемза, спучені перліт та вермикуліт гранульований металургійний шлак, паливні відходи.</a:t>
            </a:r>
          </a:p>
          <a:p>
            <a:pPr marL="342900" lvl="0" indent="-342900"/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теплоізоляційних та деяких видів </a:t>
            </a:r>
            <a:r>
              <a:rPr lang="uk-UA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конструкційно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теплоізоляційних бетонів та розчинів використовують органічні заповнювачі з відходів деревини, стеблини бавовнику, костриці, гранули пінополістиролу.</a:t>
            </a:r>
          </a:p>
        </p:txBody>
      </p:sp>
      <p:pic>
        <p:nvPicPr>
          <p:cNvPr id="17410" name="Picture 2" descr="http://images.sciencedaily.com/2011/10/111004132545-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7347" y="2714620"/>
            <a:ext cx="2940864" cy="1809762"/>
          </a:xfrm>
          <a:prstGeom prst="rect">
            <a:avLst/>
          </a:prstGeom>
          <a:noFill/>
        </p:spPr>
      </p:pic>
      <p:pic>
        <p:nvPicPr>
          <p:cNvPr id="17412" name="Picture 4" descr="http://26682.globalmarket.com.ua/data/57/15/80/571580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1222" y="1000108"/>
            <a:ext cx="1934779" cy="17859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81694" y="928677"/>
            <a:ext cx="22443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Тампонажні зольні </a:t>
            </a:r>
            <a:r>
              <a:rPr lang="uk-UA" sz="1100" dirty="0" err="1" smtClean="0">
                <a:latin typeface="Times New Roman" pitchFamily="18" charset="0"/>
                <a:cs typeface="Times New Roman" pitchFamily="18" charset="0"/>
              </a:rPr>
              <a:t>розчини-</a:t>
            </a: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100" dirty="0" err="1" smtClean="0">
                <a:latin typeface="Times New Roman" pitchFamily="18" charset="0"/>
                <a:cs typeface="Times New Roman" pitchFamily="18" charset="0"/>
              </a:rPr>
              <a:t>антиморозні</a:t>
            </a: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 домішки.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6" name="Picture 8" descr="http://dmir.ru/images/shceben-fr-520-s-dostavkoy-1524048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3003" y="2714620"/>
            <a:ext cx="2631300" cy="1823878"/>
          </a:xfrm>
          <a:prstGeom prst="rect">
            <a:avLst/>
          </a:prstGeom>
          <a:noFill/>
        </p:spPr>
      </p:pic>
      <p:pic>
        <p:nvPicPr>
          <p:cNvPr id="17418" name="Picture 10" descr="http://www.srbp.ru/photos/13362977483629715887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73003" y="1000109"/>
            <a:ext cx="2708691" cy="1808832"/>
          </a:xfrm>
          <a:prstGeom prst="rect">
            <a:avLst/>
          </a:prstGeom>
          <a:noFill/>
        </p:spPr>
      </p:pic>
      <p:pic>
        <p:nvPicPr>
          <p:cNvPr id="17420" name="Picture 12" descr="http://www.miocom.ru/sites/default/files/images/gbf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73006" y="2060872"/>
            <a:ext cx="2708692" cy="113475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095612" y="2000247"/>
            <a:ext cx="3018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Доменний гранульований шлак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05177" y="3357569"/>
            <a:ext cx="1470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Аглопорит</a:t>
            </a:r>
            <a:r>
              <a:rPr lang="uk-UA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6915" y="4214825"/>
            <a:ext cx="1779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Шлакова пемза </a:t>
            </a:r>
            <a:endParaRPr lang="ru-RU" sz="1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80785" y="1000115"/>
            <a:ext cx="1625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Зольний гравій 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27785" y="1071553"/>
            <a:ext cx="12382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Керамзит</a:t>
            </a:r>
            <a:r>
              <a:rPr lang="uk-UA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22" name="Picture 14" descr="http://www.marmaragazetesi.com/icerikler/resimler/cjdshckjs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97427" y="2714620"/>
            <a:ext cx="2108577" cy="172877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7661692" y="4214825"/>
            <a:ext cx="2244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Металургійний шлак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24" name="Picture 16" descr="http://ivbb.ru/domain_dependent/ivbb.ru/uploadify/b655aa4bd2e060d72844ae7a1af2a7bd.jpg"/>
          <p:cNvPicPr>
            <a:picLocks noChangeAspect="1" noChangeArrowheads="1"/>
          </p:cNvPicPr>
          <p:nvPr/>
        </p:nvPicPr>
        <p:blipFill>
          <a:blip r:embed="rId9"/>
          <a:srcRect r="11110"/>
          <a:stretch>
            <a:fillRect/>
          </a:stretch>
        </p:blipFill>
        <p:spPr bwMode="auto">
          <a:xfrm>
            <a:off x="3173004" y="4929203"/>
            <a:ext cx="2553909" cy="1928803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482568" y="4643453"/>
            <a:ext cx="20121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Бавовняне волокно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26" name="Picture 18" descr="http://img.board.com.ua/a/1042696021/wm/0-kostra-lnyanaya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49520" y="4487342"/>
            <a:ext cx="2166953" cy="2370658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5804304" y="6215089"/>
            <a:ext cx="1934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Костриця з льону </a:t>
            </a:r>
            <a:endParaRPr lang="ru-RU" sz="1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28" name="Picture 20" descr="http://img.board.com.ua/a/1042522982/wm/0-penoplastovaya-kroshka-granulyat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816473" y="4476734"/>
            <a:ext cx="2089527" cy="2381266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7739082" y="6357965"/>
            <a:ext cx="2166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Гранули пінополістиролу</a:t>
            </a:r>
            <a:endParaRPr lang="ru-RU" sz="1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Зміст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83442" y="1785933"/>
            <a:ext cx="825500" cy="665163"/>
            <a:chOff x="1110" y="2656"/>
            <a:chExt cx="1549" cy="1351"/>
          </a:xfrm>
        </p:grpSpPr>
        <p:sp>
          <p:nvSpPr>
            <p:cNvPr id="40964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65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66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83442" y="2643189"/>
            <a:ext cx="825500" cy="665163"/>
            <a:chOff x="3174" y="2656"/>
            <a:chExt cx="1549" cy="1351"/>
          </a:xfrm>
        </p:grpSpPr>
        <p:sp>
          <p:nvSpPr>
            <p:cNvPr id="40968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69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70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1857352" y="2357429"/>
            <a:ext cx="6453233" cy="45719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2012136" y="1828807"/>
            <a:ext cx="579838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uk-UA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Повторення</a:t>
            </a:r>
            <a:r>
              <a:rPr lang="uk-UA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пройденого матеріалу</a:t>
            </a:r>
            <a:endParaRPr lang="en-US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1315616" y="1857365"/>
            <a:ext cx="33855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1857353" y="3214686"/>
            <a:ext cx="520065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2166918" y="2743207"/>
            <a:ext cx="415938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Види заповнювачів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1315616" y="2714626"/>
            <a:ext cx="33855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083442" y="3571882"/>
            <a:ext cx="825500" cy="665163"/>
            <a:chOff x="1110" y="2656"/>
            <a:chExt cx="1549" cy="1351"/>
          </a:xfrm>
        </p:grpSpPr>
        <p:sp>
          <p:nvSpPr>
            <p:cNvPr id="40978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79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80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1083442" y="4429139"/>
            <a:ext cx="825500" cy="665163"/>
            <a:chOff x="3174" y="2656"/>
            <a:chExt cx="1549" cy="1351"/>
          </a:xfrm>
        </p:grpSpPr>
        <p:sp>
          <p:nvSpPr>
            <p:cNvPr id="40982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83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984" name="AutoShape 24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1934745" y="4143380"/>
            <a:ext cx="520065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6" name="Text Box 26"/>
          <p:cNvSpPr txBox="1">
            <a:spLocks noChangeArrowheads="1"/>
          </p:cNvSpPr>
          <p:nvPr/>
        </p:nvSpPr>
        <p:spPr bwMode="auto">
          <a:xfrm>
            <a:off x="2166922" y="3635376"/>
            <a:ext cx="409165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Важкі заповнювачі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1315616" y="3643316"/>
            <a:ext cx="33855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1934745" y="5072074"/>
            <a:ext cx="520065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9" name="Text Box 29"/>
          <p:cNvSpPr txBox="1">
            <a:spLocks noChangeArrowheads="1"/>
          </p:cNvSpPr>
          <p:nvPr/>
        </p:nvSpPr>
        <p:spPr bwMode="auto">
          <a:xfrm>
            <a:off x="2321704" y="4549782"/>
            <a:ext cx="3771899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Легкі заповнювачі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1315616" y="4500576"/>
            <a:ext cx="33855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>
            <a:off x="1952604" y="6072205"/>
            <a:ext cx="7572428" cy="45719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2" name="Group 3"/>
          <p:cNvGrpSpPr>
            <a:grpSpLocks/>
          </p:cNvGrpSpPr>
          <p:nvPr/>
        </p:nvGrpSpPr>
        <p:grpSpPr bwMode="auto">
          <a:xfrm>
            <a:off x="1095348" y="5429264"/>
            <a:ext cx="825500" cy="665163"/>
            <a:chOff x="1110" y="2656"/>
            <a:chExt cx="1549" cy="1351"/>
          </a:xfrm>
        </p:grpSpPr>
        <p:sp>
          <p:nvSpPr>
            <p:cNvPr id="33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6" name="Text Box 13"/>
          <p:cNvSpPr txBox="1">
            <a:spLocks noChangeArrowheads="1"/>
          </p:cNvSpPr>
          <p:nvPr/>
        </p:nvSpPr>
        <p:spPr bwMode="gray">
          <a:xfrm>
            <a:off x="1309662" y="5500702"/>
            <a:ext cx="42862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 Box 29"/>
          <p:cNvSpPr txBox="1">
            <a:spLocks noChangeArrowheads="1"/>
          </p:cNvSpPr>
          <p:nvPr/>
        </p:nvSpPr>
        <p:spPr bwMode="auto">
          <a:xfrm>
            <a:off x="2024042" y="5429264"/>
            <a:ext cx="764386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Природні ресурси Житомирщини та </a:t>
            </a:r>
            <a:r>
              <a:rPr lang="uk-U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Баранівки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8" name="Номер слайда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5B83-0E27-4268-9142-24EEE83C0132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&amp;bcy;&amp;iecy;&amp;tcy;&amp;ocy;&amp;ncy;, &amp;ZHcy;&amp;Bcy;&amp;Icy;, &amp;tscy;&amp;iecy;&amp;mcy;&amp;iecy;&amp;ncy;&amp;tcy; - &amp;Scy;&amp;tcy;&amp;rcy;&amp;ocy;&amp;jcy;&amp;mcy;&amp;acy;&amp;tcy;&amp;iecy;&amp;rcy;&amp;icy;&amp;acy;&amp;lcy;&amp;y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8660" y="1071553"/>
            <a:ext cx="3314028" cy="2294327"/>
          </a:xfrm>
          <a:prstGeom prst="rect">
            <a:avLst/>
          </a:prstGeom>
          <a:noFill/>
        </p:spPr>
      </p:pic>
      <p:pic>
        <p:nvPicPr>
          <p:cNvPr id="34818" name="Picture 2" descr="ONLINE BLO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7782" y="3714752"/>
            <a:ext cx="4411262" cy="3052424"/>
          </a:xfrm>
          <a:prstGeom prst="rect">
            <a:avLst/>
          </a:prstGeom>
          <a:noFill/>
        </p:spPr>
      </p:pic>
      <p:pic>
        <p:nvPicPr>
          <p:cNvPr id="34820" name="Picture 4" descr="&amp;Pcy;&amp;rcy;&amp;ocy;&amp;icy;&amp;zcy;&amp;vcy;&amp;ocy;&amp;dcy;&amp;scy;&amp;tcy;&amp;vcy;&amp;ocy; &amp;pcy;&amp;ocy;&amp;lcy;&amp;icy;&amp;scy;&amp;tcy;&amp;icy;&amp;rcy;&amp;ocy;&amp;lcy;&amp;softcy;&amp;ncy;&amp;ycy;&amp;khcy; &amp;bcy;&amp;lcy;&amp;ocy;&amp;kcy;&amp;ocy;&amp;vcy; - &amp;Bcy;&amp;lcy;&amp;ocy;&amp;gcy; &amp;ocy; &amp;scy;&amp;tcy;&amp;rcy;&amp;acy;&amp;khcy;&amp;ocy;&amp;vcy;&amp;ycy;&amp;khcy; &amp;kcy;&amp;ocy;&amp;mcy;&amp;pcy;&amp;acy;&amp;ncy;&amp;icy;&amp;yacy;&amp;kh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139" y="2861708"/>
            <a:ext cx="3482568" cy="3996292"/>
          </a:xfrm>
          <a:prstGeom prst="rect">
            <a:avLst/>
          </a:prstGeom>
          <a:noFill/>
        </p:spPr>
      </p:pic>
      <p:pic>
        <p:nvPicPr>
          <p:cNvPr id="34822" name="Picture 6" descr="&amp;Bcy;&amp;IEcy;&amp;Tcy;&amp;Ocy;&amp;Ncy; &amp;Vcy; &amp;kcy;&amp;ucy;&amp;pcy;&amp;icy;&amp;tcy;&amp;softcy; &amp;KHcy;&amp;acy;&amp;rcy;&amp;softcy;&amp;kcy;&amp;ocy;&amp;vcy; - &amp;vcy;&amp;scy;&amp;iecy; &amp;fcy;&amp;icy;&amp;rcy;&amp;mcy;&amp;ycy; &amp;icy; &amp;tscy;&amp;iecy;&amp;ncy;&amp;ycy; &amp;vcy; &amp;kcy;&amp;acy;&amp;tcy;&amp;acy;&amp;lcy;&amp;ocy;&amp;gcy;&amp;iecy; Spravka…"/>
          <p:cNvPicPr>
            <a:picLocks noChangeAspect="1" noChangeArrowheads="1"/>
          </p:cNvPicPr>
          <p:nvPr/>
        </p:nvPicPr>
        <p:blipFill>
          <a:blip r:embed="rId6"/>
          <a:srcRect t="27143" r="33571"/>
          <a:stretch>
            <a:fillRect/>
          </a:stretch>
        </p:blipFill>
        <p:spPr bwMode="auto">
          <a:xfrm>
            <a:off x="6191259" y="1071546"/>
            <a:ext cx="3415830" cy="25936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9094" y="285728"/>
            <a:ext cx="81260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Бетон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пінополістирольним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заповнювачем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4" name="Picture 8" descr="&amp;Icy;&amp;zcy;&amp;ocy;&amp;lcy;&amp;yacy;&amp;tscy;&amp;icy;&amp;ocy;&amp;ncy;&amp;ncy;&amp;ycy;&amp;iecy; &amp;mcy;&amp;acy;&amp;tcy;&amp;iecy;&amp;rcy;&amp;icy;&amp;acy;&amp;lcy;&amp;ycy; &amp;Gcy;&amp;rcy;&amp;acy;&amp;ncy;&amp;ucy;&amp;lcy;&amp;ycy; &amp;pcy;&amp;iecy;&amp;ncy;&amp;ocy;&amp;pcy;&amp;lcy;&amp;acy;&amp;scy;&amp;tcy;&amp;a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51" y="1071546"/>
            <a:ext cx="2244309" cy="1804384"/>
          </a:xfrm>
          <a:prstGeom prst="rect">
            <a:avLst/>
          </a:prstGeom>
          <a:noFill/>
        </p:spPr>
      </p:pic>
      <p:sp>
        <p:nvSpPr>
          <p:cNvPr id="9" name="6-конечная звезда 8"/>
          <p:cNvSpPr/>
          <p:nvPr/>
        </p:nvSpPr>
        <p:spPr>
          <a:xfrm>
            <a:off x="8810653" y="214290"/>
            <a:ext cx="857256" cy="928694"/>
          </a:xfrm>
          <a:prstGeom prst="star6">
            <a:avLst/>
          </a:prstGeom>
          <a:gradFill>
            <a:gsLst>
              <a:gs pos="0">
                <a:srgbClr val="5E9EFF"/>
              </a:gs>
              <a:gs pos="48000">
                <a:schemeClr val="accent4">
                  <a:lumMod val="50000"/>
                  <a:lumOff val="50000"/>
                </a:schemeClr>
              </a:gs>
              <a:gs pos="54000">
                <a:srgbClr val="FFFF00"/>
              </a:gs>
              <a:gs pos="54000">
                <a:srgbClr val="FFFF00"/>
              </a:gs>
              <a:gs pos="95000">
                <a:srgbClr val="FFF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8882090" y="357168"/>
          <a:ext cx="742950" cy="485775"/>
        </p:xfrm>
        <a:graphic>
          <a:graphicData uri="http://schemas.openxmlformats.org/presentationml/2006/ole">
            <p:oleObj spid="_x0000_s21507" name="Пакет" r:id="rId8" imgW="743040" imgH="485640" progId="Package">
              <p:embed/>
            </p:oleObj>
          </a:graphicData>
        </a:graphic>
      </p:graphicFrame>
      <p:sp>
        <p:nvSpPr>
          <p:cNvPr id="12" name="6-конечная звезда 11"/>
          <p:cNvSpPr/>
          <p:nvPr/>
        </p:nvSpPr>
        <p:spPr>
          <a:xfrm>
            <a:off x="4024307" y="4071942"/>
            <a:ext cx="1000132" cy="1071570"/>
          </a:xfrm>
          <a:prstGeom prst="star6">
            <a:avLst/>
          </a:prstGeom>
          <a:gradFill>
            <a:gsLst>
              <a:gs pos="0">
                <a:srgbClr val="5E9EFF"/>
              </a:gs>
              <a:gs pos="48000">
                <a:schemeClr val="accent4">
                  <a:lumMod val="50000"/>
                  <a:lumOff val="50000"/>
                </a:schemeClr>
              </a:gs>
              <a:gs pos="54000">
                <a:srgbClr val="FFFF00"/>
              </a:gs>
              <a:gs pos="54000">
                <a:srgbClr val="FFFF00"/>
              </a:gs>
              <a:gs pos="95000">
                <a:srgbClr val="FFF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4167182" y="4357695"/>
          <a:ext cx="732578" cy="633257"/>
        </p:xfrm>
        <a:graphic>
          <a:graphicData uri="http://schemas.openxmlformats.org/presentationml/2006/ole">
            <p:oleObj spid="_x0000_s21508" name="Пакет" r:id="rId9" imgW="3838680" imgH="485640" progId="Package">
              <p:embed/>
            </p:oleObj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50" name="Рисунок 1" descr="загруженное (20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06" y="2786058"/>
            <a:ext cx="1387475" cy="8763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5549" name="Picture 13" descr="i?id=456925740-49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995" y="2857502"/>
            <a:ext cx="1343025" cy="8477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5548" name="Рисунок 3" descr="i?id=333557870-01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847" y="4214824"/>
            <a:ext cx="1362075" cy="8858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5547" name="Рисунок 5" descr="i?id=303048413-47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2802" y="4214824"/>
            <a:ext cx="1419225" cy="9048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5545" name="Рисунок 2" descr="загруженное (21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5282" y="1285860"/>
            <a:ext cx="1419225" cy="9429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5539" name="Рисунок 9" descr="i?id=318411736-16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38885" y="5607610"/>
            <a:ext cx="1928825" cy="1107519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5542" name="Рисунок 4" descr="загруженное (25)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53132" y="1285860"/>
            <a:ext cx="1371600" cy="9429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5537" name="Рисунок 10" descr="ANd9GcQPN0dZJq1MfUqd_fTzsdgir1pCUVbVQkkrtnZV1_JX1ZbJr3H73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81364" y="5637264"/>
            <a:ext cx="1643074" cy="1077889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5538" name="Рисунок 11" descr="ANd9GcSJ2AC851FLUal-kMoDUjKKK2htRj4b4Njlz7cg_Fd8AeZB2IOcB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5282" y="5671300"/>
            <a:ext cx="1571637" cy="104384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5546" name="Picture 10" descr="&amp;Mcy;&amp;acy;&amp;gcy;&amp;ncy;&amp;iecy;&amp;tcy;&amp;icy;&amp;tcy; - &amp;Bcy;&amp;rcy;&amp;acy;&amp;scy;&amp;lcy;&amp;iecy;&amp;tcy;"/>
          <p:cNvPicPr>
            <a:picLocks noChangeAspect="1" noChangeArrowheads="1"/>
          </p:cNvPicPr>
          <p:nvPr/>
        </p:nvPicPr>
        <p:blipFill>
          <a:blip r:embed="rId11"/>
          <a:srcRect l="7510"/>
          <a:stretch>
            <a:fillRect/>
          </a:stretch>
        </p:blipFill>
        <p:spPr bwMode="auto">
          <a:xfrm>
            <a:off x="4167182" y="1142986"/>
            <a:ext cx="819150" cy="1190625"/>
          </a:xfrm>
          <a:prstGeom prst="rect">
            <a:avLst/>
          </a:prstGeom>
          <a:noFill/>
        </p:spPr>
      </p:pic>
      <p:pic>
        <p:nvPicPr>
          <p:cNvPr id="65540" name="Рисунок 6" descr="&amp;Bcy;&amp;acy;&amp;rcy;&amp;icy;&amp;tcy;,&amp;Bcy;&amp;acy;&amp;rcy;&amp;icy;&amp;tcy;&amp;ocy;&amp;vcy;&amp;ycy;&amp;jcy; &amp;pcy;&amp;iecy;&amp;scy;&amp;ocy;&amp;kcy; ,&amp;bcy;&amp;acy;&amp;rcy;&amp;icy;&amp;tcy;&amp;ocy;&amp;vcy;&amp;acy;&amp;yacy; &amp;shcy;&amp;tcy;&amp;ucy;&amp;kcy;&amp;acy;&amp;tcy;&amp;ucy;&amp;rcy;&amp;kcy;&amp;acy;,&amp;bcy;&amp;acy;&amp;rcy;&amp;icy;&amp;tcy;&amp;ocy;&amp;vcy;&amp;ycy;&amp;jcy; &amp;kcy;&amp;ocy;&amp;ncy;&amp;tscy;&amp;iecy;&amp;ncy;&amp;tcy;&amp;rcy;&amp;acy;&amp;tcy; , &amp;scy;&amp;vcy;&amp;icy;&amp;ncy;&amp;iecy;&amp;tscy;,: 100 &amp;gcy;&amp;rcy;&amp;ncy;. - &amp;Scy;&amp;tcy;&amp;rcy;&amp;ocy;&amp;jcy;&amp;mcy;&amp;acy;&amp;tcy;&amp;iecy;&amp;rcy;&amp;icy;&amp;acy;&amp;lcy;&amp;ycy; &amp;Kcy;&amp;icy;&amp;iecy;&amp;vcy; - &amp;Bcy;&amp;iecy;&amp;scy;&amp;pcy;&amp;lcy;&amp;acy;&amp;tcy;&amp;ncy;&amp;acy;&amp;yacy; &amp;dcy;&amp;ocy;&amp;scy;&amp;kcy;&amp;acy; &amp;ocy;&amp;bcy;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96140" y="2714620"/>
            <a:ext cx="1181100" cy="876300"/>
          </a:xfrm>
          <a:prstGeom prst="rect">
            <a:avLst/>
          </a:prstGeom>
          <a:noFill/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13"/>
          <a:srcRect l="33211" t="16389" r="14143" b="27092"/>
          <a:stretch>
            <a:fillRect/>
          </a:stretch>
        </p:blipFill>
        <p:spPr bwMode="auto">
          <a:xfrm>
            <a:off x="6310322" y="2714626"/>
            <a:ext cx="593725" cy="873125"/>
          </a:xfrm>
          <a:prstGeom prst="rect">
            <a:avLst/>
          </a:prstGeom>
          <a:noFill/>
        </p:spPr>
      </p:pic>
      <p:pic>
        <p:nvPicPr>
          <p:cNvPr id="65543" name="Picture 7" descr="&amp;Mcy;&amp;acy;&amp;gcy;&amp;ncy;&amp;icy;&amp;tcy; Archives - &amp;Ucy;&amp;zcy;&amp;ncy;&amp;acy;&amp;jcy;-&amp;kcy;&amp;acy;! &amp;Ucy;&amp;zcy;&amp;ncy;&amp;acy;&amp;jcy;-&amp;kcy;&amp;acy;!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809860" y="1285860"/>
            <a:ext cx="1228725" cy="933450"/>
          </a:xfrm>
          <a:prstGeom prst="rect">
            <a:avLst/>
          </a:prstGeom>
          <a:noFill/>
        </p:spPr>
      </p:pic>
      <p:pic>
        <p:nvPicPr>
          <p:cNvPr id="65544" name="Picture 8"/>
          <p:cNvPicPr>
            <a:picLocks noChangeAspect="1" noChangeArrowheads="1"/>
          </p:cNvPicPr>
          <p:nvPr/>
        </p:nvPicPr>
        <p:blipFill>
          <a:blip r:embed="rId15"/>
          <a:srcRect l="15799" t="13358" r="10011" b="31642"/>
          <a:stretch>
            <a:fillRect/>
          </a:stretch>
        </p:blipFill>
        <p:spPr bwMode="auto">
          <a:xfrm>
            <a:off x="6596074" y="4071942"/>
            <a:ext cx="2057400" cy="1143000"/>
          </a:xfrm>
          <a:prstGeom prst="rect">
            <a:avLst/>
          </a:prstGeom>
          <a:noFill/>
        </p:spPr>
      </p:pic>
      <p:sp>
        <p:nvSpPr>
          <p:cNvPr id="65551" name="Rectangle 15"/>
          <p:cNvSpPr>
            <a:spLocks noChangeArrowheads="1"/>
          </p:cNvSpPr>
          <p:nvPr/>
        </p:nvSpPr>
        <p:spPr bwMode="auto">
          <a:xfrm>
            <a:off x="595285" y="357172"/>
            <a:ext cx="807249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1" i="1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Застосування важких заповнювачів в будівництві.</a:t>
            </a:r>
            <a:endParaRPr kumimoji="0" lang="ru-RU" sz="2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552" name="Rectangle 16"/>
          <p:cNvSpPr>
            <a:spLocks noChangeArrowheads="1"/>
          </p:cNvSpPr>
          <p:nvPr/>
        </p:nvSpPr>
        <p:spPr bwMode="auto">
          <a:xfrm>
            <a:off x="0" y="2285992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 в’яжуче 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розчинах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фундаментні 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блоки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баритоваштукатурка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53" name="Rectangle 17"/>
          <p:cNvSpPr>
            <a:spLocks noChangeArrowheads="1"/>
          </p:cNvSpPr>
          <p:nvPr/>
        </p:nvSpPr>
        <p:spPr bwMode="auto">
          <a:xfrm>
            <a:off x="0" y="3714752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перемички               плити перекриття                          декоративна штукатурка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54" name="Rectangle 18"/>
          <p:cNvSpPr>
            <a:spLocks noChangeArrowheads="1"/>
          </p:cNvSpPr>
          <p:nvPr/>
        </p:nvSpPr>
        <p:spPr bwMode="auto">
          <a:xfrm>
            <a:off x="3" y="4572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555" name="Rectangle 19"/>
          <p:cNvSpPr>
            <a:spLocks noChangeArrowheads="1"/>
          </p:cNvSpPr>
          <p:nvPr/>
        </p:nvSpPr>
        <p:spPr bwMode="auto">
          <a:xfrm>
            <a:off x="3" y="457200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556" name="Rectangle 20"/>
          <p:cNvSpPr>
            <a:spLocks noChangeArrowheads="1"/>
          </p:cNvSpPr>
          <p:nvPr/>
        </p:nvSpPr>
        <p:spPr bwMode="auto">
          <a:xfrm>
            <a:off x="3" y="928670"/>
            <a:ext cx="6902339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сходові марші              магнітотерапія                  шифер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557" name="Rectangle 21"/>
          <p:cNvSpPr>
            <a:spLocks noChangeArrowheads="1"/>
          </p:cNvSpPr>
          <p:nvPr/>
        </p:nvSpPr>
        <p:spPr bwMode="auto">
          <a:xfrm>
            <a:off x="0" y="5214950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декоративна огорожа       вазони для квітів           тротуарна плитка та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бруківка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4" name="Рисунок 8" descr="KERAMZITOBLO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4374" y="1785926"/>
            <a:ext cx="2252330" cy="171451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7593" name="Рисунок 7" descr="images (77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4438" y="4071948"/>
            <a:ext cx="790576" cy="1338263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67589" name="Рисунок 4" descr="&amp;Pcy;&amp;rcy;&amp;ocy;&amp;icy;&amp;zcy;&amp;vcy;&amp;ocy;&amp;dcy;&amp;scy;&amp;tcy;&amp;vcy;&amp;ocy; &amp;pcy;&amp;ocy;&amp;lcy;&amp;icy;&amp;scy;&amp;tcy;&amp;icy;&amp;rcy;&amp;ocy;&amp;lcy;&amp;softcy;&amp;ncy;&amp;ycy;&amp;khcy; &amp;bcy;&amp;lcy;&amp;ocy;&amp;kcy;&amp;ocy;&amp;vcy; - &amp;Bcy;&amp;lcy;&amp;ocy;&amp;gcy; &amp;ocy; &amp;scy;&amp;tcy;&amp;rcy;&amp;acy;&amp;khcy;&amp;ocy;&amp;vcy;&amp;ycy;&amp;khcy; &amp;kcy;&amp;ocy;&amp;mcy;&amp;pcy;&amp;acy;&amp;ncy;&amp;icy;&amp;yacy;&amp;kh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54" y="1643050"/>
            <a:ext cx="1781176" cy="2102202"/>
          </a:xfrm>
          <a:prstGeom prst="rect">
            <a:avLst/>
          </a:prstGeom>
          <a:noFill/>
        </p:spPr>
      </p:pic>
      <p:pic>
        <p:nvPicPr>
          <p:cNvPr id="67591" name="Рисунок 21" descr="http://strawballhouse.files.wordpress.com/2013/07/straw-bale-house-walls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29442" y="1785926"/>
            <a:ext cx="3133418" cy="1785950"/>
          </a:xfrm>
          <a:prstGeom prst="rect">
            <a:avLst/>
          </a:prstGeom>
          <a:noFill/>
        </p:spPr>
      </p:pic>
      <p:pic>
        <p:nvPicPr>
          <p:cNvPr id="67590" name="Рисунок 32" descr="&amp;bcy;&amp;iecy;&amp;tcy;&amp;ocy;&amp;ncy;, &amp;ZHcy;&amp;Bcy;&amp;Icy;, &amp;tscy;&amp;iecy;&amp;mcy;&amp;iecy;&amp;ncy;&amp;tcy; - &amp;Scy;&amp;tcy;&amp;rcy;&amp;ocy;&amp;jcy;&amp;mcy;&amp;acy;&amp;tcy;&amp;iecy;&amp;rcy;&amp;icy;&amp;acy;&amp;lcy;&amp;ycy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000510"/>
            <a:ext cx="2343150" cy="1304925"/>
          </a:xfrm>
          <a:prstGeom prst="rect">
            <a:avLst/>
          </a:prstGeom>
          <a:noFill/>
        </p:spPr>
      </p:pic>
      <p:pic>
        <p:nvPicPr>
          <p:cNvPr id="67586" name="Рисунок 41" descr="&amp;SHcy;&amp;iecy;&amp;dcy;&amp;iecy;&amp;vcy;&amp;rcy;&amp;ycy; &amp;icy;&amp;zcy; &amp;ocy;&amp;pcy;&amp;icy;&amp;lcy;&amp;ocy;&amp;kcy; (11 &amp;fcy;&amp;ocy;&amp;tcy;&amp;ocy;)"/>
          <p:cNvPicPr>
            <a:picLocks noChangeAspect="1" noChangeArrowheads="1"/>
          </p:cNvPicPr>
          <p:nvPr/>
        </p:nvPicPr>
        <p:blipFill>
          <a:blip r:embed="rId7"/>
          <a:srcRect r="17950"/>
          <a:stretch>
            <a:fillRect/>
          </a:stretch>
        </p:blipFill>
        <p:spPr bwMode="auto">
          <a:xfrm>
            <a:off x="1738293" y="5286388"/>
            <a:ext cx="2400281" cy="1571612"/>
          </a:xfrm>
          <a:prstGeom prst="rect">
            <a:avLst/>
          </a:prstGeom>
          <a:noFill/>
        </p:spPr>
      </p:pic>
      <p:pic>
        <p:nvPicPr>
          <p:cNvPr id="67585" name="Рисунок 42" descr="http://images.sciencedaily.com/2011/10/111004132545-larg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53198" y="5357826"/>
            <a:ext cx="2409856" cy="1500174"/>
          </a:xfrm>
          <a:prstGeom prst="rect">
            <a:avLst/>
          </a:prstGeom>
          <a:noFill/>
        </p:spPr>
      </p:pic>
      <p:pic>
        <p:nvPicPr>
          <p:cNvPr id="67587" name="Рисунок 44" descr="http://freemarket.kiev.ua/images_message/741/53776/515712/49993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10391" y="4071947"/>
            <a:ext cx="1100139" cy="1277581"/>
          </a:xfrm>
          <a:prstGeom prst="rect">
            <a:avLst/>
          </a:prstGeom>
          <a:noFill/>
        </p:spPr>
      </p:pic>
      <p:pic>
        <p:nvPicPr>
          <p:cNvPr id="67588" name="Рисунок 45" descr="http://yaroslavna.spb.ru/data/fileDB/gallery/7d6_bf97c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24827" y="4071942"/>
            <a:ext cx="1785950" cy="1285884"/>
          </a:xfrm>
          <a:prstGeom prst="rect">
            <a:avLst/>
          </a:prstGeom>
          <a:noFill/>
        </p:spPr>
      </p:pic>
      <p:pic>
        <p:nvPicPr>
          <p:cNvPr id="67592" name="Рисунок 1" descr="&amp;Kcy;&amp;ucy;&amp;pcy;&amp;lcy;&amp;yucy; &amp;Lcy;&amp;icy;&amp;scy;&amp;tcy;&amp;icy; &amp;gcy;&amp;iukcy;&amp;pcy;&amp;scy;&amp;ocy;&amp;vcy;&amp;ocy;&amp;lcy;&amp;ocy;&amp;kcy;&amp;ncy;&amp;icy;&amp;scy;&amp;tcy;&amp;iukcy;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952739" y="4000504"/>
            <a:ext cx="1274762" cy="1276350"/>
          </a:xfrm>
          <a:prstGeom prst="rect">
            <a:avLst/>
          </a:prstGeom>
          <a:noFill/>
        </p:spPr>
      </p:pic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666720" y="428607"/>
            <a:ext cx="800105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1" i="1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Застосування легких заповнювачів в будівництві.</a:t>
            </a:r>
            <a:endParaRPr kumimoji="0" lang="ru-RU" sz="2600" b="0" i="0" strike="noStrike" cap="none" normalizeH="0" baseline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0" y="1071546"/>
            <a:ext cx="53101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Полістирольні блоки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газобетон          блоки з соломи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597" name="Rectangle 13"/>
          <p:cNvSpPr>
            <a:spLocks noChangeArrowheads="1"/>
          </p:cNvSpPr>
          <p:nvPr/>
        </p:nvSpPr>
        <p:spPr bwMode="auto">
          <a:xfrm>
            <a:off x="3" y="914400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598" name="Rectangle 14"/>
          <p:cNvSpPr>
            <a:spLocks noChangeArrowheads="1"/>
          </p:cNvSpPr>
          <p:nvPr/>
        </p:nvSpPr>
        <p:spPr bwMode="auto">
          <a:xfrm>
            <a:off x="3" y="185736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599" name="Rectangle 15"/>
          <p:cNvSpPr>
            <a:spLocks noChangeArrowheads="1"/>
          </p:cNvSpPr>
          <p:nvPr/>
        </p:nvSpPr>
        <p:spPr bwMode="auto">
          <a:xfrm>
            <a:off x="309533" y="357187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600" name="Rectangle 16"/>
          <p:cNvSpPr>
            <a:spLocks noChangeArrowheads="1"/>
          </p:cNvSpPr>
          <p:nvPr/>
        </p:nvSpPr>
        <p:spPr bwMode="auto">
          <a:xfrm>
            <a:off x="3" y="22860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601" name="Rectangle 17"/>
          <p:cNvSpPr>
            <a:spLocks noChangeArrowheads="1"/>
          </p:cNvSpPr>
          <p:nvPr/>
        </p:nvSpPr>
        <p:spPr bwMode="auto">
          <a:xfrm>
            <a:off x="0" y="3643316"/>
            <a:ext cx="75247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стяжки           гіпсоволокнисті листи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декоративні штукатурки                                                                        </a:t>
            </a: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602" name="Rectangle 18"/>
          <p:cNvSpPr>
            <a:spLocks noChangeArrowheads="1"/>
          </p:cNvSpPr>
          <p:nvPr/>
        </p:nvSpPr>
        <p:spPr bwMode="auto">
          <a:xfrm>
            <a:off x="0" y="5500702"/>
            <a:ext cx="260840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вироби з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тирси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24505" y="1214425"/>
            <a:ext cx="4214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3366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Керамзитобетонний блок, ракушняк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453330" y="3286125"/>
            <a:ext cx="23569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кварцевий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algn="ctr"/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формувальний пісок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38685" y="6000768"/>
            <a:ext cx="2000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3366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Шлакова пемза  </a:t>
            </a:r>
            <a:r>
              <a:rPr lang="uk-UA" b="1" dirty="0" smtClean="0">
                <a:solidFill>
                  <a:srgbClr val="3366FF"/>
                </a:solidFill>
                <a:latin typeface="Arial" pitchFamily="34" charset="0"/>
                <a:ea typeface="Calibri" pitchFamily="34" charset="0"/>
              </a:rPr>
              <a:t>                                                                                                  </a:t>
            </a:r>
            <a:r>
              <a:rPr lang="ru-RU" sz="800" dirty="0" smtClean="0">
                <a:latin typeface="Arial" pitchFamily="34" charset="0"/>
              </a:rPr>
              <a:t> </a:t>
            </a:r>
            <a:endParaRPr lang="ru-RU" sz="2800" dirty="0" smtClean="0">
              <a:latin typeface="Arial" pitchFamily="34" charset="0"/>
            </a:endParaRPr>
          </a:p>
        </p:txBody>
      </p:sp>
      <p:pic>
        <p:nvPicPr>
          <p:cNvPr id="67604" name="Picture 20" descr="&amp;Zcy;&amp;acy;&amp;bcy;&amp;ocy;&amp;rcy;&amp;ycy; &amp;icy;&amp;zcy; &amp;shcy;&amp;lcy;&amp;acy;&amp;kcy;&amp;ocy;&amp;bcy;&amp;lcy;&amp;ocy;&amp;kcy;&amp;acy;. &amp;Kcy;&amp;acy;&amp;kcy; &amp;pcy;&amp;ocy;&amp;scy;&amp;tcy;&amp;rcy;&amp;ocy;&amp;icy;&amp;tcy;&amp;softcy; &amp;zcy;&amp;acy;&amp;bcy;&amp;ocy;&amp;rcy; &amp;icy;&amp;zcy; &amp;shcy;&amp;lcy;&amp;acy;&amp;kcy;&amp;ocy;&amp;bcy;&amp;lcy;&amp;ocy;&amp;kcy;&amp;ocy;&amp;vcy; &amp;scy;&amp;vcy;&amp;ocy;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810520" y="1643050"/>
            <a:ext cx="1643074" cy="1643074"/>
          </a:xfrm>
          <a:prstGeom prst="rect">
            <a:avLst/>
          </a:prstGeom>
          <a:noFill/>
        </p:spPr>
      </p:pic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707" y="285729"/>
            <a:ext cx="82689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Природні ресурси Житомирщини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214422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території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району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поклади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корисних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копалин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будівельні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матеріали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граніти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лабрадорити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габро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каолін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глини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піски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лімоніти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та торф.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http://ritual.ucoz.ua/_ph/23/250100662.jpg"/>
          <p:cNvPicPr>
            <a:picLocks noChangeAspect="1" noChangeArrowheads="1"/>
          </p:cNvPicPr>
          <p:nvPr/>
        </p:nvPicPr>
        <p:blipFill>
          <a:blip r:embed="rId3"/>
          <a:srcRect t="5909"/>
          <a:stretch>
            <a:fillRect/>
          </a:stretch>
        </p:blipFill>
        <p:spPr bwMode="auto">
          <a:xfrm>
            <a:off x="0" y="2214554"/>
            <a:ext cx="5959085" cy="4643446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4"/>
          <a:srcRect t="3846" r="6061" b="3846"/>
          <a:stretch>
            <a:fillRect/>
          </a:stretch>
        </p:blipFill>
        <p:spPr bwMode="auto">
          <a:xfrm>
            <a:off x="7506908" y="2214554"/>
            <a:ext cx="239909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&amp;Fcy;&amp;ocy;&amp;tcy;&amp;ocy; &amp;gcy;&amp;acy;&amp;bcy;&amp;bcy;&amp;rcy;&amp;ocy; &amp;Fcy;&amp;ocy;&amp;tcy;&amp;ocy;&amp;gcy;&amp;acy;&amp;lcy;&amp;iecy;&amp;rcy;&amp;iecy;&amp;yacy; :: &amp;ncy;&amp;acy;&amp;tcy;&amp;ucy;&amp;rcy;&amp;acy;&amp;lcy;&amp;softcy;&amp;ncy;&amp;ycy;&amp;jcy; &amp;kcy;&amp;acy;&amp;mcy;&amp;iecy;&amp;ncy;&amp;softcy; &amp;fcy;&amp;ocy;&amp;tcy;&amp;ocy; &amp;gcy;. &amp;Mcy;&amp;ocy;&amp;scy;&amp;kcy;&amp;vcy;&amp;acy; &amp;Ocy;&amp;Ocy;&amp;Ocy; &amp;Kcy;&amp;acy;&amp;mcy;&amp;Pcy;&amp;lcy;&amp;yucy;&amp;s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04303" y="2214554"/>
            <a:ext cx="2399126" cy="22860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500824" y="3429003"/>
            <a:ext cx="1083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Габро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9" name="Picture 7" descr="&amp;Gcy;&amp;rcy;&amp;acy;&amp;ncy;&amp;icy;&amp;tcy;&amp;ycy; &amp;Ucy;&amp;kcy;&amp;rcy;&amp;acy;&amp;icy;&amp;ncy;&amp;ycy; / / &amp;Gcy;&amp;rcy;&amp;acy;&amp;ncy;&amp;icy;&amp;tcy; / &amp;Ncy;&amp;iecy;&amp;bcy;&amp;icy;&amp;zhcy;&amp;scy;&amp;kcy;&amp;icy;&amp;jcy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26911" y="4500578"/>
            <a:ext cx="2399092" cy="235742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649521" y="4714884"/>
            <a:ext cx="16417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Лабрадорит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7"/>
          <a:srcRect l="6250" t="8475" r="6249" b="11016"/>
          <a:stretch>
            <a:fillRect/>
          </a:stretch>
        </p:blipFill>
        <p:spPr bwMode="auto">
          <a:xfrm>
            <a:off x="7661692" y="3929066"/>
            <a:ext cx="224430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8"/>
          <a:srcRect l="6604" t="8108" r="11320" b="14864"/>
          <a:stretch>
            <a:fillRect/>
          </a:stretch>
        </p:blipFill>
        <p:spPr bwMode="auto">
          <a:xfrm>
            <a:off x="7661656" y="5429264"/>
            <a:ext cx="2244344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6-конечная звезда 12"/>
          <p:cNvSpPr/>
          <p:nvPr/>
        </p:nvSpPr>
        <p:spPr>
          <a:xfrm>
            <a:off x="8810653" y="214290"/>
            <a:ext cx="857256" cy="928694"/>
          </a:xfrm>
          <a:prstGeom prst="star6">
            <a:avLst/>
          </a:prstGeom>
          <a:gradFill>
            <a:gsLst>
              <a:gs pos="0">
                <a:srgbClr val="5E9EFF"/>
              </a:gs>
              <a:gs pos="48000">
                <a:schemeClr val="accent4">
                  <a:lumMod val="50000"/>
                  <a:lumOff val="50000"/>
                </a:schemeClr>
              </a:gs>
              <a:gs pos="54000">
                <a:srgbClr val="FFFF00"/>
              </a:gs>
              <a:gs pos="54000">
                <a:srgbClr val="FFFF00"/>
              </a:gs>
              <a:gs pos="95000">
                <a:srgbClr val="FFF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8882091" y="357166"/>
          <a:ext cx="758825" cy="585788"/>
        </p:xfrm>
        <a:graphic>
          <a:graphicData uri="http://schemas.openxmlformats.org/presentationml/2006/ole">
            <p:oleObj spid="_x0000_s76802" name="Пакет" r:id="rId9" imgW="3191040" imgH="485640" progId="Package">
              <p:embed/>
            </p:oleObj>
          </a:graphicData>
        </a:graphic>
      </p:graphicFrame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Fcy;&amp;acy;&amp;jcy;&amp;lcy;:LimoniteUSGOV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8214" y="1071547"/>
            <a:ext cx="332778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&amp;Fcy;&amp;acy;&amp;jcy;&amp;lcy;:Limonite bog iron cm0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8214" y="3914746"/>
            <a:ext cx="3327786" cy="2943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12959" y="3357562"/>
            <a:ext cx="1393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Лімоніти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3877" y="285728"/>
            <a:ext cx="78165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Природні ресурси </a:t>
            </a:r>
            <a:r>
              <a:rPr lang="uk-UA" sz="4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Баранівки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000111"/>
            <a:ext cx="6596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території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району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поклади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корисних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копалин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будівельні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матеріали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каолін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глини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піски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лімоніти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&amp;Pcy;&amp;ocy;&amp;lcy;&amp;iecy;&amp;vcy;&amp;ocy;&amp;jcy; &amp;shcy;&amp;pcy;&amp;acy;&amp;tcy; &amp;icy; &amp;dcy;&amp;rcy;&amp;ucy;&amp;gcy;&amp;icy;&amp;iecy; &amp;mcy;&amp;icy;&amp;ncy;&amp;iecy;&amp;rcy;&amp;acy;&amp;lcy;&amp;ycy; - FB.r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50"/>
            <a:ext cx="3637350" cy="30889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4000504"/>
            <a:ext cx="1470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Польовий шпат.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" y="1643053"/>
            <a:ext cx="3173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межі </a:t>
            </a:r>
            <a:r>
              <a:rPr lang="uk-UA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Баранівського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Романівського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районів.</a:t>
            </a:r>
            <a:endParaRPr lang="ru-RU" dirty="0"/>
          </a:p>
        </p:txBody>
      </p:sp>
      <p:pic>
        <p:nvPicPr>
          <p:cNvPr id="4101" name="Picture 5" descr="&amp;Pcy;&amp;ocy;&amp;lcy;&amp;iecy;&amp;vcy;&amp;ocy;&amp;jcy; &amp;SHcy;&amp;pcy;&amp;acy;&amp;tcy; &amp;Lcy;&amp;ucy;&amp;ncy;&amp;ncy;&amp;ycy;&amp;jcy; &amp;Kcy;&amp;acy;&amp;mcy;&amp;iecy;&amp;ncy;&amp;softcy; &amp;Acy;&amp;mcy;&amp;acy;&amp;zcy;&amp;ocy;&amp;ncy;&amp;icy;&amp;tcy; &amp;Lcy;&amp;ucy;&amp;ncy;&amp;ncy;&amp;ycy;&amp;jcy; &amp;Kcy;&amp;acy;&amp;mcy;&amp;iecy;&amp;ncy;&amp;softcy; &amp;Kcy;&amp;ucy;&amp;pcy;&amp;icy;&amp;tcy;&amp;softcy; &amp;Kcy;&amp;rcy;&amp;icy;&amp;scy;&amp;tcy;&amp;acy;&amp;lcy;&amp;lcy; &amp;Scy;&amp;vcy;&amp;ocy;&amp;jcy;&amp;scy;&amp;tcy;&amp;vcy;&amp;acy; &amp;Mcy;&amp;acy;&amp;gcy;&amp;acy;&amp;zcy;&amp;icy;&amp;n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14884"/>
            <a:ext cx="3637350" cy="2143116"/>
          </a:xfrm>
          <a:prstGeom prst="rect">
            <a:avLst/>
          </a:prstGeom>
          <a:noFill/>
        </p:spPr>
      </p:pic>
      <p:pic>
        <p:nvPicPr>
          <p:cNvPr id="4105" name="Picture 9" descr="Badestühle - SAGEN.at FOTOGALERIE"/>
          <p:cNvPicPr>
            <a:picLocks noChangeAspect="1" noChangeArrowheads="1"/>
          </p:cNvPicPr>
          <p:nvPr/>
        </p:nvPicPr>
        <p:blipFill>
          <a:blip r:embed="rId6" cstate="print"/>
          <a:srcRect b="5713"/>
          <a:stretch>
            <a:fillRect/>
          </a:stretch>
        </p:blipFill>
        <p:spPr bwMode="auto">
          <a:xfrm>
            <a:off x="3637350" y="1643050"/>
            <a:ext cx="3267745" cy="264320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4875609" y="1643052"/>
            <a:ext cx="15775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Каолін -</a:t>
            </a:r>
          </a:p>
          <a:p>
            <a:pPr algn="ctr"/>
            <a:r>
              <a:rPr lang="uk-UA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Дубрівка</a:t>
            </a: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uk-UA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Йосипівка</a:t>
            </a: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109" name="Picture 13" descr="&amp;Gcy;&amp;rcy;&amp;acy;&amp;ncy;&amp;iukcy;&amp;tcy; &amp;mcy;&amp;iukcy;&amp;shcy;&amp;acy;&amp;ncy;&amp;icy;&amp;jcy; &amp;bcy;&amp;ucy;&amp;tcy;&amp;ocy;&amp;vcy;&amp;icy;&amp;jcy; &amp;Lcy;&amp;softcy;&amp;vcy;&amp;iukcy;&amp;vcy;, &amp;kcy;&amp;ucy;&amp;pcy;&amp;icy;&amp;tcy;&amp;icy;, &amp;tscy;&amp;iukcy;&amp;ncy;&amp;acy;, &amp;fcy;&amp;ocy;&amp;tcy;&amp;ocy;, &amp;ucy; &amp;Lcy;&amp;softcy;&amp;vcy;&amp;ocy;&amp;vcy;&amp;iukcy;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37350" y="4286256"/>
            <a:ext cx="3198834" cy="257174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524504" y="5500702"/>
            <a:ext cx="1387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Граніт –</a:t>
            </a:r>
          </a:p>
          <a:p>
            <a:pPr algn="ctr"/>
            <a:r>
              <a:rPr lang="uk-UA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Глибочок</a:t>
            </a: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0" y="0"/>
          <a:ext cx="9858444" cy="6892036"/>
        </p:xfrm>
        <a:graphic>
          <a:graphicData uri="http://schemas.openxmlformats.org/drawingml/2006/table">
            <a:tbl>
              <a:tblPr/>
              <a:tblGrid>
                <a:gridCol w="9858444"/>
              </a:tblGrid>
              <a:tr h="3796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ВИКОНАТИ ЗАВДАННЯ ДО ТЕМИ:</a:t>
                      </a:r>
                      <a:endParaRPr lang="uk-UA" sz="1400" b="1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ТЕСТОВЕ ЗАВДАННЯ             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</a:t>
                      </a:r>
                      <a:r>
                        <a:rPr lang="uk-UA" sz="1400" b="1" u="sng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середній </a:t>
                      </a:r>
                      <a:r>
                        <a:rPr lang="uk-UA" sz="1400" b="1" u="sng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рівень</a:t>
                      </a:r>
                      <a:r>
                        <a:rPr lang="en-US" sz="1400" b="1" u="sng" baseline="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кожна </a:t>
                      </a:r>
                      <a:r>
                        <a:rPr lang="uk-UA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правильна відповідь оцінюється в 0,5 </a:t>
                      </a:r>
                      <a:r>
                        <a:rPr lang="uk-UA" sz="14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1. Які кам'яні сипучі матеріали використовують як заповнювач для бетонів і розчинів: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                                          а) природні;                                        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б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) штучні;                                          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) природні і штучні?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Який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відсоток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від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загального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об'єму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займає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заповнювач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у бетонах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розчинах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                     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до 50%;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б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до 85%;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до 25%.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3. Як поділяють </a:t>
                      </a:r>
                      <a:r>
                        <a:rPr lang="uk-UA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заповнювачі </a:t>
                      </a: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за щільністю зерен:                                                                                           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а) щільні й пористі;                           </a:t>
                      </a:r>
                      <a:r>
                        <a:rPr lang="uk-UA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б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) крупні й дрібні;                            </a:t>
                      </a:r>
                      <a:r>
                        <a:rPr lang="uk-UA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в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) важкі й легкі?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4.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теплоізоляційних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бетонів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та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розчинів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використовують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органічні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заповнювачі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: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стеблини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бавовнику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;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костриці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;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гранули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пінополістиролу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Як легкий заповнювач використовують заповнювачі органічного походження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</a:t>
                      </a:r>
                      <a:r>
                        <a:rPr lang="uk-UA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а) 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барит та магнетит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пісок, щебінь, гравій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</a:t>
                      </a:r>
                      <a:r>
                        <a:rPr lang="uk-UA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січка та волокна з соломи, конопель, льону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uk-UA" sz="14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Залежно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від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об'ємної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ваги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заповнювачі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бувають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:</a:t>
                      </a: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а) 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важкі й легкі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</a:t>
                      </a:r>
                      <a:r>
                        <a:rPr lang="uk-UA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щільні 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й пористі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крупні й дрібні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28173" marR="28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E5FF"/>
                    </a:solidFill>
                  </a:tcPr>
                </a:tc>
              </a:tr>
              <a:tr h="1918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</a:t>
                      </a:r>
                      <a:r>
                        <a:rPr lang="uk-UA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ІІ. КАРТКА – ЗАВДАННЯ          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uk-UA" sz="1400" b="1" u="sng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достатній рівень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Поставте заповнювачі послідовно для важких та легких розчинів і бетонів.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кожна правильна відповідь оцінюється в 1 </a:t>
                      </a:r>
                      <a:r>
                        <a:rPr lang="uk-UA" sz="14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</a:t>
                      </a:r>
                      <a:endParaRPr lang="en-US" sz="1400" b="1" i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i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i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i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</a:t>
                      </a:r>
                      <a:endParaRPr lang="uk-UA" sz="1200" b="1" baseline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</a:t>
                      </a:r>
                      <a:r>
                        <a:rPr lang="en-US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а </a:t>
                      </a:r>
                      <a:r>
                        <a:rPr lang="en-US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</a:t>
                      </a:r>
                      <a:r>
                        <a:rPr lang="uk-UA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</a:t>
                      </a:r>
                      <a:r>
                        <a:rPr lang="uk-UA" sz="1200" b="1" dirty="0">
                          <a:latin typeface="Times New Roman"/>
                          <a:ea typeface="Times New Roman"/>
                          <a:cs typeface="Times New Roman"/>
                        </a:rPr>
                        <a:t>б                    </a:t>
                      </a:r>
                      <a:r>
                        <a:rPr lang="en-US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</a:t>
                      </a:r>
                      <a:r>
                        <a:rPr lang="uk-UA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                          </a:t>
                      </a:r>
                      <a:r>
                        <a:rPr lang="en-US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uk-UA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г                            </a:t>
                      </a:r>
                      <a:r>
                        <a:rPr lang="en-US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</a:t>
                      </a:r>
                      <a:r>
                        <a:rPr lang="uk-UA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                          </a:t>
                      </a:r>
                      <a:r>
                        <a:rPr lang="en-US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</a:t>
                      </a:r>
                      <a:r>
                        <a:rPr lang="uk-UA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173" marR="28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72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99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</a:t>
                      </a:r>
                      <a:r>
                        <a:rPr lang="uk-UA" sz="1400" b="1" dirty="0">
                          <a:solidFill>
                            <a:srgbClr val="0099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ІІІ. ЗАДАЧА                                                </a:t>
                      </a:r>
                      <a:r>
                        <a:rPr lang="uk-UA" sz="1400" b="1" u="sng" dirty="0">
                          <a:solidFill>
                            <a:srgbClr val="0099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високий рівень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</a:t>
                      </a:r>
                      <a:r>
                        <a:rPr lang="uk-UA" sz="12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правильна </a:t>
                      </a:r>
                      <a:r>
                        <a:rPr lang="uk-UA" sz="12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відповідь оцінюється в 3 </a:t>
                      </a:r>
                      <a:r>
                        <a:rPr lang="uk-UA" sz="12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бали</a:t>
                      </a:r>
                      <a:r>
                        <a:rPr lang="uk-UA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                                             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Підрахуйте 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кількість 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вапняного 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розчину складу 1:3,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потрібного 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для 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штукатурення 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стіни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розміром 5×3 м, </a:t>
                      </a:r>
                      <a:endParaRPr lang="ru-RU" sz="12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якщо на 1м</a:t>
                      </a:r>
                      <a:r>
                        <a:rPr lang="uk-UA" sz="12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штукатурки необхідно 0,02 м</a:t>
                      </a:r>
                      <a:r>
                        <a:rPr lang="uk-UA" sz="12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2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             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Скільки 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в даному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розчині в’яжучого, 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а скільки заповнювача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28173" marR="28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15376" name="Рисунок 5" descr="&amp;Mcy;&amp;acy;&amp;gcy;&amp;ncy;&amp;icy;&amp;tcy; Archives - &amp;Ucy;&amp;zcy;&amp;ncy;&amp;acy;&amp;jcy;-&amp;kcy;&amp;acy;! &amp;Ucy;&amp;zcy;&amp;ncy;&amp;acy;&amp;jcy;-&amp;kcy;&amp;acy;!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3396" y="4572008"/>
            <a:ext cx="1372394" cy="990600"/>
          </a:xfrm>
          <a:prstGeom prst="rect">
            <a:avLst/>
          </a:prstGeom>
          <a:noFill/>
        </p:spPr>
      </p:pic>
      <p:pic>
        <p:nvPicPr>
          <p:cNvPr id="15374" name="Рисунок 4" descr="&amp;scy;&amp;ocy;&amp;vcy;&amp;iecy;&amp;tcy;&amp;ycy; &amp;khcy;&amp;ocy;&amp;zcy;&amp;yacy;&amp;jcy;&amp;kcy;&amp;iecy; &amp;Zcy;&amp;acy;&amp;pcy;&amp;icy;&amp;scy;&amp;icy; &amp;vcy; &amp;rcy;&amp;ucy;&amp;bcy;&amp;rcy;&amp;icy;&amp;kcy;&amp;iecy; &amp;scy;&amp;ocy;&amp;vcy;&amp;iecy;&amp;tcy;&amp;ycy; &amp;khcy;&amp;ocy;&amp;zcy;&amp;yacy;&amp;jcy;&amp;kcy;&amp;iecy; &amp;Dcy;&amp;ncy;&amp;iecy;&amp;vcy;&amp;ncy;&amp;icy;&amp;kcy; &amp;Vcy;&amp;acy;&amp;ncy;&amp;dcy;&amp;acy;…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3" y="4572014"/>
            <a:ext cx="1052513" cy="990601"/>
          </a:xfrm>
          <a:prstGeom prst="rect">
            <a:avLst/>
          </a:prstGeom>
          <a:noFill/>
        </p:spPr>
      </p:pic>
      <p:pic>
        <p:nvPicPr>
          <p:cNvPr id="15377" name="Рисунок 1" descr="http://www.anypics.ru/download.php?file=201210/640x480/anypics.ru-1236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47" y="4500576"/>
            <a:ext cx="1331119" cy="1000125"/>
          </a:xfrm>
          <a:prstGeom prst="rect">
            <a:avLst/>
          </a:prstGeom>
          <a:noFill/>
        </p:spPr>
      </p:pic>
      <p:pic>
        <p:nvPicPr>
          <p:cNvPr id="17" name="Рисунок 16" descr="http://images.ua.prom.st/26345677_w640_h640_sheben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38884" y="4500576"/>
            <a:ext cx="1444625" cy="1114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8" name="Рисунок 7" descr="http://stat20.privet.ru/lr/0b23868c2e36fffa14e2f94842c5995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66922" y="4500576"/>
            <a:ext cx="1166019" cy="1000125"/>
          </a:xfrm>
          <a:prstGeom prst="rect">
            <a:avLst/>
          </a:prstGeom>
          <a:noFill/>
        </p:spPr>
      </p:pic>
      <p:pic>
        <p:nvPicPr>
          <p:cNvPr id="15379" name="Рисунок 9" descr="http://www.srbp.ru/photos/13362977483629715887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52805" y="4572014"/>
            <a:ext cx="1289844" cy="1000125"/>
          </a:xfrm>
          <a:prstGeom prst="rect">
            <a:avLst/>
          </a:prstGeom>
          <a:noFill/>
        </p:spPr>
      </p:pic>
      <p:pic>
        <p:nvPicPr>
          <p:cNvPr id="15371" name="Picture 11" descr="&amp;Ncy;&amp;acy;&amp;tcy;&amp;yacy;&amp;zhcy;&amp;ncy;&amp;ycy;&amp;iecy; &amp;pcy;&amp;ocy;&amp;tcy;&amp;ocy;&amp;lcy;&amp;kcy;&amp;icy;. &amp;Fcy;&amp;ocy;&amp;tcy;&amp;ocy;&amp;gcy;&amp;acy;&amp;lcy;&amp;iecy;&amp;rcy;&amp;iecy;&amp;yacy;"/>
          <p:cNvPicPr>
            <a:picLocks noChangeAspect="1" noChangeArrowheads="1"/>
          </p:cNvPicPr>
          <p:nvPr/>
        </p:nvPicPr>
        <p:blipFill>
          <a:blip r:embed="rId9"/>
          <a:srcRect b="11845"/>
          <a:stretch>
            <a:fillRect/>
          </a:stretch>
        </p:blipFill>
        <p:spPr bwMode="auto">
          <a:xfrm>
            <a:off x="166654" y="5809949"/>
            <a:ext cx="1714512" cy="1048057"/>
          </a:xfrm>
          <a:prstGeom prst="rect">
            <a:avLst/>
          </a:prstGeom>
          <a:noFill/>
        </p:spPr>
      </p:pic>
      <p:sp>
        <p:nvSpPr>
          <p:cNvPr id="15372" name="AutoShape 12"/>
          <p:cNvSpPr>
            <a:spLocks noChangeShapeType="1"/>
          </p:cNvSpPr>
          <p:nvPr/>
        </p:nvSpPr>
        <p:spPr bwMode="auto">
          <a:xfrm>
            <a:off x="523844" y="6572272"/>
            <a:ext cx="9906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3" name="AutoShape 13"/>
          <p:cNvSpPr>
            <a:spLocks noChangeShapeType="1"/>
          </p:cNvSpPr>
          <p:nvPr/>
        </p:nvSpPr>
        <p:spPr bwMode="auto">
          <a:xfrm flipV="1">
            <a:off x="1523976" y="6000774"/>
            <a:ext cx="0" cy="523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38224" y="4714884"/>
          <a:ext cx="6603998" cy="857256"/>
        </p:xfrm>
        <a:graphic>
          <a:graphicData uri="http://schemas.openxmlformats.org/drawingml/2006/table">
            <a:tbl>
              <a:tblPr/>
              <a:tblGrid>
                <a:gridCol w="1100566"/>
                <a:gridCol w="1100566"/>
                <a:gridCol w="1100566"/>
                <a:gridCol w="1100566"/>
                <a:gridCol w="1100566"/>
                <a:gridCol w="1101168"/>
              </a:tblGrid>
              <a:tr h="32751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b="1" dirty="0">
                          <a:latin typeface="Times New Roman"/>
                          <a:ea typeface="Calibri"/>
                          <a:cs typeface="Times New Roman"/>
                        </a:rPr>
                        <a:t>Поставте заповнювачі послідовно для важких та легких розчинів і бетонів.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8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8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666720" y="1071546"/>
            <a:ext cx="8429684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ПІБ </a:t>
            </a:r>
            <a:r>
              <a:rPr kumimoji="0" lang="uk-UA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учня</a:t>
            </a:r>
            <a:r>
              <a:rPr kumimoji="0" lang="uk-UA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</a:t>
            </a: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 </a:t>
            </a: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Оцінка___</a:t>
            </a: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</a:t>
            </a: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ВИКОНАТИ ЗАВДАННЯ ДО ТЕМИ: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Класифікація заповнювачів для </a:t>
            </a: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розчинових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сумішей і бетонів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I.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Оберіть правильну відповідь.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ожна правильна відповідь оцінюється в 0,5 бала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81166" y="2428868"/>
          <a:ext cx="2225040" cy="1717548"/>
        </p:xfrm>
        <a:graphic>
          <a:graphicData uri="http://schemas.openxmlformats.org/drawingml/2006/table">
            <a:tbl>
              <a:tblPr/>
              <a:tblGrid>
                <a:gridCol w="1148715"/>
                <a:gridCol w="107632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№ п/</a:t>
                      </a:r>
                      <a:r>
                        <a:rPr lang="uk-UA" sz="14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Відповідь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38158" y="4071942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II.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uk-UA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Поставте заповнювачі послідовно для важких та легких розчинів і бетонів. Кожна правильна відповідь оцінюється в 1 бал</a:t>
            </a:r>
            <a:endParaRPr lang="ru-RU" sz="1400" dirty="0" smtClean="0"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6720" y="6000768"/>
            <a:ext cx="4429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0" indent="-400050" eaLnBrk="0" fontAlgn="base" hangingPunct="0">
              <a:spcBef>
                <a:spcPct val="0"/>
              </a:spcBef>
              <a:spcAft>
                <a:spcPct val="0"/>
              </a:spcAft>
              <a:buAutoNum type="romanUcPeriod" startAt="3"/>
            </a:pPr>
            <a:r>
              <a:rPr lang="uk-UA" sz="1400" b="1" dirty="0" smtClean="0">
                <a:solidFill>
                  <a:srgbClr val="0D125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ЗАДАЧА.</a:t>
            </a:r>
            <a:r>
              <a:rPr lang="uk-UA" sz="1400" dirty="0" smtClean="0">
                <a:solidFill>
                  <a:srgbClr val="0D125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uk-UA" sz="1400" b="1" dirty="0" smtClean="0">
                <a:solidFill>
                  <a:srgbClr val="0D125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</a:p>
          <a:p>
            <a:pPr marL="400050" lvl="0" indent="-4000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400" b="1" dirty="0" smtClean="0">
                <a:solidFill>
                  <a:srgbClr val="0D125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Кожна правильна відповідь оцінюється в 3 бали</a:t>
            </a:r>
            <a:endParaRPr lang="uk-UA" sz="1400" dirty="0" smtClean="0">
              <a:solidFill>
                <a:srgbClr val="0D1259"/>
              </a:solidFill>
              <a:latin typeface="Arial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73877" y="285728"/>
            <a:ext cx="78165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Додаток 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38158" y="214290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Підбиття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підсумків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уроку</a:t>
            </a: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80968" y="2786058"/>
          <a:ext cx="9286939" cy="3220424"/>
        </p:xfrm>
        <a:graphic>
          <a:graphicData uri="http://schemas.openxmlformats.org/drawingml/2006/table">
            <a:tbl>
              <a:tblPr/>
              <a:tblGrid>
                <a:gridCol w="642942"/>
                <a:gridCol w="2589198"/>
                <a:gridCol w="1610370"/>
                <a:gridCol w="1750979"/>
                <a:gridCol w="1610370"/>
                <a:gridCol w="1083080"/>
              </a:tblGrid>
              <a:tr h="1288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з\п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П. І. Б.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Завдання №1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Лист Незнайки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Завдання №2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Різнорівневі </a:t>
                      </a:r>
                      <a:r>
                        <a:rPr lang="uk-UA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тести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Завдання №2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Міні практична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Оцінка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085">
                <a:tc>
                  <a:txBody>
                    <a:bodyPr/>
                    <a:lstStyle/>
                    <a:p>
                      <a:pPr marL="58928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085">
                <a:tc>
                  <a:txBody>
                    <a:bodyPr/>
                    <a:lstStyle/>
                    <a:p>
                      <a:pPr marL="360680" indent="-2286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085">
                <a:tc>
                  <a:txBody>
                    <a:bodyPr/>
                    <a:lstStyle/>
                    <a:p>
                      <a:pPr marL="360680" indent="-2286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</a:p>
                    <a:p>
                      <a:pPr marL="360680" indent="-2286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і.т.д</a:t>
                      </a:r>
                      <a:r>
                        <a:rPr lang="uk-UA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8158" y="214291"/>
            <a:ext cx="2595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Кластер 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952868" y="214290"/>
            <a:ext cx="2071702" cy="1785950"/>
          </a:xfrm>
          <a:prstGeom prst="round2Diag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809728" y="1285860"/>
            <a:ext cx="1928826" cy="78581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66723" y="2214554"/>
            <a:ext cx="1928826" cy="78581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95219" y="3143248"/>
            <a:ext cx="2357454" cy="100013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738290" y="5286388"/>
            <a:ext cx="2786082" cy="107157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809860" y="2214554"/>
            <a:ext cx="2357454" cy="92869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6524636" y="3857628"/>
            <a:ext cx="3000396" cy="150019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4953000" y="5429264"/>
            <a:ext cx="4953000" cy="1214446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4024306" y="3143248"/>
            <a:ext cx="2500330" cy="150019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738160" y="4143380"/>
            <a:ext cx="2500330" cy="114300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6238887" y="1214422"/>
            <a:ext cx="1928826" cy="78581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809728" y="1428736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Природні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53198" y="1357298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Штучні 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095745" y="285728"/>
            <a:ext cx="20002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Заповнювачі</a:t>
            </a:r>
          </a:p>
          <a:p>
            <a:r>
              <a:rPr lang="uk-U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мінеральні та органічні </a:t>
            </a:r>
          </a:p>
          <a:p>
            <a:r>
              <a:rPr lang="uk-U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85%</a:t>
            </a:r>
            <a:r>
              <a:rPr lang="uk-U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38422" y="2214554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Легкі      </a:t>
            </a:r>
            <a:r>
              <a:rPr lang="uk-UA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Неорганічні та органічні</a:t>
            </a:r>
            <a:r>
              <a:rPr lang="uk-U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3844" y="264318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09596" y="228599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Важкі</a:t>
            </a:r>
            <a:r>
              <a:rPr lang="uk-UA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53198" y="3929066"/>
            <a:ext cx="3071834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Органічного  походження: 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тирса; </a:t>
            </a:r>
            <a:r>
              <a:rPr lang="ru-RU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січка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волокна </a:t>
            </a:r>
            <a:r>
              <a:rPr lang="ru-RU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соломи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конопель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льону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торф; деревне </a:t>
            </a:r>
            <a:r>
              <a:rPr lang="ru-RU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вугілля</a:t>
            </a:r>
            <a:endParaRPr lang="ru-RU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Times New Roman"/>
              <a:cs typeface="Times New Roman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09728" y="5357826"/>
            <a:ext cx="307183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Особливо  </a:t>
            </a:r>
            <a:r>
              <a:rPr lang="ru-RU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важкі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магнетит, барит, </a:t>
            </a:r>
            <a:r>
              <a:rPr lang="ru-RU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металевий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скрап, </a:t>
            </a:r>
            <a:r>
              <a:rPr lang="ru-RU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обрізки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заліза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8158" y="4214824"/>
            <a:ext cx="2571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Крупні заповнювачі:    </a:t>
            </a:r>
            <a:r>
              <a:rPr lang="uk-UA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Гравій,щебінь, </a:t>
            </a:r>
            <a:r>
              <a:rPr lang="uk-UA" sz="1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дресва</a:t>
            </a:r>
            <a:r>
              <a:rPr lang="uk-UA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3143248"/>
            <a:ext cx="23574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Дрібні  заповнювачі: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пісок</a:t>
            </a:r>
            <a:endParaRPr lang="ru-RU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7167578" y="2071678"/>
            <a:ext cx="2643206" cy="128588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024306" y="3214686"/>
            <a:ext cx="257176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Піски: </a:t>
            </a:r>
            <a: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керамзитовий, </a:t>
            </a:r>
            <a:r>
              <a:rPr lang="uk-UA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аглопоритовий</a:t>
            </a:r>
            <a: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перлітовий, </a:t>
            </a:r>
            <a:r>
              <a:rPr lang="uk-UA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вермикулітовий</a:t>
            </a:r>
            <a: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піски.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67578" y="2000246"/>
            <a:ext cx="2738422" cy="143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Пористі :</a:t>
            </a:r>
            <a:r>
              <a:rPr lang="uk-UA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керамзит,  зольний гравій, </a:t>
            </a:r>
            <a:r>
              <a:rPr lang="uk-UA" sz="1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шунгізит</a:t>
            </a:r>
            <a:r>
              <a:rPr lang="uk-UA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, </a:t>
            </a:r>
            <a:r>
              <a:rPr lang="uk-UA" sz="1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алопорит</a:t>
            </a:r>
            <a:r>
              <a:rPr lang="uk-UA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, шлакова пемза, гранульований металургійний шлак, паливні відходи.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Times New Roman"/>
              <a:cs typeface="Times New Roman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91092" y="5429264"/>
            <a:ext cx="47149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uk-UA" sz="1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теплоізоляційних бетонів та розчинів використовують органічні заповнювачі:                   </a:t>
            </a:r>
            <a:r>
              <a:rPr lang="uk-UA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 відходів деревини, стеблини бавовнику, костриці, гранули пінополістиролу.</a:t>
            </a:r>
          </a:p>
        </p:txBody>
      </p:sp>
      <p:cxnSp>
        <p:nvCxnSpPr>
          <p:cNvPr id="37" name="Прямая со стрелкой 36"/>
          <p:cNvCxnSpPr>
            <a:stCxn id="17" idx="1"/>
          </p:cNvCxnSpPr>
          <p:nvPr/>
        </p:nvCxnSpPr>
        <p:spPr>
          <a:xfrm rot="10800000" flipV="1">
            <a:off x="1238224" y="1690346"/>
            <a:ext cx="571504" cy="524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>
            <a:off x="773877" y="3036094"/>
            <a:ext cx="14287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953000" y="2500306"/>
            <a:ext cx="221457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5703099" y="2035959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16200000" flipH="1">
            <a:off x="6667513" y="2143119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11" idx="0"/>
          </p:cNvCxnSpPr>
          <p:nvPr/>
        </p:nvCxnSpPr>
        <p:spPr>
          <a:xfrm>
            <a:off x="5167314" y="2678901"/>
            <a:ext cx="428628" cy="4643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16200000" flipH="1">
            <a:off x="3559959" y="1893083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38158" y="214290"/>
            <a:ext cx="75724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666720" y="1571612"/>
            <a:ext cx="923928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з заповнювачів містяться в декоративних штукатурках і які види з цих штукатурок продають в наших магазинах.</a:t>
            </a:r>
            <a:endParaRPr lang="ru-RU" sz="3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ru-RU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овторити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матеріал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теми «</a:t>
            </a:r>
            <a:r>
              <a:rPr kumimoji="0" lang="ru-RU" sz="3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Класифікація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заповнювачі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3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розчинових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сумішей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бетонів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lang="ru-RU" sz="3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кращу оцінку складіть кросворд, криптограму. </a:t>
            </a:r>
            <a:endParaRPr kumimoji="0" lang="uk-UA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Стрелка вправо 38"/>
          <p:cNvSpPr/>
          <p:nvPr/>
        </p:nvSpPr>
        <p:spPr>
          <a:xfrm rot="10399253">
            <a:off x="2240216" y="1361153"/>
            <a:ext cx="1469453" cy="277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8352434">
            <a:off x="2734221" y="1847356"/>
            <a:ext cx="1180451" cy="2587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5400000">
            <a:off x="4589860" y="1631148"/>
            <a:ext cx="571505" cy="309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 rot="2322478">
            <a:off x="5657243" y="4820304"/>
            <a:ext cx="1535030" cy="232455"/>
          </a:xfrm>
          <a:prstGeom prst="rightArrow">
            <a:avLst/>
          </a:prstGeom>
          <a:solidFill>
            <a:schemeClr val="tx2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 rot="189106">
            <a:off x="6341487" y="1335421"/>
            <a:ext cx="1553992" cy="235938"/>
          </a:xfrm>
          <a:prstGeom prst="rightArrow">
            <a:avLst>
              <a:gd name="adj1" fmla="val 6227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 rot="1966473">
            <a:off x="6109595" y="1610977"/>
            <a:ext cx="910036" cy="232455"/>
          </a:xfrm>
          <a:prstGeom prst="rightArrow">
            <a:avLst/>
          </a:prstGeom>
          <a:solidFill>
            <a:schemeClr val="tx2">
              <a:lumMod val="40000"/>
              <a:lumOff val="60000"/>
              <a:alpha val="2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0109756">
            <a:off x="2173229" y="4350703"/>
            <a:ext cx="1877542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8110723">
            <a:off x="3410305" y="4647846"/>
            <a:ext cx="875919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1463201">
            <a:off x="6314113" y="4390341"/>
            <a:ext cx="1108049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400000">
            <a:off x="4619623" y="4988733"/>
            <a:ext cx="1285884" cy="309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73877" y="357173"/>
            <a:ext cx="7816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Відмінності між розчином та бетоном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46918" y="3643314"/>
            <a:ext cx="2553909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Бетон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42565" y="5286388"/>
            <a:ext cx="2321735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Добавки: мінеральні та органічні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429517" y="4429132"/>
            <a:ext cx="2321735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60836" y="5143512"/>
            <a:ext cx="2708691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Заповнювач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4751" y="4286256"/>
            <a:ext cx="1934779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В'яжучі 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37350" y="1071546"/>
            <a:ext cx="278608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Розчин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4312" y="6488668"/>
            <a:ext cx="9054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 1:2:4:0,4 (цемент 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щебінь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гравій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 : вода).</a:t>
            </a:r>
            <a:endParaRPr lang="ru-RU" sz="20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7350" y="5857892"/>
            <a:ext cx="2708691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Заповнювач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32140" y="1142984"/>
            <a:ext cx="1934779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405177" y="2143116"/>
            <a:ext cx="2940864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655609" y="1857364"/>
            <a:ext cx="2166953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971222" y="1000108"/>
            <a:ext cx="1934779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32139" y="1214429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В'яжуче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03430" y="1142991"/>
            <a:ext cx="1470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10389" y="1928802"/>
            <a:ext cx="1779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Добавки: </a:t>
            </a:r>
          </a:p>
          <a:p>
            <a:pPr algn="ctr"/>
            <a:r>
              <a:rPr lang="uk-UA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мінерольні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 органічні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59959" y="2214561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Заповнювач 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928659" y="2071678"/>
            <a:ext cx="1934779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1006051" y="2143123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В'яжуче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32139" y="3000372"/>
            <a:ext cx="9441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1:0,5:5 (цемент 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вапно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/>
          </a:p>
        </p:txBody>
      </p:sp>
      <p:sp>
        <p:nvSpPr>
          <p:cNvPr id="32" name="Номер слайда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3877" y="285728"/>
            <a:ext cx="78165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Використані джерела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844" y="1643050"/>
            <a:ext cx="907262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Інтернет ресурси.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Підручники: </a:t>
            </a:r>
          </a:p>
          <a:p>
            <a:pPr marL="342900" indent="-342900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А.С.Нікуліна., С.Г.Заславська., Н.Г.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Ничкало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«Штукатурні роботи. 1 том. ». § 2.3.3.сторінка 140.</a:t>
            </a:r>
          </a:p>
          <a:p>
            <a:pPr lvl="0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В.І.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Кошман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«Матеріалознавство для штукатурів. Облицювальників,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мозаїчників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і малярів».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51" y="2071678"/>
            <a:ext cx="959650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7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увагу!</a:t>
            </a:r>
          </a:p>
          <a:p>
            <a:pPr algn="ctr"/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нових зустрічей!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6-конечная звезда 4"/>
          <p:cNvSpPr/>
          <p:nvPr/>
        </p:nvSpPr>
        <p:spPr>
          <a:xfrm>
            <a:off x="7381892" y="214290"/>
            <a:ext cx="857256" cy="928694"/>
          </a:xfrm>
          <a:prstGeom prst="star6">
            <a:avLst/>
          </a:prstGeom>
          <a:gradFill>
            <a:gsLst>
              <a:gs pos="0">
                <a:srgbClr val="5E9EFF"/>
              </a:gs>
              <a:gs pos="48000">
                <a:schemeClr val="accent4">
                  <a:lumMod val="50000"/>
                  <a:lumOff val="50000"/>
                </a:schemeClr>
              </a:gs>
              <a:gs pos="54000">
                <a:srgbClr val="FFFF00"/>
              </a:gs>
              <a:gs pos="54000">
                <a:srgbClr val="FFFF00"/>
              </a:gs>
              <a:gs pos="95000">
                <a:srgbClr val="FFF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7596207" y="428606"/>
          <a:ext cx="481012" cy="428625"/>
        </p:xfrm>
        <a:graphic>
          <a:graphicData uri="http://schemas.openxmlformats.org/presentationml/2006/ole">
            <p:oleObj spid="_x0000_s19459" name="Пакет" r:id="rId3" imgW="1838160" imgH="485640" progId="Package">
              <p:embed/>
            </p:oleObj>
          </a:graphicData>
        </a:graphic>
      </p:graphicFrame>
      <p:sp>
        <p:nvSpPr>
          <p:cNvPr id="9" name="6-конечная звезда 8"/>
          <p:cNvSpPr/>
          <p:nvPr/>
        </p:nvSpPr>
        <p:spPr>
          <a:xfrm>
            <a:off x="380969" y="2214554"/>
            <a:ext cx="857256" cy="928694"/>
          </a:xfrm>
          <a:prstGeom prst="star6">
            <a:avLst/>
          </a:prstGeom>
          <a:gradFill>
            <a:gsLst>
              <a:gs pos="0">
                <a:srgbClr val="5E9EFF"/>
              </a:gs>
              <a:gs pos="48000">
                <a:schemeClr val="accent4">
                  <a:lumMod val="50000"/>
                  <a:lumOff val="50000"/>
                </a:schemeClr>
              </a:gs>
              <a:gs pos="54000">
                <a:srgbClr val="FFFF00"/>
              </a:gs>
              <a:gs pos="54000">
                <a:srgbClr val="FFFF00"/>
              </a:gs>
              <a:gs pos="95000">
                <a:srgbClr val="FFF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666720" y="2571744"/>
          <a:ext cx="357188" cy="285750"/>
        </p:xfrm>
        <a:graphic>
          <a:graphicData uri="http://schemas.openxmlformats.org/presentationml/2006/ole">
            <p:oleObj spid="_x0000_s19462" name="Пакет" r:id="rId4" imgW="2209680" imgH="485640" progId="Package">
              <p:embed/>
            </p:oleObj>
          </a:graphicData>
        </a:graphic>
      </p:graphicFrame>
      <p:pic>
        <p:nvPicPr>
          <p:cNvPr id="7" name="Рисунок 6" descr="J:\DCIM\100PHOTO\SAM_345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52670" y="142852"/>
            <a:ext cx="4395799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6054" y="285735"/>
            <a:ext cx="7506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Види неорганічних в'яжучих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 rot="2256067">
            <a:off x="2132518" y="1200887"/>
            <a:ext cx="2279147" cy="1495322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Вапно</a:t>
            </a:r>
            <a:r>
              <a:rPr lang="uk-UA" sz="32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714741" y="2500306"/>
            <a:ext cx="2553909" cy="2071702"/>
          </a:xfrm>
          <a:prstGeom prst="ellipse">
            <a:avLst/>
          </a:prstGeom>
          <a:solidFill>
            <a:srgbClr val="F410C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В'яжучі</a:t>
            </a:r>
            <a:r>
              <a:rPr lang="uk-UA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 rot="5400000">
            <a:off x="3804039" y="5012522"/>
            <a:ext cx="2143140" cy="1547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3200" b="1" dirty="0" smtClean="0">
                <a:solidFill>
                  <a:srgbClr val="F410C3"/>
                </a:solidFill>
                <a:latin typeface="Times New Roman" pitchFamily="18" charset="0"/>
                <a:cs typeface="Times New Roman" pitchFamily="18" charset="0"/>
              </a:rPr>
              <a:t>Гіпс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rot="20596669">
            <a:off x="1266526" y="3573005"/>
            <a:ext cx="2399126" cy="1500198"/>
          </a:xfrm>
          <a:prstGeom prst="ellips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Рідке скло </a:t>
            </a:r>
            <a:endParaRPr lang="ru-RU" sz="3200" b="1" dirty="0" smtClean="0"/>
          </a:p>
          <a:p>
            <a:pPr algn="ctr"/>
            <a:r>
              <a:rPr lang="uk-UA" sz="32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 rot="19176936">
            <a:off x="5648073" y="1187804"/>
            <a:ext cx="2410035" cy="14755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410C3"/>
                </a:solidFill>
                <a:latin typeface="Times New Roman" pitchFamily="18" charset="0"/>
                <a:cs typeface="Times New Roman" pitchFamily="18" charset="0"/>
              </a:rPr>
              <a:t>Цемент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1194524">
            <a:off x="6318888" y="3546914"/>
            <a:ext cx="2399126" cy="150019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Глина</a:t>
            </a:r>
            <a:r>
              <a:rPr lang="uk-UA" sz="32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957c2e782934944233c4.gif"/>
          <p:cNvPicPr/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2631265" cy="2571744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089528" y="1000115"/>
            <a:ext cx="781647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Доброго дня мої друзі!</a:t>
            </a:r>
            <a:r>
              <a:rPr kumimoji="0" lang="uk-UA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Ось вирішив вивчити штукатурну справу, але трішки заплутався та і в голові якось все переплуталось. Прошу допомогти мені розібратися з отриманою інформацією. Щось пам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ятаю, а щось забув. Маю надію, що ви, як мій друг Знайка знаєте все та допишете потрібну інформацію!  </a:t>
            </a: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6918" y="285728"/>
            <a:ext cx="6572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 « Незнайки »</a:t>
            </a:r>
            <a:endParaRPr lang="ru-RU" sz="44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518353"/>
            <a:ext cx="93821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Будівельний розчин</a:t>
            </a:r>
            <a:r>
              <a:rPr lang="ru-RU" sz="1600" dirty="0" smtClean="0"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lang="uk-UA" sz="1600" dirty="0" smtClean="0"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поєднує поняття </a:t>
            </a:r>
            <a:r>
              <a:rPr lang="uk-UA" sz="1600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розчинна суміш</a:t>
            </a:r>
            <a:r>
              <a:rPr lang="uk-UA" sz="1600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uk-UA" sz="1600" dirty="0" smtClean="0">
                <a:solidFill>
                  <a:schemeClr val="accent4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uk-UA" sz="1600" dirty="0" smtClean="0">
                <a:solidFill>
                  <a:schemeClr val="accent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суха розчинна суміш </a:t>
            </a:r>
            <a:r>
              <a:rPr lang="uk-UA" sz="1600" dirty="0" smtClean="0">
                <a:solidFill>
                  <a:schemeClr val="accent4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uk-UA" sz="1600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розчин </a:t>
            </a:r>
            <a:r>
              <a:rPr lang="uk-UA" sz="1600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Будівельний розчин складається з одного або декілька (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__________) 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___________)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_______) 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Будівельний бетон складається  з (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________) 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lang="uk-UA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одного або декількох (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____________)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_______)</a:t>
            </a:r>
            <a:endParaRPr lang="ru-RU" sz="1600" dirty="0" smtClean="0">
              <a:latin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Будівельним розчином називають матеріал, що отримується внаслідок затвердіння суміші в'язкої сполуки          ( _______,_______,_______, ), дрібного заповнювача ( _______), </a:t>
            </a:r>
            <a:r>
              <a:rPr lang="uk-UA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затверджувач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затворник ( _______) і у необхідних випадках спеціальні добавки.</a:t>
            </a: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</a:t>
            </a:r>
            <a:r>
              <a:rPr lang="ru-RU" sz="1600" dirty="0" smtClean="0">
                <a:latin typeface="Times New Roman"/>
                <a:ea typeface="Times New Roman"/>
              </a:rPr>
              <a:t>За вид</a:t>
            </a:r>
            <a:r>
              <a:rPr lang="uk-UA" sz="1600" dirty="0" smtClean="0">
                <a:latin typeface="Times New Roman"/>
                <a:ea typeface="Times New Roman"/>
              </a:rPr>
              <a:t>ом</a:t>
            </a:r>
            <a:r>
              <a:rPr lang="ru-RU" sz="1600" dirty="0" smtClean="0">
                <a:latin typeface="Times New Roman"/>
                <a:ea typeface="Times New Roman"/>
              </a:rPr>
              <a:t> </a:t>
            </a:r>
            <a:r>
              <a:rPr lang="ru-RU" sz="1600" dirty="0" err="1" smtClean="0">
                <a:latin typeface="Times New Roman"/>
                <a:ea typeface="Times New Roman"/>
              </a:rPr>
              <a:t>застосовува</a:t>
            </a:r>
            <a:r>
              <a:rPr lang="uk-UA" sz="1600" dirty="0" err="1" smtClean="0">
                <a:latin typeface="Times New Roman"/>
                <a:ea typeface="Times New Roman"/>
              </a:rPr>
              <a:t>ної</a:t>
            </a:r>
            <a:r>
              <a:rPr lang="uk-UA" sz="1600" dirty="0" smtClean="0">
                <a:latin typeface="Times New Roman"/>
                <a:ea typeface="Times New Roman"/>
              </a:rPr>
              <a:t> </a:t>
            </a:r>
            <a:r>
              <a:rPr lang="ru-RU" sz="1600" dirty="0" smtClean="0">
                <a:latin typeface="Times New Roman"/>
                <a:ea typeface="Times New Roman"/>
              </a:rPr>
              <a:t> </a:t>
            </a:r>
            <a:r>
              <a:rPr lang="ru-RU" sz="1600" dirty="0" err="1" smtClean="0">
                <a:latin typeface="Times New Roman"/>
                <a:ea typeface="Times New Roman"/>
              </a:rPr>
              <a:t>в'яжучої</a:t>
            </a:r>
            <a:r>
              <a:rPr lang="ru-RU" sz="1600" dirty="0" smtClean="0">
                <a:latin typeface="Times New Roman"/>
                <a:ea typeface="Times New Roman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сполуки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будівельні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розчини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бувають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(___________)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 ___________),</a:t>
            </a:r>
            <a:endParaRPr lang="ru-RU" sz="16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використанням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одного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в'яжучого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розчини бувають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 _________ ).</a:t>
            </a:r>
            <a:endParaRPr lang="ru-RU" sz="16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використанням змішаних в'яжучих(двох і більше) розчини бувають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(___________ ),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в</a:t>
            </a:r>
            <a:r>
              <a:rPr lang="uk-UA" sz="1600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яжучих належить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(_______)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(_______ ),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(_______)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(______), 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(______)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Розчини, які вміщують невелику кількість в</a:t>
            </a:r>
            <a:r>
              <a:rPr lang="uk-UA" sz="1600" dirty="0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яжучого називають (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Вони мало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пластичні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менше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зручні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роботі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дають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дуже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малу усадку,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цінним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облицювальних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роботах.</a:t>
            </a:r>
            <a:endParaRPr lang="ru-RU" sz="16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Розчини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які мають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надлишок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err="1" smtClean="0"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яжучого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матеріалу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називають (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Вони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пластичні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дають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усадку,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розтріскуються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середньо арифметичний між цими є розчин який називають (</a:t>
            </a:r>
            <a:r>
              <a:rPr lang="uk-UA" sz="1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lang="ru-RU" sz="16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i="1" dirty="0" smtClean="0">
                <a:solidFill>
                  <a:srgbClr val="0000FF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Дякую!</a:t>
            </a:r>
            <a:endParaRPr lang="uk-UA" sz="3600" dirty="0" smtClean="0">
              <a:latin typeface="Arial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1704" y="357166"/>
            <a:ext cx="8084496" cy="1214446"/>
          </a:xfrm>
        </p:spPr>
        <p:txBody>
          <a:bodyPr>
            <a:noAutofit/>
          </a:bodyPr>
          <a:lstStyle/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Микола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Миколайович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Носов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(1908—1986)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8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54" y="1857364"/>
            <a:ext cx="3510390" cy="3888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946916" y="2928934"/>
            <a:ext cx="5959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38558" y="1714488"/>
            <a:ext cx="616744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Микола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Миколайович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Носов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10(23) листопада 1908 року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Києві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родині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актора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естради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Дитинство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пройшло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селищі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Ірпінь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недалеко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Києва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де хлопчик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почав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навчатися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гімназії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написав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розповіді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Гвинтик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Шпунтик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пилосос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(1956), Три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мисливця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Бобик в гостях у Барбоса, Телефон,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Пістолет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Бенгальські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вогні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Тук-тук-тук, Городники, Про Гену, Клякса,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Фантазери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Мишкова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каша,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Огірки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Живий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капелюх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Витівники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Пригоди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Толі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Клюквіна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Чудові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штани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Латка.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Всенародною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любов'ю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користувалася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трилогія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казок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 Незнайку: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Пригоди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Незнайки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друзів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(1953-1954),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Незнайко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Сонячному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(1958),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Незнайко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Місяці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(1964-1965). У 1969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нагороджений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Державною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премією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             Н.К.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Крупської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6E246-BA50-4BAA-B8B8-77028B8FD64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47053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092" y="1010247"/>
            <a:ext cx="952503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Заповнювачами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пухку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суміш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мінеральних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органічних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зерен природного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штучного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походження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В’яжучі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скріплюють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зерна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заповнювача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утворюється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міцне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каменеподібне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тіло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складі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бетонних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розчинних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композицій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виконують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ряд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важливих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функцій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займаючи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бетоні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80% -85 %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об’єму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скорочують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цементної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складової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підвищують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модуль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пружності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бетонів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знижують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їхню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повзучість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створюють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бетоні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твердий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кістяк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приймає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собе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усадочні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напруження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самим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попереджує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утворення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тріщін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високоміцний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заповнювач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разом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цементною матрицею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забезпечує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міцність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бетону;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пористі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знижують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середню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щільність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теплопровідність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бетонів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окремі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заповнювачів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залізна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руда,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чавунний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дріб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роблять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бетони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радіаційно-захищеними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6050" y="285735"/>
            <a:ext cx="7274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Функції заповнювачів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1034" y="1071553"/>
            <a:ext cx="8286809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Залежно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об'ємної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ваги 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бувають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Blip>
                <a:blip r:embed="rId2"/>
              </a:buBlip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Важкі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об'ємною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вагою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1200 кг/м³.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щебінь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гравій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крихта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Blip>
                <a:blip r:embed="rId2"/>
              </a:buBlip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Легкі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об'ємною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вагою до 1200 кг/м³.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(шлаки, пемза, керамзит, тирса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Залежно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величини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зерен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розрізняють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великі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гравій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щебені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розмір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часток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5...70мм;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дрібні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пісок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) –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розмір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часток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0,16...5мм.</a:t>
            </a:r>
          </a:p>
          <a:p>
            <a:pPr indent="429768"/>
            <a:endParaRPr lang="ru-RU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429768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походженням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бувають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природними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отримані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шляхом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переробки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гірських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порід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штучними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доменні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паливні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шлаки, золи, керамзит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т .д.).</a:t>
            </a:r>
          </a:p>
          <a:p>
            <a:pPr indent="429768"/>
            <a:endParaRPr lang="ru-RU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429768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щільністю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зерен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заповнювачі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підрозділяють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 :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щільні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щільність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зерен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2000 кг/м3;</a:t>
            </a:r>
          </a:p>
          <a:p>
            <a:pPr>
              <a:buBlip>
                <a:blip r:embed="rId2"/>
              </a:buBlip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пористі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щільність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зерен до 2000 кг/м3.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6050" y="285735"/>
            <a:ext cx="7274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Функції заповнювачів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2755-8F4D-4197-BB39-8BE97058852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ogniy">
  <a:themeElements>
    <a:clrScheme name="cdb2004161gl 1">
      <a:dk1>
        <a:srgbClr val="0D1259"/>
      </a:dk1>
      <a:lt1>
        <a:srgbClr val="FFFFFF"/>
      </a:lt1>
      <a:dk2>
        <a:srgbClr val="0E4AA2"/>
      </a:dk2>
      <a:lt2>
        <a:srgbClr val="C0C0C0"/>
      </a:lt2>
      <a:accent1>
        <a:srgbClr val="3191D3"/>
      </a:accent1>
      <a:accent2>
        <a:srgbClr val="81CFEB"/>
      </a:accent2>
      <a:accent3>
        <a:srgbClr val="FFFFFF"/>
      </a:accent3>
      <a:accent4>
        <a:srgbClr val="090E4B"/>
      </a:accent4>
      <a:accent5>
        <a:srgbClr val="ADC7E6"/>
      </a:accent5>
      <a:accent6>
        <a:srgbClr val="74BBD5"/>
      </a:accent6>
      <a:hlink>
        <a:srgbClr val="6FB7B7"/>
      </a:hlink>
      <a:folHlink>
        <a:srgbClr val="DCCA42"/>
      </a:folHlink>
    </a:clrScheme>
    <a:fontScheme name="cdb2004161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61gl 1">
        <a:dk1>
          <a:srgbClr val="0D1259"/>
        </a:dk1>
        <a:lt1>
          <a:srgbClr val="FFFFFF"/>
        </a:lt1>
        <a:dk2>
          <a:srgbClr val="0E4AA2"/>
        </a:dk2>
        <a:lt2>
          <a:srgbClr val="C0C0C0"/>
        </a:lt2>
        <a:accent1>
          <a:srgbClr val="3191D3"/>
        </a:accent1>
        <a:accent2>
          <a:srgbClr val="81CFEB"/>
        </a:accent2>
        <a:accent3>
          <a:srgbClr val="FFFFFF"/>
        </a:accent3>
        <a:accent4>
          <a:srgbClr val="090E4B"/>
        </a:accent4>
        <a:accent5>
          <a:srgbClr val="ADC7E6"/>
        </a:accent5>
        <a:accent6>
          <a:srgbClr val="74BBD5"/>
        </a:accent6>
        <a:hlink>
          <a:srgbClr val="6FB7B7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61gl 2">
        <a:dk1>
          <a:srgbClr val="542F81"/>
        </a:dk1>
        <a:lt1>
          <a:srgbClr val="FFFFFF"/>
        </a:lt1>
        <a:dk2>
          <a:srgbClr val="0E4AA2"/>
        </a:dk2>
        <a:lt2>
          <a:srgbClr val="C0C0C0"/>
        </a:lt2>
        <a:accent1>
          <a:srgbClr val="2B59D9"/>
        </a:accent1>
        <a:accent2>
          <a:srgbClr val="EFA441"/>
        </a:accent2>
        <a:accent3>
          <a:srgbClr val="FFFFFF"/>
        </a:accent3>
        <a:accent4>
          <a:srgbClr val="46276D"/>
        </a:accent4>
        <a:accent5>
          <a:srgbClr val="ACB5E9"/>
        </a:accent5>
        <a:accent6>
          <a:srgbClr val="D9943A"/>
        </a:accent6>
        <a:hlink>
          <a:srgbClr val="63C398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61gl 3">
        <a:dk1>
          <a:srgbClr val="0E3558"/>
        </a:dk1>
        <a:lt1>
          <a:srgbClr val="FFFFFF"/>
        </a:lt1>
        <a:dk2>
          <a:srgbClr val="006666"/>
        </a:dk2>
        <a:lt2>
          <a:srgbClr val="969696"/>
        </a:lt2>
        <a:accent1>
          <a:srgbClr val="E3BE05"/>
        </a:accent1>
        <a:accent2>
          <a:srgbClr val="4BC77A"/>
        </a:accent2>
        <a:accent3>
          <a:srgbClr val="FFFFFF"/>
        </a:accent3>
        <a:accent4>
          <a:srgbClr val="0A2C4A"/>
        </a:accent4>
        <a:accent5>
          <a:srgbClr val="EFDBAA"/>
        </a:accent5>
        <a:accent6>
          <a:srgbClr val="43B46E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</TotalTime>
  <Words>3034</Words>
  <PresentationFormat>Лист A4 (210x297 мм)</PresentationFormat>
  <Paragraphs>416</Paragraphs>
  <Slides>41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4" baseType="lpstr">
      <vt:lpstr>Slogniy</vt:lpstr>
      <vt:lpstr>Image</vt:lpstr>
      <vt:lpstr>Пакет</vt:lpstr>
      <vt:lpstr>ЗАПОВНЮВАЧІ для розчинів та бетонів </vt:lpstr>
      <vt:lpstr>Слайд 2</vt:lpstr>
      <vt:lpstr>Зміст </vt:lpstr>
      <vt:lpstr>Слайд 4</vt:lpstr>
      <vt:lpstr>Слайд 5</vt:lpstr>
      <vt:lpstr>Слайд 6</vt:lpstr>
      <vt:lpstr>Микола Миколайович Носов  (1908—1986)</vt:lpstr>
      <vt:lpstr>Слайд 8</vt:lpstr>
      <vt:lpstr>Слайд 9</vt:lpstr>
      <vt:lpstr>Слайд 10</vt:lpstr>
      <vt:lpstr>Слайд 11</vt:lpstr>
      <vt:lpstr>Слайд 12</vt:lpstr>
      <vt:lpstr>Пісок          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127</cp:revision>
  <dcterms:modified xsi:type="dcterms:W3CDTF">2014-12-14T09:53:39Z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